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charts/colors2.xml" ContentType="application/vnd.ms-office.chartcolorstyle+xml"/>
  <Override PartName="/ppt/charts/colors3.xml" ContentType="application/vnd.ms-office.chartcolorstyl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charts/style3.xml" ContentType="application/vnd.ms-office.chartstyl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346" r:id="rId7"/>
    <p:sldId id="349" r:id="rId8"/>
    <p:sldId id="347" r:id="rId9"/>
    <p:sldId id="350" r:id="rId10"/>
    <p:sldId id="351" r:id="rId11"/>
    <p:sldId id="352" r:id="rId12"/>
    <p:sldId id="353" r:id="rId13"/>
    <p:sldId id="354" r:id="rId14"/>
    <p:sldId id="355" r:id="rId15"/>
    <p:sldId id="356" r:id="rId16"/>
    <p:sldId id="357" r:id="rId17"/>
    <p:sldId id="263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A2E4"/>
    <a:srgbClr val="FFEB09"/>
    <a:srgbClr val="FF6600"/>
    <a:srgbClr val="0D9FE3"/>
    <a:srgbClr val="E41D24"/>
    <a:srgbClr val="2870DE"/>
    <a:srgbClr val="2E75E7"/>
    <a:srgbClr val="3077EB"/>
    <a:srgbClr val="3728F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-114" y="-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_____Microsoft_Office_Excel2.xlsx"/><Relationship Id="rId1" Type="http://schemas.openxmlformats.org/officeDocument/2006/relationships/image" Target="../media/image10.jpeg"/><Relationship Id="rId5" Type="http://schemas.microsoft.com/office/2011/relationships/chartStyle" Target="style2.xml"/><Relationship Id="rId4" Type="http://schemas.microsoft.com/office/2011/relationships/chartColorStyle" Target="colors2.xm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Бюджет нацпроекта "Жилье и городская среда" на 2019 год </a:t>
            </a:r>
          </a:p>
        </c:rich>
      </c:tx>
      <c:layout/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29368193510096413"/>
          <c:y val="0.18292857114175692"/>
          <c:w val="0.43109330210600955"/>
          <c:h val="0.6806073813434048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нацпроекта "Жилье и городская среда" на 2019 год </c:v>
                </c:pt>
              </c:strCache>
            </c:strRef>
          </c:tx>
          <c:spPr>
            <a:solidFill>
              <a:srgbClr val="0D9FE3"/>
            </a:solidFill>
          </c:spPr>
          <c:dPt>
            <c:idx val="0"/>
            <c:spPr>
              <a:solidFill>
                <a:srgbClr val="0D9FE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B06-4B36-93D8-AFF2B7AF3D73}"/>
              </c:ext>
            </c:extLst>
          </c:dPt>
          <c:dPt>
            <c:idx val="1"/>
            <c:spPr>
              <a:solidFill>
                <a:srgbClr val="E41D2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F91-465E-B55C-A3037281B077}"/>
              </c:ext>
            </c:extLst>
          </c:dPt>
          <c:cat>
            <c:strRef>
              <c:f>Лист1!$A$2:$A$3</c:f>
              <c:strCache>
                <c:ptCount val="2"/>
                <c:pt idx="0">
                  <c:v>Областной бюджет, тыс. руб.</c:v>
                </c:pt>
                <c:pt idx="1">
                  <c:v>Местный бюджет, тыс. руб.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31062.3</c:v>
                </c:pt>
                <c:pt idx="1">
                  <c:v>1738.5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F91-465E-B55C-A3037281B077}"/>
            </c:ext>
          </c:extLst>
        </c:ser>
        <c:dLbls/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pPr>
            <a:endParaRPr lang="ru-RU"/>
          </a:p>
        </c:txPr>
      </c:legendEntry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10"/>
      <c:rotY val="30"/>
      <c:depthPercent val="100"/>
      <c:rAngAx val="1"/>
    </c:view3D>
    <c:floor>
      <c:spPr>
        <a:blipFill>
          <a:blip xmlns:r="http://schemas.openxmlformats.org/officeDocument/2006/relationships" r:embed="rId1"/>
          <a:tile tx="0" ty="0" sx="100000" sy="100000" flip="none" algn="tl"/>
        </a:blipFill>
        <a:ln w="28575">
          <a:noFill/>
        </a:ln>
        <a:effectLst/>
        <a:scene3d>
          <a:camera prst="orthographicFront"/>
          <a:lightRig rig="threePt" dir="t"/>
        </a:scene3d>
        <a:sp3d/>
      </c:spPr>
    </c:floor>
    <c:sideWall>
      <c:spPr>
        <a:pattFill prst="ltHorz">
          <a:fgClr>
            <a:schemeClr val="accent4">
              <a:lumMod val="75000"/>
            </a:schemeClr>
          </a:fgClr>
          <a:bgClr>
            <a:schemeClr val="accent4">
              <a:lumMod val="20000"/>
              <a:lumOff val="80000"/>
            </a:schemeClr>
          </a:bgClr>
        </a:pattFill>
        <a:ln w="25400">
          <a:noFill/>
        </a:ln>
        <a:effectLst>
          <a:outerShdw dist="50800" dir="5400000" algn="ctr" rotWithShape="0">
            <a:srgbClr val="000000"/>
          </a:outerShdw>
        </a:effectLst>
        <a:scene3d>
          <a:camera prst="orthographicFront"/>
          <a:lightRig rig="threePt" dir="t"/>
        </a:scene3d>
        <a:sp3d>
          <a:bevelT w="139700"/>
        </a:sp3d>
      </c:spPr>
    </c:sideWall>
    <c:backWall>
      <c:spPr>
        <a:pattFill prst="ltHorz">
          <a:fgClr>
            <a:schemeClr val="accent4">
              <a:lumMod val="75000"/>
            </a:schemeClr>
          </a:fgClr>
          <a:bgClr>
            <a:schemeClr val="accent4">
              <a:lumMod val="20000"/>
              <a:lumOff val="80000"/>
            </a:schemeClr>
          </a:bgClr>
        </a:pattFill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6163524879046545"/>
          <c:y val="0.17829363381064908"/>
          <c:w val="0.80288521044336358"/>
          <c:h val="0.710465848420682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>
              <a:bevelT w="317500"/>
              <a:bevelB w="317500" prst="artDeco"/>
            </a:sp3d>
          </c:spPr>
          <c:dPt>
            <c:idx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9242-40EB-A554-51008E55DDFB}"/>
              </c:ext>
            </c:extLst>
          </c:dPt>
          <c:dPt>
            <c:idx val="1"/>
            <c:extLst xmlns:c16r2="http://schemas.microsoft.com/office/drawing/2015/06/chart">
              <c:ext xmlns:c16="http://schemas.microsoft.com/office/drawing/2014/chart" uri="{C3380CC4-5D6E-409C-BE32-E72D297353CC}">
                <c16:uniqueId val="{00000003-9242-40EB-A554-51008E55DDFB}"/>
              </c:ext>
            </c:extLst>
          </c:dPt>
          <c:dPt>
            <c:idx val="2"/>
            <c:extLst xmlns:c16r2="http://schemas.microsoft.com/office/drawing/2015/06/chart">
              <c:ext xmlns:c16="http://schemas.microsoft.com/office/drawing/2014/chart" uri="{C3380CC4-5D6E-409C-BE32-E72D297353CC}">
                <c16:uniqueId val="{00000005-9242-40EB-A554-51008E55DDFB}"/>
              </c:ext>
            </c:extLst>
          </c:dPt>
          <c:dPt>
            <c:idx val="3"/>
            <c:extLst xmlns:c16r2="http://schemas.microsoft.com/office/drawing/2015/06/chart">
              <c:ext xmlns:c16="http://schemas.microsoft.com/office/drawing/2014/chart" uri="{C3380CC4-5D6E-409C-BE32-E72D297353CC}">
                <c16:uniqueId val="{00000007-9242-40EB-A554-51008E55DDFB}"/>
              </c:ext>
            </c:extLst>
          </c:dPt>
          <c:dPt>
            <c:idx val="4"/>
            <c:extLst xmlns:c16r2="http://schemas.microsoft.com/office/drawing/2015/06/chart">
              <c:ext xmlns:c16="http://schemas.microsoft.com/office/drawing/2014/chart" uri="{C3380CC4-5D6E-409C-BE32-E72D297353CC}">
                <c16:uniqueId val="{00000009-9242-40EB-A554-51008E55DDFB}"/>
              </c:ext>
            </c:extLst>
          </c:dPt>
          <c:dLbls>
            <c:dLbl>
              <c:idx val="0"/>
              <c:layout>
                <c:manualLayout>
                  <c:x val="4.0751485615815632E-2"/>
                  <c:y val="-1.2862920467833711E-2"/>
                </c:manualLayout>
              </c:layout>
              <c:spPr>
                <a:solidFill>
                  <a:srgbClr val="FFFF0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4">
                          <a:lumMod val="10000"/>
                        </a:schemeClr>
                      </a:solidFill>
                      <a:effectLst>
                        <a:outerShdw blurRad="50800" dist="38100" dir="2700000" sx="21000" sy="21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3318010833783675"/>
                      <c:h val="7.09628715402089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242-40EB-A554-51008E55DDFB}"/>
                </c:ext>
              </c:extLst>
            </c:dLbl>
            <c:dLbl>
              <c:idx val="1"/>
              <c:layout>
                <c:manualLayout>
                  <c:x val="1.4942083542953907E-3"/>
                  <c:y val="-2.890980005800171E-2"/>
                </c:manualLayout>
              </c:layout>
              <c:tx>
                <c:rich>
                  <a:bodyPr/>
                  <a:lstStyle/>
                  <a:p>
                    <a:fld id="{73ADAC55-7770-4D56-ADBA-2C05C84951B0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242-40EB-A554-51008E55DDFB}"/>
                </c:ext>
              </c:extLst>
            </c:dLbl>
            <c:dLbl>
              <c:idx val="2"/>
              <c:layout>
                <c:manualLayout>
                  <c:x val="-5.4787006753320586E-17"/>
                  <c:y val="-1.734588003480103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242-40EB-A554-51008E55DDFB}"/>
                </c:ext>
              </c:extLst>
            </c:dLbl>
            <c:dLbl>
              <c:idx val="3"/>
              <c:layout>
                <c:manualLayout>
                  <c:x val="8.9652501257722374E-3"/>
                  <c:y val="-2.60188200522015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242-40EB-A554-51008E55DDFB}"/>
                </c:ext>
              </c:extLst>
            </c:dLbl>
            <c:dLbl>
              <c:idx val="4"/>
              <c:layout>
                <c:manualLayout>
                  <c:x val="1.4942083542953907E-3"/>
                  <c:y val="-3.180078006380188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242-40EB-A554-51008E55DDFB}"/>
                </c:ext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4">
                        <a:lumMod val="10000"/>
                      </a:schemeClr>
                    </a:solidFill>
                    <a:effectLst>
                      <a:outerShdw blurRad="50800" dist="38100" dir="2700000" sx="21000" sy="21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2"/>
                <c:pt idx="0">
                  <c:v>ПЛАН 2019</c:v>
                </c:pt>
                <c:pt idx="1">
                  <c:v>ФАКТ 2019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234.1</c:v>
                </c:pt>
                <c:pt idx="1">
                  <c:v>246.3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9242-40EB-A554-51008E55DDFB}"/>
            </c:ext>
          </c:extLst>
        </c:ser>
        <c:dLbls/>
        <c:gapWidth val="104"/>
        <c:gapDepth val="0"/>
        <c:shape val="box"/>
        <c:axId val="69978368"/>
        <c:axId val="69980160"/>
        <c:axId val="0"/>
      </c:bar3DChart>
      <c:catAx>
        <c:axId val="6997836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accent4">
                    <a:lumMod val="2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69980160"/>
        <c:crossesAt val="0"/>
        <c:auto val="1"/>
        <c:lblAlgn val="ctr"/>
        <c:lblOffset val="100"/>
      </c:catAx>
      <c:valAx>
        <c:axId val="6998016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9978368"/>
        <c:crosses val="autoZero"/>
        <c:crossBetween val="between"/>
        <c:majorUnit val="50"/>
        <c:minorUnit val="50"/>
      </c:valAx>
      <c:spPr>
        <a:noFill/>
        <a:ln>
          <a:noFill/>
        </a:ln>
        <a:effectLst>
          <a:glow rad="228600">
            <a:schemeClr val="bg1">
              <a:lumMod val="60000"/>
              <a:lumOff val="40000"/>
              <a:alpha val="40000"/>
            </a:schemeClr>
          </a:glow>
        </a:effectLst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/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7198415406509813E-2"/>
          <c:y val="0.12910849437674821"/>
          <c:w val="0.59993747763342964"/>
          <c:h val="0.5977207748964785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4"/>
          <c:dPt>
            <c:idx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9CB-4390-AB8A-D9A6B9C19FD5}"/>
              </c:ext>
            </c:extLst>
          </c:dPt>
          <c:dPt>
            <c:idx val="1"/>
            <c:spPr>
              <a:solidFill>
                <a:srgbClr val="FF00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9CB-4390-AB8A-D9A6B9C19FD5}"/>
              </c:ext>
            </c:extLst>
          </c:dPt>
          <c:dPt>
            <c:idx val="2"/>
            <c:spPr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9CB-4390-AB8A-D9A6B9C19FD5}"/>
              </c:ext>
            </c:extLst>
          </c:dPt>
          <c:dPt>
            <c:idx val="3"/>
            <c:spPr>
              <a:solidFill>
                <a:srgbClr val="FFFF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9CB-4390-AB8A-D9A6B9C19FD5}"/>
              </c:ext>
            </c:extLst>
          </c:dPt>
          <c:dPt>
            <c:idx val="4"/>
            <c:spPr>
              <a:solidFill>
                <a:srgbClr val="FF00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69CB-4390-AB8A-D9A6B9C19FD5}"/>
              </c:ext>
            </c:extLst>
          </c:dPt>
          <c:dPt>
            <c:idx val="5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69CB-4390-AB8A-D9A6B9C19FD5}"/>
              </c:ext>
            </c:extLst>
          </c:dPt>
          <c:dPt>
            <c:idx val="6"/>
            <c:explosion val="13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69CB-4390-AB8A-D9A6B9C19FD5}"/>
              </c:ext>
            </c:extLst>
          </c:dPt>
          <c:dPt>
            <c:idx val="7"/>
            <c:explosion val="16"/>
            <c:spPr>
              <a:solidFill>
                <a:srgbClr val="C739C4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69CB-4390-AB8A-D9A6B9C19FD5}"/>
              </c:ext>
            </c:extLst>
          </c:dPt>
          <c:dPt>
            <c:idx val="8"/>
            <c:spPr>
              <a:solidFill>
                <a:srgbClr val="9933FF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69CB-4390-AB8A-D9A6B9C19FD5}"/>
              </c:ext>
            </c:extLst>
          </c:dPt>
          <c:dPt>
            <c:idx val="9"/>
            <c:spPr>
              <a:solidFill>
                <a:srgbClr val="C000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69CB-4390-AB8A-D9A6B9C19FD5}"/>
              </c:ext>
            </c:extLst>
          </c:dPt>
          <c:dPt>
            <c:idx val="1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69CB-4390-AB8A-D9A6B9C19FD5}"/>
              </c:ext>
            </c:extLst>
          </c:dPt>
          <c:dLbls>
            <c:dLbl>
              <c:idx val="0"/>
              <c:layout>
                <c:manualLayout>
                  <c:x val="7.3538162570636759E-3"/>
                  <c:y val="-9.0254676025276565E-2"/>
                </c:manualLayout>
              </c:layout>
              <c:dLblPos val="bestFit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9CB-4390-AB8A-D9A6B9C19FD5}"/>
                </c:ext>
              </c:extLst>
            </c:dLbl>
            <c:dLbl>
              <c:idx val="1"/>
              <c:layout>
                <c:manualLayout>
                  <c:x val="2.9188478407416965E-2"/>
                  <c:y val="-0.10347541790667772"/>
                </c:manualLayout>
              </c:layout>
              <c:dLblPos val="bestFit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9CB-4390-AB8A-D9A6B9C19FD5}"/>
                </c:ext>
              </c:extLst>
            </c:dLbl>
            <c:dLbl>
              <c:idx val="2"/>
              <c:layout>
                <c:manualLayout>
                  <c:x val="8.05924748454106E-2"/>
                  <c:y val="-6.3613729077832498E-2"/>
                </c:manualLayout>
              </c:layout>
              <c:dLblPos val="bestFit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9CB-4390-AB8A-D9A6B9C19FD5}"/>
                </c:ext>
              </c:extLst>
            </c:dLbl>
            <c:dLbl>
              <c:idx val="3"/>
              <c:layout>
                <c:manualLayout>
                  <c:x val="7.6755515700292015E-2"/>
                  <c:y val="-3.0762232012714129E-2"/>
                </c:manualLayout>
              </c:layout>
              <c:dLblPos val="bestFit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9CB-4390-AB8A-D9A6B9C19FD5}"/>
                </c:ext>
              </c:extLst>
            </c:dLbl>
            <c:dLbl>
              <c:idx val="4"/>
              <c:layout>
                <c:manualLayout>
                  <c:x val="3.1851452682740186E-2"/>
                  <c:y val="2.9461159598454672E-2"/>
                </c:manualLayout>
              </c:layout>
              <c:dLblPos val="bestFit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9CB-4390-AB8A-D9A6B9C19FD5}"/>
                </c:ext>
              </c:extLst>
            </c:dLbl>
            <c:dLbl>
              <c:idx val="5"/>
              <c:layout>
                <c:manualLayout>
                  <c:x val="-1.2344266251654086E-3"/>
                  <c:y val="5.1453093772383704E-2"/>
                </c:manualLayout>
              </c:layout>
              <c:dLblPos val="bestFit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9CB-4390-AB8A-D9A6B9C19FD5}"/>
                </c:ext>
              </c:extLst>
            </c:dLbl>
            <c:dLbl>
              <c:idx val="6"/>
              <c:layout>
                <c:manualLayout>
                  <c:x val="-5.2847524488793839E-2"/>
                  <c:y val="-2.2719125066815699E-2"/>
                </c:manualLayout>
              </c:layout>
              <c:dLblPos val="bestFit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9CB-4390-AB8A-D9A6B9C19FD5}"/>
                </c:ext>
              </c:extLst>
            </c:dLbl>
            <c:dLbl>
              <c:idx val="7"/>
              <c:layout>
                <c:manualLayout>
                  <c:x val="0"/>
                  <c:y val="-0.13858684179832431"/>
                </c:manualLayout>
              </c:layout>
              <c:dLblPos val="bestFit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9CB-4390-AB8A-D9A6B9C19FD5}"/>
                </c:ext>
              </c:extLst>
            </c:dLbl>
            <c:dLbl>
              <c:idx val="8"/>
              <c:layout>
                <c:manualLayout>
                  <c:x val="-5.1526336376573972E-2"/>
                  <c:y val="-9.0876500267262818E-3"/>
                </c:manualLayout>
              </c:layout>
              <c:dLblPos val="bestFit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69CB-4390-AB8A-D9A6B9C19FD5}"/>
                </c:ext>
              </c:extLst>
            </c:dLbl>
            <c:dLbl>
              <c:idx val="9"/>
              <c:layout>
                <c:manualLayout>
                  <c:x val="-8.05924748454106E-2"/>
                  <c:y val="-6.361355018708395E-2"/>
                </c:manualLayout>
              </c:layout>
              <c:dLblPos val="bestFit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69CB-4390-AB8A-D9A6B9C19FD5}"/>
                </c:ext>
              </c:extLst>
            </c:dLbl>
            <c:dLbl>
              <c:idx val="10"/>
              <c:layout>
                <c:manualLayout>
                  <c:x val="-1.056950489775872E-2"/>
                  <c:y val="-0.12268327536080477"/>
                </c:manualLayout>
              </c:layout>
              <c:dLblPos val="bestFit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69CB-4390-AB8A-D9A6B9C19F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showLeaderLines val="1"/>
            <c:leaderLines>
              <c:spPr>
                <a:ln w="9525">
                  <a:solidFill>
                    <a:schemeClr val="tx1">
                      <a:alpha val="54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Лист1!$A$2:$A$12</c:f>
              <c:strCache>
                <c:ptCount val="11"/>
                <c:pt idx="0">
                  <c:v>Общегосударственные вопросы - 67,0</c:v>
                </c:pt>
                <c:pt idx="1">
                  <c:v>Национальная безопасность и правоохранительная деятельность - 1,5</c:v>
                </c:pt>
                <c:pt idx="2">
                  <c:v>Национальная экономика - 24,7</c:v>
                </c:pt>
                <c:pt idx="3">
                  <c:v>Жилищно-коммунальное хозяйство - 62,7</c:v>
                </c:pt>
                <c:pt idx="4">
                  <c:v>Охрана окружающей среды  - 0,1</c:v>
                </c:pt>
                <c:pt idx="5">
                  <c:v>Образование - 502,3</c:v>
                </c:pt>
                <c:pt idx="6">
                  <c:v>Культура и кинематография- 56,0</c:v>
                </c:pt>
                <c:pt idx="7">
                  <c:v>Здравоохранение - 35,4</c:v>
                </c:pt>
                <c:pt idx="8">
                  <c:v>Социальная политика - 307,7</c:v>
                </c:pt>
                <c:pt idx="9">
                  <c:v>Физическая культура и спорт - 0,6</c:v>
                </c:pt>
                <c:pt idx="10">
                  <c:v>Средства массовой информации - 0,6</c:v>
                </c:pt>
              </c:strCache>
            </c:strRef>
          </c:cat>
          <c:val>
            <c:numRef>
              <c:f>Лист1!$B$2:$B$12</c:f>
              <c:numCache>
                <c:formatCode>0.0%</c:formatCode>
                <c:ptCount val="11"/>
                <c:pt idx="0">
                  <c:v>6.3E-2</c:v>
                </c:pt>
                <c:pt idx="1">
                  <c:v>1.0000000000000002E-3</c:v>
                </c:pt>
                <c:pt idx="2">
                  <c:v>2.3E-2</c:v>
                </c:pt>
                <c:pt idx="3">
                  <c:v>5.9000000000000004E-2</c:v>
                </c:pt>
                <c:pt idx="4">
                  <c:v>1.0000000000000002E-3</c:v>
                </c:pt>
                <c:pt idx="5">
                  <c:v>0.47500000000000003</c:v>
                </c:pt>
                <c:pt idx="6">
                  <c:v>5.3000000000000005E-2</c:v>
                </c:pt>
                <c:pt idx="7">
                  <c:v>3.3000000000000002E-2</c:v>
                </c:pt>
                <c:pt idx="8">
                  <c:v>0.29000000000000004</c:v>
                </c:pt>
                <c:pt idx="9">
                  <c:v>1.0000000000000002E-3</c:v>
                </c:pt>
                <c:pt idx="10">
                  <c:v>1.0000000000000002E-3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69CB-4390-AB8A-D9A6B9C19FD5}"/>
            </c:ext>
          </c:extLst>
        </c:ser>
        <c:dLbls>
          <c:showCatName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0.69606722870910553"/>
          <c:y val="5.1318389038719839E-3"/>
          <c:w val="0.27374424711003104"/>
          <c:h val="0.96912775017692299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8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0.56448</cdr:x>
      <cdr:y>0.50958</cdr:y>
    </cdr:from>
    <cdr:to>
      <cdr:x>1</cdr:x>
      <cdr:y>0.96499</cdr:y>
    </cdr:to>
    <cdr:pic>
      <cdr:nvPicPr>
        <cdr:cNvPr id="2" name="Рисунок 1">
          <a:extLst xmlns:a="http://schemas.openxmlformats.org/drawingml/2006/main">
            <a:ext uri="{FF2B5EF4-FFF2-40B4-BE49-F238E27FC236}">
              <a16:creationId xmlns:a16="http://schemas.microsoft.com/office/drawing/2014/main" xmlns="" id="{6C969F5D-FBA5-42DA-B4A0-0E4960997910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xmlns="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 flipH="1">
          <a:off x="2340821" y="1260936"/>
          <a:ext cx="1806022" cy="1126899"/>
        </a:xfrm>
        <a:prstGeom xmlns:a="http://schemas.openxmlformats.org/drawingml/2006/main" prst="rect">
          <a:avLst/>
        </a:prstGeom>
        <a:effectLst xmlns:a="http://schemas.openxmlformats.org/drawingml/2006/main">
          <a:softEdge rad="63500"/>
        </a:effectLst>
      </cdr:spPr>
    </cdr:pic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EB9C643-1E27-4C9D-9F27-689B71808C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7C30289-3878-4BB2-BE6C-2D9C122BC3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DD802F7-AC95-4228-BBDF-4ED0E58C0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16DFA-C614-40CE-B79C-0BAF421F2AE8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E120D7F-84B9-4942-BEA6-D523F0650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367D549-F574-4493-8BB4-7716F158C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86897-B13C-4816-8700-1CB6F1CF9F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15397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70B45CE-7A3C-49C7-9D9F-E496B0903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1F29224-DDEF-491F-8FD1-C0E46FCA6C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FA4E6BB-D7BC-40BB-B381-202333A75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16DFA-C614-40CE-B79C-0BAF421F2AE8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AC5E930-1408-4CBD-9A46-4B490DA98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11B0C6E-F4E0-4DF1-9A7C-DFA0D0C5B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86897-B13C-4816-8700-1CB6F1CF9F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5009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F3A799ED-C872-49AA-BE86-4538EA4480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F91F9D4-ED2F-413A-8651-DD539EFC28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5B0E9D4-F12F-400A-AEBE-33F88E05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16DFA-C614-40CE-B79C-0BAF421F2AE8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E7BFB9F-576D-42DA-8411-29A8210A4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E5768A1-8C0B-4841-8C8C-8A9F4A483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86897-B13C-4816-8700-1CB6F1CF9F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0054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596BA3B-5AD0-4427-83E5-8A7480EC3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16AD308-FCD0-46FA-9722-3ACFD5CAB2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C609024-F343-4D95-AF92-3458032B0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16DFA-C614-40CE-B79C-0BAF421F2AE8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FD64E6C-38B3-4DDF-9703-459294B87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3A931F6-DC8B-4F2F-8C60-81EEA7E54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86897-B13C-4816-8700-1CB6F1CF9F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5124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CE93B96-C5E1-4200-B53A-F45E8F980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47E1F14-D565-4DCC-8C18-509C8E2D1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897BC49-07B6-41D3-9851-50A456867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16DFA-C614-40CE-B79C-0BAF421F2AE8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834F8AE-CC0A-4868-A0CC-017B706C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0BD54A7-3C0F-4058-BBD4-549B82872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86897-B13C-4816-8700-1CB6F1CF9F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53560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AD3B489-5907-4668-83C6-2D7C778A3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00F5FFB-72F9-41DD-88D3-6A76A6008F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464BE4F-0559-40E2-9AF7-C34413944C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877E06F-2E55-4949-B8D6-2E50AC433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16DFA-C614-40CE-B79C-0BAF421F2AE8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159F86B-76D3-4413-A3D6-69DE426E4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0E38F64-CD18-475F-B915-D78E92DB6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86897-B13C-4816-8700-1CB6F1CF9F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9683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2F818DD-2319-4F41-BD4C-D2872DD40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7F4EFCF-A2BE-442F-AEE0-2B767B360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3F00062-5A2B-4A57-89C9-A923A947E4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DA2F4C8F-0376-493A-B5FA-E352AC4CF3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BF3AC3C8-888E-4CEC-90E6-F0C131C210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DE61B88E-2367-416B-874F-3E44463D7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16DFA-C614-40CE-B79C-0BAF421F2AE8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81ED2752-FFB5-438A-AD9C-3432210D8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9BC4E009-E66F-46AA-ABCE-49691A17B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86897-B13C-4816-8700-1CB6F1CF9F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5136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FAB8FD5-1967-4768-B357-E0DA85636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9B149F5-E877-4824-AEE7-58B4DA33D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16DFA-C614-40CE-B79C-0BAF421F2AE8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28F379F-9AF4-4102-A318-EE6BDC7CE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803E81CD-E34F-487E-8B10-1EE64D5A5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86897-B13C-4816-8700-1CB6F1CF9F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94348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38C060D4-EE02-4002-8D05-0AAE3F22E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16DFA-C614-40CE-B79C-0BAF421F2AE8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39D66E4A-37F8-40BF-A8D7-8CD6AF779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AB30783-0C37-40FC-9722-7F73E7DD1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86897-B13C-4816-8700-1CB6F1CF9F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3433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5653761-385B-488C-B503-B99FAEA01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458E550-0938-4629-A279-94EDA1470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211C6F6-3D6C-4BCD-ADCC-90B43C57BA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1D23028-B115-4585-834B-2CEF3CD17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16DFA-C614-40CE-B79C-0BAF421F2AE8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EAA7D3C-817C-4DA0-9B12-1CCA5FFD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33529C8-36A3-496A-A1B2-8202CF2CE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86897-B13C-4816-8700-1CB6F1CF9F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62891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F64A42-930E-4037-828D-3FEA7AF5A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C5434A38-C31D-4907-93CA-2AC6F99082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A50EBCB-280F-47BD-852A-9F920D8B4A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6FF3759-1B53-4DAC-9858-021902492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16DFA-C614-40CE-B79C-0BAF421F2AE8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EEA23B4-3720-49B1-B8CF-26B127867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CE5CDA7-9C96-4BBF-963A-80D3855CE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86897-B13C-4816-8700-1CB6F1CF9F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05959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0DDD68-7F42-44D8-9338-9311D4EDC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C134B68-A99B-4020-A1DF-02852E13A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441DFD2-813B-433E-B343-0AD182FF3D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16DFA-C614-40CE-B79C-0BAF421F2AE8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20BA267-550A-4F19-88CF-5878B2AC2E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3F6AE97-4B3F-4DC0-8DC3-EEEAC71EE5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86897-B13C-4816-8700-1CB6F1CF9F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90629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BDE1484-3CE1-4E70-BC9B-26156306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552" r="49" b="-7541"/>
          <a:stretch/>
        </p:blipFill>
        <p:spPr>
          <a:xfrm>
            <a:off x="1500000" y="1214428"/>
            <a:ext cx="10656000" cy="6091147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FB5CEE4-B741-4873-9323-18C7075403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0000" y="448739"/>
            <a:ext cx="9144000" cy="544307"/>
          </a:xfrm>
        </p:spPr>
        <p:txBody>
          <a:bodyPr>
            <a:normAutofit/>
          </a:bodyPr>
          <a:lstStyle/>
          <a:p>
            <a:pPr algn="l"/>
            <a:r>
              <a:rPr lang="ru-RU" sz="1800" dirty="0">
                <a:solidFill>
                  <a:srgbClr val="0AA2E4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АДМИНИСТРАЦИЯ ЦИМЛЯНСКОГО РАЙОНА</a:t>
            </a:r>
          </a:p>
        </p:txBody>
      </p:sp>
      <p:pic>
        <p:nvPicPr>
          <p:cNvPr id="10" name="Рисунок 1">
            <a:extLst>
              <a:ext uri="{FF2B5EF4-FFF2-40B4-BE49-F238E27FC236}">
                <a16:creationId xmlns:a16="http://schemas.microsoft.com/office/drawing/2014/main" xmlns="" id="{25D207C4-BACE-4D20-A34C-694874A10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499" y="133643"/>
            <a:ext cx="1116537" cy="124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00BA35-0726-4455-8317-191133491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1688727"/>
            <a:ext cx="11713945" cy="4022222"/>
          </a:xfrm>
          <a:gradFill flip="none" rotWithShape="1">
            <a:gsLst>
              <a:gs pos="83108">
                <a:schemeClr val="accent1">
                  <a:lumMod val="30000"/>
                  <a:lumOff val="70000"/>
                  <a:alpha val="0"/>
                </a:schemeClr>
              </a:gs>
              <a:gs pos="0">
                <a:srgbClr val="3077EB"/>
              </a:gs>
              <a:gs pos="57000">
                <a:schemeClr val="accent1">
                  <a:lumMod val="30000"/>
                  <a:lumOff val="70000"/>
                  <a:alpha val="0"/>
                </a:schemeClr>
              </a:gs>
              <a:gs pos="63514">
                <a:schemeClr val="accent1">
                  <a:lumMod val="30000"/>
                  <a:lumOff val="70000"/>
                  <a:alpha val="0"/>
                </a:schemeClr>
              </a:gs>
              <a:gs pos="41000">
                <a:schemeClr val="accent1">
                  <a:lumMod val="45000"/>
                  <a:lumOff val="55000"/>
                  <a:alpha val="88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>
            <a:noAutofit/>
          </a:bodyPr>
          <a:lstStyle/>
          <a:p>
            <a:pPr algn="l"/>
            <a:r>
              <a:rPr lang="x-none" sz="4000" dirty="0">
                <a:solidFill>
                  <a:schemeClr val="bg1"/>
                </a:solidFill>
                <a:latin typeface="Franklin Gothic Medium" panose="020B0603020102020204" pitchFamily="34" charset="0"/>
                <a:ea typeface="PMingLiU-ExtB" panose="02020500000000000000" pitchFamily="18" charset="-120"/>
                <a:cs typeface="Times New Roman" panose="02020603050405020304" pitchFamily="18" charset="0"/>
              </a:rPr>
              <a:t>О</a:t>
            </a:r>
            <a:r>
              <a:rPr lang="ru-RU" sz="4000" dirty="0">
                <a:solidFill>
                  <a:schemeClr val="bg1"/>
                </a:solidFill>
                <a:latin typeface="Franklin Gothic Medium" panose="020B0603020102020204" pitchFamily="34" charset="0"/>
                <a:ea typeface="PMingLiU-ExtB" panose="02020500000000000000" pitchFamily="18" charset="-120"/>
                <a:cs typeface="Times New Roman" panose="02020603050405020304" pitchFamily="18" charset="0"/>
              </a:rPr>
              <a:t>ТЧЕТ</a:t>
            </a:r>
            <a:r>
              <a:rPr lang="x-none" sz="4000" dirty="0">
                <a:solidFill>
                  <a:schemeClr val="bg1"/>
                </a:solidFill>
                <a:latin typeface="Franklin Gothic Medium" panose="020B0603020102020204" pitchFamily="34" charset="0"/>
                <a:ea typeface="PMingLiU-ExtB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ru-RU" sz="4000" dirty="0">
                <a:solidFill>
                  <a:schemeClr val="bg1"/>
                </a:solidFill>
                <a:latin typeface="Franklin Gothic Medium" panose="020B0603020102020204" pitchFamily="34" charset="0"/>
                <a:ea typeface="PMingLiU-ExtB" panose="02020500000000000000" pitchFamily="18" charset="-120"/>
                <a:cs typeface="Times New Roman" panose="02020603050405020304" pitchFamily="18" charset="0"/>
              </a:rPr>
              <a:t>ГЛАВЫ</a:t>
            </a:r>
            <a:r>
              <a:rPr lang="x-none" sz="4000" dirty="0">
                <a:solidFill>
                  <a:schemeClr val="bg1"/>
                </a:solidFill>
                <a:latin typeface="Franklin Gothic Medium" panose="020B0603020102020204" pitchFamily="34" charset="0"/>
                <a:ea typeface="PMingLiU-ExtB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ru-RU" sz="4000" dirty="0">
                <a:solidFill>
                  <a:schemeClr val="bg1"/>
                </a:solidFill>
                <a:latin typeface="Franklin Gothic Medium" panose="020B0603020102020204" pitchFamily="34" charset="0"/>
                <a:ea typeface="PMingLiU-ExtB" panose="02020500000000000000" pitchFamily="18" charset="-120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chemeClr val="bg1"/>
                </a:solidFill>
                <a:latin typeface="Franklin Gothic Medium" panose="020B0603020102020204" pitchFamily="34" charset="0"/>
                <a:ea typeface="PMingLiU-ExtB" panose="02020500000000000000" pitchFamily="18" charset="-120"/>
                <a:cs typeface="Times New Roman" panose="02020603050405020304" pitchFamily="18" charset="0"/>
              </a:rPr>
            </a:br>
            <a:r>
              <a:rPr lang="x-none" sz="4000" dirty="0">
                <a:solidFill>
                  <a:schemeClr val="bg1"/>
                </a:solidFill>
                <a:latin typeface="Franklin Gothic Medium" panose="020B0603020102020204" pitchFamily="34" charset="0"/>
                <a:ea typeface="PMingLiU-ExtB" panose="02020500000000000000" pitchFamily="18" charset="-120"/>
                <a:cs typeface="Times New Roman" panose="02020603050405020304" pitchFamily="18" charset="0"/>
              </a:rPr>
              <a:t>А</a:t>
            </a:r>
            <a:r>
              <a:rPr lang="ru-RU" sz="4000" dirty="0">
                <a:solidFill>
                  <a:schemeClr val="bg1"/>
                </a:solidFill>
                <a:latin typeface="Franklin Gothic Medium" panose="020B0603020102020204" pitchFamily="34" charset="0"/>
                <a:ea typeface="PMingLiU-ExtB" panose="02020500000000000000" pitchFamily="18" charset="-120"/>
                <a:cs typeface="Times New Roman" panose="02020603050405020304" pitchFamily="18" charset="0"/>
              </a:rPr>
              <a:t>ДМИНИСТРАЦИИ </a:t>
            </a:r>
            <a:r>
              <a:rPr lang="x-none" sz="4000" dirty="0">
                <a:solidFill>
                  <a:schemeClr val="bg1"/>
                </a:solidFill>
                <a:latin typeface="Franklin Gothic Medium" panose="020B0603020102020204" pitchFamily="34" charset="0"/>
                <a:ea typeface="PMingLiU-ExtB" panose="02020500000000000000" pitchFamily="18" charset="-120"/>
                <a:cs typeface="Times New Roman" panose="02020603050405020304" pitchFamily="18" charset="0"/>
              </a:rPr>
              <a:t>Ц</a:t>
            </a:r>
            <a:r>
              <a:rPr lang="ru-RU" sz="4000" dirty="0">
                <a:solidFill>
                  <a:schemeClr val="bg1"/>
                </a:solidFill>
                <a:latin typeface="Franklin Gothic Medium" panose="020B0603020102020204" pitchFamily="34" charset="0"/>
                <a:ea typeface="PMingLiU-ExtB" panose="02020500000000000000" pitchFamily="18" charset="-120"/>
                <a:cs typeface="Times New Roman" panose="02020603050405020304" pitchFamily="18" charset="0"/>
              </a:rPr>
              <a:t>ИМЛЯНСКОГО</a:t>
            </a:r>
            <a:r>
              <a:rPr lang="x-none" sz="4000" dirty="0">
                <a:solidFill>
                  <a:schemeClr val="bg1"/>
                </a:solidFill>
                <a:latin typeface="Franklin Gothic Medium" panose="020B0603020102020204" pitchFamily="34" charset="0"/>
                <a:ea typeface="PMingLiU-ExtB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ru-RU" sz="4000" dirty="0">
                <a:solidFill>
                  <a:schemeClr val="bg1"/>
                </a:solidFill>
                <a:latin typeface="Franklin Gothic Medium" panose="020B0603020102020204" pitchFamily="34" charset="0"/>
                <a:ea typeface="PMingLiU-ExtB" panose="02020500000000000000" pitchFamily="18" charset="-120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chemeClr val="bg1"/>
                </a:solidFill>
                <a:latin typeface="Franklin Gothic Medium" panose="020B0603020102020204" pitchFamily="34" charset="0"/>
                <a:ea typeface="PMingLiU-ExtB" panose="02020500000000000000" pitchFamily="18" charset="-12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chemeClr val="bg1"/>
                </a:solidFill>
                <a:latin typeface="Franklin Gothic Medium" panose="020B0603020102020204" pitchFamily="34" charset="0"/>
                <a:ea typeface="PMingLiU-ExtB" panose="02020500000000000000" pitchFamily="18" charset="-120"/>
                <a:cs typeface="Times New Roman" panose="02020603050405020304" pitchFamily="18" charset="0"/>
              </a:rPr>
              <a:t>РАЙОНА О РЕЗУЛЬТАТАХ</a:t>
            </a:r>
            <a:br>
              <a:rPr lang="ru-RU" sz="4000" dirty="0">
                <a:solidFill>
                  <a:schemeClr val="bg1"/>
                </a:solidFill>
                <a:latin typeface="Franklin Gothic Medium" panose="020B0603020102020204" pitchFamily="34" charset="0"/>
                <a:ea typeface="PMingLiU-ExtB" panose="02020500000000000000" pitchFamily="18" charset="-12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chemeClr val="bg1"/>
                </a:solidFill>
                <a:latin typeface="Franklin Gothic Medium" panose="020B0603020102020204" pitchFamily="34" charset="0"/>
                <a:ea typeface="PMingLiU-ExtB" panose="02020500000000000000" pitchFamily="18" charset="-120"/>
                <a:cs typeface="Times New Roman" panose="02020603050405020304" pitchFamily="18" charset="0"/>
              </a:rPr>
              <a:t>ЕГО ДЕЯТЕЛЬНОСТИ И </a:t>
            </a:r>
            <a:br>
              <a:rPr lang="ru-RU" sz="4000" dirty="0">
                <a:solidFill>
                  <a:schemeClr val="bg1"/>
                </a:solidFill>
                <a:latin typeface="Franklin Gothic Medium" panose="020B0603020102020204" pitchFamily="34" charset="0"/>
                <a:ea typeface="PMingLiU-ExtB" panose="02020500000000000000" pitchFamily="18" charset="-12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chemeClr val="bg1"/>
                </a:solidFill>
                <a:latin typeface="Franklin Gothic Medium" panose="020B0603020102020204" pitchFamily="34" charset="0"/>
                <a:ea typeface="PMingLiU-ExtB" panose="02020500000000000000" pitchFamily="18" charset="-120"/>
                <a:cs typeface="Times New Roman" panose="02020603050405020304" pitchFamily="18" charset="0"/>
              </a:rPr>
              <a:t>ДЕЯТЕЛЬНОСТИ АДМИНИСТРАЦИИ </a:t>
            </a:r>
            <a:br>
              <a:rPr lang="ru-RU" sz="4000" dirty="0">
                <a:solidFill>
                  <a:schemeClr val="bg1"/>
                </a:solidFill>
                <a:latin typeface="Franklin Gothic Medium" panose="020B0603020102020204" pitchFamily="34" charset="0"/>
                <a:ea typeface="PMingLiU-ExtB" panose="02020500000000000000" pitchFamily="18" charset="-12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chemeClr val="bg1"/>
                </a:solidFill>
                <a:latin typeface="Franklin Gothic Medium" panose="020B0603020102020204" pitchFamily="34" charset="0"/>
                <a:ea typeface="PMingLiU-ExtB" panose="02020500000000000000" pitchFamily="18" charset="-120"/>
                <a:cs typeface="Times New Roman" panose="02020603050405020304" pitchFamily="18" charset="0"/>
              </a:rPr>
              <a:t>ЦИМЛЯНСКОГО РАЙОНА</a:t>
            </a:r>
            <a:br>
              <a:rPr lang="ru-RU" sz="4000" dirty="0">
                <a:solidFill>
                  <a:schemeClr val="bg1"/>
                </a:solidFill>
                <a:latin typeface="Franklin Gothic Medium" panose="020B0603020102020204" pitchFamily="34" charset="0"/>
                <a:ea typeface="PMingLiU-ExtB" panose="02020500000000000000" pitchFamily="18" charset="-120"/>
                <a:cs typeface="Times New Roman" panose="02020603050405020304" pitchFamily="18" charset="0"/>
              </a:rPr>
            </a:br>
            <a:r>
              <a:rPr lang="x-none" sz="4000" dirty="0">
                <a:solidFill>
                  <a:schemeClr val="bg1"/>
                </a:solidFill>
                <a:latin typeface="Franklin Gothic Medium" panose="020B0603020102020204" pitchFamily="34" charset="0"/>
                <a:ea typeface="PMingLiU-ExtB" panose="02020500000000000000" pitchFamily="18" charset="-120"/>
                <a:cs typeface="Times New Roman" panose="02020603050405020304" pitchFamily="18" charset="0"/>
              </a:rPr>
              <a:t>за 201</a:t>
            </a:r>
            <a:r>
              <a:rPr lang="ru-RU" sz="4000" dirty="0">
                <a:solidFill>
                  <a:schemeClr val="bg1"/>
                </a:solidFill>
                <a:latin typeface="Franklin Gothic Medium" panose="020B0603020102020204" pitchFamily="34" charset="0"/>
                <a:ea typeface="PMingLiU-ExtB" panose="02020500000000000000" pitchFamily="18" charset="-120"/>
                <a:cs typeface="Times New Roman" panose="02020603050405020304" pitchFamily="18" charset="0"/>
              </a:rPr>
              <a:t>9</a:t>
            </a:r>
            <a:r>
              <a:rPr lang="x-none" sz="4000" dirty="0">
                <a:solidFill>
                  <a:schemeClr val="bg1"/>
                </a:solidFill>
                <a:latin typeface="Franklin Gothic Medium" panose="020B0603020102020204" pitchFamily="34" charset="0"/>
                <a:ea typeface="PMingLiU-ExtB" panose="02020500000000000000" pitchFamily="18" charset="-120"/>
                <a:cs typeface="Times New Roman" panose="02020603050405020304" pitchFamily="18" charset="0"/>
              </a:rPr>
              <a:t> год</a:t>
            </a:r>
            <a:endParaRPr lang="ru-RU" sz="4000" dirty="0">
              <a:solidFill>
                <a:schemeClr val="bg1"/>
              </a:solidFill>
              <a:latin typeface="Franklin Gothic Medium" panose="020B0603020102020204" pitchFamily="34" charset="0"/>
              <a:ea typeface="PMingLiU-ExtB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1F35A5B0-025B-48A0-8E0B-BBC675B4504A}"/>
              </a:ext>
            </a:extLst>
          </p:cNvPr>
          <p:cNvSpPr/>
          <p:nvPr/>
        </p:nvSpPr>
        <p:spPr>
          <a:xfrm>
            <a:off x="1500000" y="1147051"/>
            <a:ext cx="10668000" cy="6737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026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A02A6D3-30A8-483E-ADD8-5E0B735B8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72046"/>
          </a:xfrm>
          <a:gradFill>
            <a:gsLst>
              <a:gs pos="76000">
                <a:srgbClr val="0D9FE3"/>
              </a:gs>
              <a:gs pos="57000">
                <a:srgbClr val="0AA2E4"/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path path="circle">
              <a:fillToRect r="100000" b="100000"/>
            </a:path>
          </a:gradFill>
        </p:spPr>
        <p:txBody>
          <a:bodyPr>
            <a:normAutofit/>
          </a:bodyPr>
          <a:lstStyle/>
          <a:p>
            <a:r>
              <a:rPr lang="ru-RU" dirty="0"/>
              <a:t>            </a:t>
            </a:r>
            <a:r>
              <a:rPr lang="ru-RU" sz="2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СОЦИАЛЬНАЯ ПОДДЕРЖКА</a:t>
            </a:r>
            <a:endParaRPr lang="ru-RU" sz="2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7" name="Рисунок 1">
            <a:extLst>
              <a:ext uri="{FF2B5EF4-FFF2-40B4-BE49-F238E27FC236}">
                <a16:creationId xmlns:a16="http://schemas.microsoft.com/office/drawing/2014/main" xmlns="" id="{EDB09F75-8D5C-449E-8E00-11B7EC068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537" cy="124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22F6223A-54D7-4180-A377-3DC8403E102C}"/>
              </a:ext>
            </a:extLst>
          </p:cNvPr>
          <p:cNvSpPr/>
          <p:nvPr/>
        </p:nvSpPr>
        <p:spPr>
          <a:xfrm>
            <a:off x="1116536" y="1126327"/>
            <a:ext cx="11075463" cy="82746"/>
          </a:xfrm>
          <a:prstGeom prst="rect">
            <a:avLst/>
          </a:prstGeom>
          <a:gradFill flip="none" rotWithShape="1">
            <a:gsLst>
              <a:gs pos="64000">
                <a:srgbClr val="E41D24"/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675D632-2794-4115-904B-8CF04C6F70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6952" y="3268844"/>
            <a:ext cx="6006860" cy="3378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952B099-CB71-40D8-A2C8-48FC4065FE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8188" y="1310675"/>
            <a:ext cx="6303994" cy="3545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22760C9-EBB0-4036-8F4B-5C5F359E3315}"/>
              </a:ext>
            </a:extLst>
          </p:cNvPr>
          <p:cNvSpPr/>
          <p:nvPr/>
        </p:nvSpPr>
        <p:spPr>
          <a:xfrm>
            <a:off x="6739148" y="1546461"/>
            <a:ext cx="50176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dirty="0">
                <a:solidFill>
                  <a:srgbClr val="00206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</a:rPr>
              <a:t>Для детей из малоимущих семей в 2019 году было приобретено 192 путевки в детские оздоровительные организации, 43 семьям выплачена компенсация за самостоятельно приобретенные путевки. По путевкам министерства труда и социального развития Ростовской области отдохнули 34 ребенка из социально опасных семей. </a:t>
            </a:r>
            <a:endParaRPr lang="ru-RU" sz="1200" dirty="0">
              <a:solidFill>
                <a:srgbClr val="002060"/>
              </a:solidFill>
              <a:effectLst/>
              <a:latin typeface="Franklin Gothic Medium" panose="020B06030201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1" name="Стрелка: влево 10">
            <a:extLst>
              <a:ext uri="{FF2B5EF4-FFF2-40B4-BE49-F238E27FC236}">
                <a16:creationId xmlns:a16="http://schemas.microsoft.com/office/drawing/2014/main" xmlns="" id="{916FAFA6-13D0-472F-B609-2B5DF7096326}"/>
              </a:ext>
            </a:extLst>
          </p:cNvPr>
          <p:cNvSpPr/>
          <p:nvPr/>
        </p:nvSpPr>
        <p:spPr>
          <a:xfrm>
            <a:off x="6499356" y="2162027"/>
            <a:ext cx="309822" cy="255466"/>
          </a:xfrm>
          <a:prstGeom prst="leftArrow">
            <a:avLst/>
          </a:prstGeom>
          <a:solidFill>
            <a:srgbClr val="0D9FE3">
              <a:alpha val="46000"/>
            </a:srgbClr>
          </a:solidFill>
          <a:ln>
            <a:solidFill>
              <a:schemeClr val="bg1"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526BA615-0F5B-46B8-9671-19420D61003D}"/>
              </a:ext>
            </a:extLst>
          </p:cNvPr>
          <p:cNvSpPr/>
          <p:nvPr/>
        </p:nvSpPr>
        <p:spPr>
          <a:xfrm>
            <a:off x="277483" y="5446413"/>
            <a:ext cx="56301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dirty="0">
                <a:solidFill>
                  <a:srgbClr val="00206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</a:rPr>
              <a:t>Адаптация здания Центра социального обслуживания граждан пожилого возраста и инвалидов по ул. Московской</a:t>
            </a:r>
            <a:endParaRPr lang="ru-RU" sz="1200" dirty="0">
              <a:solidFill>
                <a:srgbClr val="002060"/>
              </a:solidFill>
              <a:effectLst/>
              <a:latin typeface="Franklin Gothic Medium" panose="020B06030201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2" name="Стрелка: влево 11">
            <a:extLst>
              <a:ext uri="{FF2B5EF4-FFF2-40B4-BE49-F238E27FC236}">
                <a16:creationId xmlns:a16="http://schemas.microsoft.com/office/drawing/2014/main" xmlns="" id="{6692FCEB-24B7-4344-AE53-9F7768C5460E}"/>
              </a:ext>
            </a:extLst>
          </p:cNvPr>
          <p:cNvSpPr/>
          <p:nvPr/>
        </p:nvSpPr>
        <p:spPr>
          <a:xfrm rot="10800000">
            <a:off x="5487130" y="5714167"/>
            <a:ext cx="309822" cy="255466"/>
          </a:xfrm>
          <a:prstGeom prst="leftArrow">
            <a:avLst/>
          </a:prstGeom>
          <a:solidFill>
            <a:srgbClr val="0D9FE3">
              <a:alpha val="46000"/>
            </a:srgbClr>
          </a:solidFill>
          <a:ln>
            <a:solidFill>
              <a:schemeClr val="bg1"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145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A02A6D3-30A8-483E-ADD8-5E0B735B8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72046"/>
          </a:xfrm>
          <a:gradFill>
            <a:gsLst>
              <a:gs pos="76000">
                <a:srgbClr val="0D9FE3"/>
              </a:gs>
              <a:gs pos="57000">
                <a:srgbClr val="0AA2E4"/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path path="circle">
              <a:fillToRect r="100000" b="100000"/>
            </a:path>
          </a:gradFill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    МОЛОДЕЖЬ ЦИМЛЯНСКОГО РАЙОНА</a:t>
            </a:r>
            <a:endParaRPr lang="ru-RU" sz="2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7" name="Рисунок 1">
            <a:extLst>
              <a:ext uri="{FF2B5EF4-FFF2-40B4-BE49-F238E27FC236}">
                <a16:creationId xmlns:a16="http://schemas.microsoft.com/office/drawing/2014/main" xmlns="" id="{EDB09F75-8D5C-449E-8E00-11B7EC068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537" cy="124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22F6223A-54D7-4180-A377-3DC8403E102C}"/>
              </a:ext>
            </a:extLst>
          </p:cNvPr>
          <p:cNvSpPr/>
          <p:nvPr/>
        </p:nvSpPr>
        <p:spPr>
          <a:xfrm>
            <a:off x="1116536" y="1126327"/>
            <a:ext cx="11075463" cy="82746"/>
          </a:xfrm>
          <a:prstGeom prst="rect">
            <a:avLst/>
          </a:prstGeom>
          <a:gradFill flip="none" rotWithShape="1">
            <a:gsLst>
              <a:gs pos="64000">
                <a:srgbClr val="E41D24"/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FF5B9CB-7F32-4909-946B-CD88672950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1359" y="1312010"/>
            <a:ext cx="6390913" cy="4233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B87BC20-68CB-4312-8B96-826D880E0B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04317" y="2682970"/>
            <a:ext cx="5568154" cy="3889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19DFC6C1-6EA1-48CF-80C5-170CE8A2AE2B}"/>
              </a:ext>
            </a:extLst>
          </p:cNvPr>
          <p:cNvSpPr/>
          <p:nvPr/>
        </p:nvSpPr>
        <p:spPr>
          <a:xfrm>
            <a:off x="661359" y="5648927"/>
            <a:ext cx="58429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</a:rPr>
              <a:t>За 2019 год в целях развития и популяризации молодежного движения было проведено более 70 акций и мероприятий.</a:t>
            </a:r>
            <a:endParaRPr lang="ru-RU" sz="1600" dirty="0">
              <a:solidFill>
                <a:srgbClr val="002060"/>
              </a:solidFill>
              <a:effectLst/>
              <a:latin typeface="Franklin Gothic Medium" panose="020B06030201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691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4E4B845-5B90-4CEE-9F84-070F2D5867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26326"/>
            <a:ext cx="7642231" cy="5731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3EED38F-9D23-439F-8ACE-78409F4A87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80229" y="1167700"/>
            <a:ext cx="5158902" cy="2897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A02A6D3-30A8-483E-ADD8-5E0B735B8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72046"/>
          </a:xfrm>
          <a:gradFill>
            <a:gsLst>
              <a:gs pos="76000">
                <a:srgbClr val="0D9FE3"/>
              </a:gs>
              <a:gs pos="57000">
                <a:srgbClr val="0AA2E4"/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path path="circle">
              <a:fillToRect r="100000" b="100000"/>
            </a:path>
          </a:gradFill>
        </p:spPr>
        <p:txBody>
          <a:bodyPr>
            <a:normAutofit/>
          </a:bodyPr>
          <a:lstStyle/>
          <a:p>
            <a:r>
              <a:rPr lang="ru-RU" dirty="0"/>
              <a:t>         </a:t>
            </a:r>
            <a:r>
              <a:rPr lang="ru-RU" sz="2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СЕЛЬСКОЕ ХОЗЯЙСТВО ЦИМЛЯНСКОГО РАЙОНА</a:t>
            </a:r>
            <a:endParaRPr lang="ru-RU" sz="2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7" name="Рисунок 1">
            <a:extLst>
              <a:ext uri="{FF2B5EF4-FFF2-40B4-BE49-F238E27FC236}">
                <a16:creationId xmlns:a16="http://schemas.microsoft.com/office/drawing/2014/main" xmlns="" id="{EDB09F75-8D5C-449E-8E00-11B7EC068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537" cy="124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22F6223A-54D7-4180-A377-3DC8403E102C}"/>
              </a:ext>
            </a:extLst>
          </p:cNvPr>
          <p:cNvSpPr/>
          <p:nvPr/>
        </p:nvSpPr>
        <p:spPr>
          <a:xfrm>
            <a:off x="1116536" y="1126327"/>
            <a:ext cx="11075463" cy="82746"/>
          </a:xfrm>
          <a:prstGeom prst="rect">
            <a:avLst/>
          </a:prstGeom>
          <a:gradFill flip="none" rotWithShape="1">
            <a:gsLst>
              <a:gs pos="64000">
                <a:srgbClr val="E41D24"/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sp>
        <p:nvSpPr>
          <p:cNvPr id="11" name="Прямоугольник: скругленные противолежащие углы 10">
            <a:extLst>
              <a:ext uri="{FF2B5EF4-FFF2-40B4-BE49-F238E27FC236}">
                <a16:creationId xmlns:a16="http://schemas.microsoft.com/office/drawing/2014/main" xmlns="" id="{F22301B1-EAC8-49FD-986B-6B416A218254}"/>
              </a:ext>
            </a:extLst>
          </p:cNvPr>
          <p:cNvSpPr/>
          <p:nvPr/>
        </p:nvSpPr>
        <p:spPr>
          <a:xfrm>
            <a:off x="119668" y="5158016"/>
            <a:ext cx="6901132" cy="1147313"/>
          </a:xfrm>
          <a:prstGeom prst="round2Diag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Валовой сбор зерновых и зернобобовых культур 2019 года составил 154,4 тыс. тонн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A196B6BC-755D-4D19-A87D-1455E64062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80229" y="3620864"/>
            <a:ext cx="5059194" cy="3237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: скругленные противолежащие углы 13">
            <a:extLst>
              <a:ext uri="{FF2B5EF4-FFF2-40B4-BE49-F238E27FC236}">
                <a16:creationId xmlns:a16="http://schemas.microsoft.com/office/drawing/2014/main" xmlns="" id="{1A2A6612-CC7D-4781-9FF6-84469ED1349C}"/>
              </a:ext>
            </a:extLst>
          </p:cNvPr>
          <p:cNvSpPr/>
          <p:nvPr/>
        </p:nvSpPr>
        <p:spPr>
          <a:xfrm>
            <a:off x="7415717" y="1319278"/>
            <a:ext cx="4776282" cy="730460"/>
          </a:xfrm>
          <a:prstGeom prst="round2Diag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В 2019 году увеличено поголовье КРС на 102,4 %</a:t>
            </a:r>
          </a:p>
        </p:txBody>
      </p:sp>
      <p:sp>
        <p:nvSpPr>
          <p:cNvPr id="17" name="Прямоугольник: скругленные противолежащие углы 16">
            <a:extLst>
              <a:ext uri="{FF2B5EF4-FFF2-40B4-BE49-F238E27FC236}">
                <a16:creationId xmlns:a16="http://schemas.microsoft.com/office/drawing/2014/main" xmlns="" id="{D52A9D3B-CEA5-458D-AC04-3F254DBE49C0}"/>
              </a:ext>
            </a:extLst>
          </p:cNvPr>
          <p:cNvSpPr/>
          <p:nvPr/>
        </p:nvSpPr>
        <p:spPr>
          <a:xfrm>
            <a:off x="7371539" y="5940099"/>
            <a:ext cx="4776282" cy="730460"/>
          </a:xfrm>
          <a:prstGeom prst="round2DiagRect">
            <a:avLst/>
          </a:prstGeom>
          <a:solidFill>
            <a:srgbClr val="0D9FE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Franklin Gothic Medium" panose="020B0603020102020204" pitchFamily="34" charset="0"/>
              </a:rPr>
              <a:t>8 семей улучшили свои жилищные условия</a:t>
            </a:r>
            <a:endParaRPr lang="ru-RU" dirty="0">
              <a:solidFill>
                <a:srgbClr val="002060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708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A02A6D3-30A8-483E-ADD8-5E0B735B8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72046"/>
          </a:xfrm>
          <a:gradFill>
            <a:gsLst>
              <a:gs pos="76000">
                <a:srgbClr val="0D9FE3"/>
              </a:gs>
              <a:gs pos="57000">
                <a:srgbClr val="0AA2E4"/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path path="circle">
              <a:fillToRect r="100000" b="100000"/>
            </a:path>
          </a:gradFill>
        </p:spPr>
        <p:txBody>
          <a:bodyPr>
            <a:normAutofit/>
          </a:bodyPr>
          <a:lstStyle/>
          <a:p>
            <a:r>
              <a:rPr lang="ru-RU" dirty="0"/>
              <a:t>         </a:t>
            </a:r>
            <a:r>
              <a:rPr lang="ru-RU" sz="2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ЭКОЛОГИЯ, АДМИНИСТРАТИВНАЯ КОМИССИЯ и СЛУЖБА - 112</a:t>
            </a:r>
            <a:endParaRPr lang="ru-RU" sz="2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7" name="Рисунок 1">
            <a:extLst>
              <a:ext uri="{FF2B5EF4-FFF2-40B4-BE49-F238E27FC236}">
                <a16:creationId xmlns:a16="http://schemas.microsoft.com/office/drawing/2014/main" xmlns="" id="{EDB09F75-8D5C-449E-8E00-11B7EC068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537" cy="124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22F6223A-54D7-4180-A377-3DC8403E102C}"/>
              </a:ext>
            </a:extLst>
          </p:cNvPr>
          <p:cNvSpPr/>
          <p:nvPr/>
        </p:nvSpPr>
        <p:spPr>
          <a:xfrm>
            <a:off x="1116536" y="1126327"/>
            <a:ext cx="11075463" cy="82746"/>
          </a:xfrm>
          <a:prstGeom prst="rect">
            <a:avLst/>
          </a:prstGeom>
          <a:gradFill flip="none" rotWithShape="1">
            <a:gsLst>
              <a:gs pos="64000">
                <a:srgbClr val="E41D24"/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4734A18-8C6E-428C-BBDE-4C4DCE1BD8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26327"/>
            <a:ext cx="7457390" cy="5731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: скругленные противолежащие углы 11">
            <a:extLst>
              <a:ext uri="{FF2B5EF4-FFF2-40B4-BE49-F238E27FC236}">
                <a16:creationId xmlns:a16="http://schemas.microsoft.com/office/drawing/2014/main" xmlns="" id="{86F91E0B-38AC-4C15-A1A9-63C2FEC35514}"/>
              </a:ext>
            </a:extLst>
          </p:cNvPr>
          <p:cNvSpPr/>
          <p:nvPr/>
        </p:nvSpPr>
        <p:spPr>
          <a:xfrm>
            <a:off x="248946" y="5498486"/>
            <a:ext cx="6959250" cy="717490"/>
          </a:xfrm>
          <a:prstGeom prst="round2DiagRect">
            <a:avLst/>
          </a:prstGeom>
          <a:solidFill>
            <a:srgbClr val="0AA2E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Расчистка русла реки Кумшак</a:t>
            </a:r>
          </a:p>
        </p:txBody>
      </p:sp>
      <p:sp>
        <p:nvSpPr>
          <p:cNvPr id="13" name="Прямоугольник: скругленные противолежащие углы 12">
            <a:extLst>
              <a:ext uri="{FF2B5EF4-FFF2-40B4-BE49-F238E27FC236}">
                <a16:creationId xmlns:a16="http://schemas.microsoft.com/office/drawing/2014/main" xmlns="" id="{B0E13100-A276-4892-BF0D-1824F8BA9EA8}"/>
              </a:ext>
            </a:extLst>
          </p:cNvPr>
          <p:cNvSpPr/>
          <p:nvPr/>
        </p:nvSpPr>
        <p:spPr>
          <a:xfrm>
            <a:off x="7376809" y="1368929"/>
            <a:ext cx="4815190" cy="2445397"/>
          </a:xfrm>
          <a:prstGeom prst="round2DiagRect">
            <a:avLst/>
          </a:prstGeom>
          <a:solidFill>
            <a:srgbClr val="FFEB0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Административной комиссией при Администрации Цимлянского района в 2019 году рассмотрен 341 протокол</a:t>
            </a:r>
          </a:p>
        </p:txBody>
      </p:sp>
      <p:sp>
        <p:nvSpPr>
          <p:cNvPr id="14" name="Прямоугольник: скругленные противолежащие углы 13">
            <a:extLst>
              <a:ext uri="{FF2B5EF4-FFF2-40B4-BE49-F238E27FC236}">
                <a16:creationId xmlns:a16="http://schemas.microsoft.com/office/drawing/2014/main" xmlns="" id="{0CC878E6-EB5A-47D6-8D75-0606577CDB34}"/>
              </a:ext>
            </a:extLst>
          </p:cNvPr>
          <p:cNvSpPr/>
          <p:nvPr/>
        </p:nvSpPr>
        <p:spPr>
          <a:xfrm>
            <a:off x="7376810" y="4044829"/>
            <a:ext cx="4815190" cy="2445397"/>
          </a:xfrm>
          <a:prstGeom prst="round2DiagRect">
            <a:avLst/>
          </a:prstGeom>
          <a:solidFill>
            <a:srgbClr val="FF66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rgbClr val="002060"/>
                </a:solidFill>
              </a:rPr>
              <a:t>В течении 2019 года диспетчерами </a:t>
            </a:r>
            <a:r>
              <a:rPr lang="ru-RU" b="1" dirty="0">
                <a:solidFill>
                  <a:srgbClr val="002060"/>
                </a:solidFill>
              </a:rPr>
              <a:t>«Службы-112»</a:t>
            </a:r>
            <a:r>
              <a:rPr lang="ru-RU" dirty="0">
                <a:solidFill>
                  <a:srgbClr val="002060"/>
                </a:solidFill>
              </a:rPr>
              <a:t> по системе обеспечения экстренных вызовов принято 21895 вызовов</a:t>
            </a:r>
            <a:endParaRPr lang="ru-RU" dirty="0">
              <a:solidFill>
                <a:srgbClr val="002060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457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33263545-081B-40BF-A2F8-9E41DFFB5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7150"/>
            <a:ext cx="7419975" cy="5902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A02A6D3-30A8-483E-ADD8-5E0B735B8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72046"/>
          </a:xfrm>
          <a:gradFill>
            <a:gsLst>
              <a:gs pos="76000">
                <a:srgbClr val="0D9FE3"/>
              </a:gs>
              <a:gs pos="57000">
                <a:srgbClr val="0AA2E4"/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path path="circle">
              <a:fillToRect r="100000" b="100000"/>
            </a:path>
          </a:gradFill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   СОЦИАЛЬНЫЕ ОБЯЗАТЕЛЬСТВА</a:t>
            </a:r>
            <a:endParaRPr lang="ru-RU" sz="2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7" name="Рисунок 1">
            <a:extLst>
              <a:ext uri="{FF2B5EF4-FFF2-40B4-BE49-F238E27FC236}">
                <a16:creationId xmlns:a16="http://schemas.microsoft.com/office/drawing/2014/main" xmlns="" id="{EDB09F75-8D5C-449E-8E00-11B7EC068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537" cy="124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22F6223A-54D7-4180-A377-3DC8403E102C}"/>
              </a:ext>
            </a:extLst>
          </p:cNvPr>
          <p:cNvSpPr/>
          <p:nvPr/>
        </p:nvSpPr>
        <p:spPr>
          <a:xfrm>
            <a:off x="1116536" y="1126327"/>
            <a:ext cx="11075463" cy="82746"/>
          </a:xfrm>
          <a:prstGeom prst="rect">
            <a:avLst/>
          </a:prstGeom>
          <a:gradFill flip="none" rotWithShape="1">
            <a:gsLst>
              <a:gs pos="64000">
                <a:srgbClr val="E41D24"/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sp>
        <p:nvSpPr>
          <p:cNvPr id="14" name="Прямоугольник: скругленные противолежащие углы 13">
            <a:extLst>
              <a:ext uri="{FF2B5EF4-FFF2-40B4-BE49-F238E27FC236}">
                <a16:creationId xmlns:a16="http://schemas.microsoft.com/office/drawing/2014/main" xmlns="" id="{64C46FE6-3B86-435B-A14B-4BE37CB30605}"/>
              </a:ext>
            </a:extLst>
          </p:cNvPr>
          <p:cNvSpPr/>
          <p:nvPr/>
        </p:nvSpPr>
        <p:spPr>
          <a:xfrm>
            <a:off x="152540" y="5731673"/>
            <a:ext cx="6959250" cy="883137"/>
          </a:xfrm>
          <a:prstGeom prst="round2DiagRect">
            <a:avLst/>
          </a:prstGeom>
          <a:solidFill>
            <a:srgbClr val="0AA2E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В 2019 году введен в эксплуатацию многоквартирный дом в                            г. Цимлянске по ул. Лазо 3, стр. 2 в котором 25 детей-сирот оставшихся без попечения родителей получили квартиры. </a:t>
            </a:r>
          </a:p>
        </p:txBody>
      </p:sp>
      <p:sp>
        <p:nvSpPr>
          <p:cNvPr id="15" name="Прямоугольник: скругленные противолежащие углы 14">
            <a:extLst>
              <a:ext uri="{FF2B5EF4-FFF2-40B4-BE49-F238E27FC236}">
                <a16:creationId xmlns:a16="http://schemas.microsoft.com/office/drawing/2014/main" xmlns="" id="{78B18F78-08AD-40E9-BE2C-693B1956EB4C}"/>
              </a:ext>
            </a:extLst>
          </p:cNvPr>
          <p:cNvSpPr/>
          <p:nvPr/>
        </p:nvSpPr>
        <p:spPr>
          <a:xfrm>
            <a:off x="7376809" y="1368929"/>
            <a:ext cx="4734127" cy="2445397"/>
          </a:xfrm>
          <a:prstGeom prst="round2DiagRect">
            <a:avLst/>
          </a:prstGeom>
          <a:solidFill>
            <a:srgbClr val="FFEB0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В 2019 году 13 квартир приобретено для детей-сирот на вторичном рынке.</a:t>
            </a:r>
          </a:p>
        </p:txBody>
      </p:sp>
      <p:sp>
        <p:nvSpPr>
          <p:cNvPr id="16" name="Прямоугольник: скругленные противолежащие углы 15">
            <a:extLst>
              <a:ext uri="{FF2B5EF4-FFF2-40B4-BE49-F238E27FC236}">
                <a16:creationId xmlns:a16="http://schemas.microsoft.com/office/drawing/2014/main" xmlns="" id="{A108FB7D-3FAA-4F29-9ED7-8EB94CED33E5}"/>
              </a:ext>
            </a:extLst>
          </p:cNvPr>
          <p:cNvSpPr/>
          <p:nvPr/>
        </p:nvSpPr>
        <p:spPr>
          <a:xfrm>
            <a:off x="7336277" y="3974182"/>
            <a:ext cx="4774659" cy="2445397"/>
          </a:xfrm>
          <a:prstGeom prst="round2DiagRect">
            <a:avLst/>
          </a:prstGeom>
          <a:solidFill>
            <a:srgbClr val="FF66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Впервые в 2019 году выполнен план по предоставлению земельных участков </a:t>
            </a:r>
            <a:r>
              <a:rPr lang="ru-RU" b="1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многодетным семьям</a:t>
            </a:r>
            <a:r>
              <a:rPr lang="ru-RU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. 51 земельный участок предоставлен гражданам, имеющих трех и более детей.</a:t>
            </a:r>
          </a:p>
        </p:txBody>
      </p:sp>
    </p:spTree>
    <p:extLst>
      <p:ext uri="{BB962C8B-B14F-4D97-AF65-F5344CB8AC3E}">
        <p14:creationId xmlns:p14="http://schemas.microsoft.com/office/powerpoint/2010/main" xmlns="" val="147146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A02A6D3-30A8-483E-ADD8-5E0B735B8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72046"/>
          </a:xfrm>
          <a:gradFill>
            <a:gsLst>
              <a:gs pos="76000">
                <a:srgbClr val="0D9FE3"/>
              </a:gs>
              <a:gs pos="57000">
                <a:srgbClr val="0AA2E4"/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path path="circle">
              <a:fillToRect r="100000" b="100000"/>
            </a:path>
          </a:gradFill>
        </p:spPr>
        <p:txBody>
          <a:bodyPr>
            <a:normAutofit/>
          </a:bodyPr>
          <a:lstStyle/>
          <a:p>
            <a:r>
              <a:rPr lang="ru-RU" dirty="0"/>
              <a:t>         </a:t>
            </a:r>
            <a:r>
              <a:rPr lang="ru-RU" sz="2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ВОДОСНАБЖЕНИЕ И ДОРОЖНОЕ ХОЗЯЙСТВО</a:t>
            </a:r>
            <a:endParaRPr lang="ru-RU" sz="2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7" name="Рисунок 1">
            <a:extLst>
              <a:ext uri="{FF2B5EF4-FFF2-40B4-BE49-F238E27FC236}">
                <a16:creationId xmlns:a16="http://schemas.microsoft.com/office/drawing/2014/main" xmlns="" id="{EDB09F75-8D5C-449E-8E00-11B7EC068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537" cy="124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22F6223A-54D7-4180-A377-3DC8403E102C}"/>
              </a:ext>
            </a:extLst>
          </p:cNvPr>
          <p:cNvSpPr/>
          <p:nvPr/>
        </p:nvSpPr>
        <p:spPr>
          <a:xfrm>
            <a:off x="1116536" y="1126327"/>
            <a:ext cx="11075463" cy="82746"/>
          </a:xfrm>
          <a:prstGeom prst="rect">
            <a:avLst/>
          </a:prstGeom>
          <a:gradFill flip="none" rotWithShape="1">
            <a:gsLst>
              <a:gs pos="64000">
                <a:srgbClr val="E41D24"/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sp>
        <p:nvSpPr>
          <p:cNvPr id="5" name="Блок-схема: задержка 4">
            <a:extLst>
              <a:ext uri="{FF2B5EF4-FFF2-40B4-BE49-F238E27FC236}">
                <a16:creationId xmlns:a16="http://schemas.microsoft.com/office/drawing/2014/main" xmlns="" id="{15BC4F19-31BD-451A-B6AC-EEEAA914A8B9}"/>
              </a:ext>
            </a:extLst>
          </p:cNvPr>
          <p:cNvSpPr/>
          <p:nvPr/>
        </p:nvSpPr>
        <p:spPr>
          <a:xfrm>
            <a:off x="0" y="1222755"/>
            <a:ext cx="4328809" cy="5551650"/>
          </a:xfrm>
          <a:prstGeom prst="flowChartDelay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Блок-схема: задержка 11">
            <a:extLst>
              <a:ext uri="{FF2B5EF4-FFF2-40B4-BE49-F238E27FC236}">
                <a16:creationId xmlns:a16="http://schemas.microsoft.com/office/drawing/2014/main" xmlns="" id="{3315E12F-55C5-4BC2-941A-C6F18D81EBDA}"/>
              </a:ext>
            </a:extLst>
          </p:cNvPr>
          <p:cNvSpPr/>
          <p:nvPr/>
        </p:nvSpPr>
        <p:spPr>
          <a:xfrm rot="10800000">
            <a:off x="7863192" y="1222755"/>
            <a:ext cx="4235574" cy="5551650"/>
          </a:xfrm>
          <a:prstGeom prst="flowChartDelay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A59404C-F9CE-4ABC-8A0A-FD92A4DDF4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79111" y="2072105"/>
            <a:ext cx="3412745" cy="4785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: скругленные противолежащие углы 12">
            <a:extLst>
              <a:ext uri="{FF2B5EF4-FFF2-40B4-BE49-F238E27FC236}">
                <a16:creationId xmlns:a16="http://schemas.microsoft.com/office/drawing/2014/main" xmlns="" id="{89A08A26-5B6F-4924-8FCF-C715371EF846}"/>
              </a:ext>
            </a:extLst>
          </p:cNvPr>
          <p:cNvSpPr/>
          <p:nvPr/>
        </p:nvSpPr>
        <p:spPr>
          <a:xfrm>
            <a:off x="0" y="5528415"/>
            <a:ext cx="3774331" cy="955120"/>
          </a:xfrm>
          <a:prstGeom prst="round2Diag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Весной 2019 года приобретена 21 водонапорная башня </a:t>
            </a:r>
          </a:p>
        </p:txBody>
      </p:sp>
      <p:sp>
        <p:nvSpPr>
          <p:cNvPr id="14" name="Прямоугольник: скругленные противолежащие углы 13">
            <a:extLst>
              <a:ext uri="{FF2B5EF4-FFF2-40B4-BE49-F238E27FC236}">
                <a16:creationId xmlns:a16="http://schemas.microsoft.com/office/drawing/2014/main" xmlns="" id="{1A82F18D-2773-4933-B178-50088D85AB38}"/>
              </a:ext>
            </a:extLst>
          </p:cNvPr>
          <p:cNvSpPr/>
          <p:nvPr/>
        </p:nvSpPr>
        <p:spPr>
          <a:xfrm>
            <a:off x="8005864" y="5528415"/>
            <a:ext cx="4092902" cy="955120"/>
          </a:xfrm>
          <a:prstGeom prst="round2Diag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Капитальный ремонт автомобильной дороги регионального значения 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г. Цимлянск - г. Суровикино </a:t>
            </a:r>
          </a:p>
        </p:txBody>
      </p:sp>
      <p:sp>
        <p:nvSpPr>
          <p:cNvPr id="15" name="Прямоугольник: скругленные противолежащие углы 14">
            <a:extLst>
              <a:ext uri="{FF2B5EF4-FFF2-40B4-BE49-F238E27FC236}">
                <a16:creationId xmlns:a16="http://schemas.microsoft.com/office/drawing/2014/main" xmlns="" id="{66327699-6086-43B9-8E00-9CD9B21F4654}"/>
              </a:ext>
            </a:extLst>
          </p:cNvPr>
          <p:cNvSpPr/>
          <p:nvPr/>
        </p:nvSpPr>
        <p:spPr>
          <a:xfrm>
            <a:off x="4150469" y="1325879"/>
            <a:ext cx="4092902" cy="955120"/>
          </a:xfrm>
          <a:prstGeom prst="round2DiagRect">
            <a:avLst/>
          </a:prstGeom>
          <a:solidFill>
            <a:srgbClr val="FFEB0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Восстановление автомобильной дороги  в Лозовском сельском поселении локальными картами</a:t>
            </a:r>
          </a:p>
        </p:txBody>
      </p:sp>
    </p:spTree>
    <p:extLst>
      <p:ext uri="{BB962C8B-B14F-4D97-AF65-F5344CB8AC3E}">
        <p14:creationId xmlns:p14="http://schemas.microsoft.com/office/powerpoint/2010/main" xmlns="" val="130700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A02A6D3-30A8-483E-ADD8-5E0B735B8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72046"/>
          </a:xfrm>
          <a:gradFill>
            <a:gsLst>
              <a:gs pos="76000">
                <a:srgbClr val="0D9FE3"/>
              </a:gs>
              <a:gs pos="57000">
                <a:srgbClr val="0AA2E4"/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path path="circle">
              <a:fillToRect r="100000" b="100000"/>
            </a:path>
          </a:gradFill>
        </p:spPr>
        <p:txBody>
          <a:bodyPr>
            <a:normAutofit/>
          </a:bodyPr>
          <a:lstStyle/>
          <a:p>
            <a:r>
              <a:rPr lang="ru-RU" dirty="0"/>
              <a:t>         </a:t>
            </a:r>
            <a:r>
              <a:rPr lang="ru-RU" sz="2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ЖИЛИЩНО-КОММУНАЛЬНОЕ ХОЗЯЙСТВО</a:t>
            </a:r>
            <a:endParaRPr lang="ru-RU" sz="2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7" name="Рисунок 1">
            <a:extLst>
              <a:ext uri="{FF2B5EF4-FFF2-40B4-BE49-F238E27FC236}">
                <a16:creationId xmlns:a16="http://schemas.microsoft.com/office/drawing/2014/main" xmlns="" id="{EDB09F75-8D5C-449E-8E00-11B7EC068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537" cy="124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22F6223A-54D7-4180-A377-3DC8403E102C}"/>
              </a:ext>
            </a:extLst>
          </p:cNvPr>
          <p:cNvSpPr/>
          <p:nvPr/>
        </p:nvSpPr>
        <p:spPr>
          <a:xfrm>
            <a:off x="1116536" y="1126327"/>
            <a:ext cx="11075463" cy="82746"/>
          </a:xfrm>
          <a:prstGeom prst="rect">
            <a:avLst/>
          </a:prstGeom>
          <a:gradFill flip="none" rotWithShape="1">
            <a:gsLst>
              <a:gs pos="64000">
                <a:srgbClr val="E41D24"/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6" name="Рисунок 5" descr="829bfd21aea5c878324d406448d7280c_XL">
            <a:extLst>
              <a:ext uri="{FF2B5EF4-FFF2-40B4-BE49-F238E27FC236}">
                <a16:creationId xmlns:a16="http://schemas.microsoft.com/office/drawing/2014/main" xmlns="" id="{AAD09085-CE09-436E-9926-A724896994B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99" y="3782916"/>
            <a:ext cx="4335003" cy="2646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B84C5D6-ED8F-4CF5-AD1C-BEB9B6C17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7700" y="1346885"/>
            <a:ext cx="5105400" cy="3575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_20190712_151248">
            <a:extLst>
              <a:ext uri="{FF2B5EF4-FFF2-40B4-BE49-F238E27FC236}">
                <a16:creationId xmlns:a16="http://schemas.microsoft.com/office/drawing/2014/main" xmlns="" id="{1D3DAF75-7655-472D-A939-19C3EE16012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481140"/>
            <a:ext cx="5105400" cy="3250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Стрелка: влево 8">
            <a:extLst>
              <a:ext uri="{FF2B5EF4-FFF2-40B4-BE49-F238E27FC236}">
                <a16:creationId xmlns:a16="http://schemas.microsoft.com/office/drawing/2014/main" xmlns="" id="{E308C134-4ACD-4063-B1C7-A33BAE7AE10F}"/>
              </a:ext>
            </a:extLst>
          </p:cNvPr>
          <p:cNvSpPr/>
          <p:nvPr/>
        </p:nvSpPr>
        <p:spPr>
          <a:xfrm>
            <a:off x="9485279" y="1399026"/>
            <a:ext cx="2552700" cy="2082115"/>
          </a:xfrm>
          <a:prstGeom prst="leftArrow">
            <a:avLst/>
          </a:prstGeom>
          <a:solidFill>
            <a:srgbClr val="0AA2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err="1">
                <a:solidFill>
                  <a:srgbClr val="002060"/>
                </a:solidFill>
                <a:latin typeface="Franklin Gothic Medium" panose="020B0603020102020204" pitchFamily="34" charset="0"/>
              </a:rPr>
              <a:t>Погрузочно</a:t>
            </a:r>
            <a:r>
              <a:rPr lang="ru-RU" sz="16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 - уборочные машины на базе трактора </a:t>
            </a:r>
            <a:r>
              <a:rPr lang="ru-RU" sz="1600" dirty="0" err="1">
                <a:solidFill>
                  <a:srgbClr val="002060"/>
                </a:solidFill>
                <a:latin typeface="Franklin Gothic Medium" panose="020B0603020102020204" pitchFamily="34" charset="0"/>
              </a:rPr>
              <a:t>Беларус</a:t>
            </a:r>
            <a:r>
              <a:rPr lang="ru-RU" sz="16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 </a:t>
            </a:r>
          </a:p>
        </p:txBody>
      </p:sp>
      <p:sp>
        <p:nvSpPr>
          <p:cNvPr id="14" name="Стрелка: влево 13">
            <a:extLst>
              <a:ext uri="{FF2B5EF4-FFF2-40B4-BE49-F238E27FC236}">
                <a16:creationId xmlns:a16="http://schemas.microsoft.com/office/drawing/2014/main" xmlns="" id="{354C4BA1-22B6-47F9-ABA9-0C13B1CFA2A0}"/>
              </a:ext>
            </a:extLst>
          </p:cNvPr>
          <p:cNvSpPr/>
          <p:nvPr/>
        </p:nvSpPr>
        <p:spPr>
          <a:xfrm rot="10800000">
            <a:off x="4457700" y="4649424"/>
            <a:ext cx="2552700" cy="2082115"/>
          </a:xfrm>
          <a:prstGeom prst="leftArrow">
            <a:avLst/>
          </a:prstGeom>
          <a:solidFill>
            <a:srgbClr val="0AA2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rgbClr val="00206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604B6E4C-C3DE-408C-8DE2-920C535D053F}"/>
              </a:ext>
            </a:extLst>
          </p:cNvPr>
          <p:cNvSpPr/>
          <p:nvPr/>
        </p:nvSpPr>
        <p:spPr>
          <a:xfrm>
            <a:off x="4411203" y="5547007"/>
            <a:ext cx="26520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</a:rPr>
              <a:t>ГАЗ САЗ 35071 (самосвал) </a:t>
            </a:r>
            <a:endParaRPr lang="ru-RU" sz="1600" dirty="0">
              <a:solidFill>
                <a:srgbClr val="00206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6" name="Прямоугольник: скругленные противолежащие углы 15">
            <a:extLst>
              <a:ext uri="{FF2B5EF4-FFF2-40B4-BE49-F238E27FC236}">
                <a16:creationId xmlns:a16="http://schemas.microsoft.com/office/drawing/2014/main" xmlns="" id="{4E62F28F-F077-4701-9190-8387532D1ADD}"/>
              </a:ext>
            </a:extLst>
          </p:cNvPr>
          <p:cNvSpPr/>
          <p:nvPr/>
        </p:nvSpPr>
        <p:spPr>
          <a:xfrm>
            <a:off x="76200" y="1234709"/>
            <a:ext cx="4381500" cy="2445397"/>
          </a:xfrm>
          <a:prstGeom prst="round2DiagRect">
            <a:avLst/>
          </a:prstGeom>
          <a:solidFill>
            <a:srgbClr val="FFEB0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>
                <a:solidFill>
                  <a:srgbClr val="00206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</a:rPr>
              <a:t>«Приморский парк» стал победителем Всероссийского конкурса лучших проектов создания комфортной городской среды в малых городах и исторических поселениях </a:t>
            </a:r>
            <a:endParaRPr lang="ru-RU" dirty="0">
              <a:solidFill>
                <a:srgbClr val="002060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552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A02A6D3-30A8-483E-ADD8-5E0B735B8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72046"/>
          </a:xfrm>
          <a:gradFill>
            <a:gsLst>
              <a:gs pos="76000">
                <a:srgbClr val="0D9FE3"/>
              </a:gs>
              <a:gs pos="57000">
                <a:srgbClr val="0AA2E4"/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path path="circle">
              <a:fillToRect r="100000" b="100000"/>
            </a:path>
          </a:gradFill>
        </p:spPr>
        <p:txBody>
          <a:bodyPr>
            <a:normAutofit/>
          </a:bodyPr>
          <a:lstStyle/>
          <a:p>
            <a:r>
              <a:rPr lang="ru-RU" dirty="0"/>
              <a:t>         </a:t>
            </a:r>
            <a:endParaRPr lang="ru-RU" sz="2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7" name="Рисунок 1">
            <a:extLst>
              <a:ext uri="{FF2B5EF4-FFF2-40B4-BE49-F238E27FC236}">
                <a16:creationId xmlns:a16="http://schemas.microsoft.com/office/drawing/2014/main" xmlns="" id="{EDB09F75-8D5C-449E-8E00-11B7EC068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537" cy="124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22F6223A-54D7-4180-A377-3DC8403E102C}"/>
              </a:ext>
            </a:extLst>
          </p:cNvPr>
          <p:cNvSpPr/>
          <p:nvPr/>
        </p:nvSpPr>
        <p:spPr>
          <a:xfrm>
            <a:off x="1116536" y="1126327"/>
            <a:ext cx="11075463" cy="82746"/>
          </a:xfrm>
          <a:prstGeom prst="rect">
            <a:avLst/>
          </a:prstGeom>
          <a:gradFill flip="none" rotWithShape="1">
            <a:gsLst>
              <a:gs pos="64000">
                <a:srgbClr val="E41D24"/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5" name="Рисунок 1">
            <a:extLst>
              <a:ext uri="{FF2B5EF4-FFF2-40B4-BE49-F238E27FC236}">
                <a16:creationId xmlns:a16="http://schemas.microsoft.com/office/drawing/2014/main" xmlns="" id="{4534E6DA-E623-41F6-96A0-51D3DE112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9844" y="1553044"/>
            <a:ext cx="3354864" cy="3320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4B336AD-0C17-4757-855C-BC628F5D60C4}"/>
              </a:ext>
            </a:extLst>
          </p:cNvPr>
          <p:cNvSpPr txBox="1"/>
          <p:nvPr/>
        </p:nvSpPr>
        <p:spPr>
          <a:xfrm>
            <a:off x="2348565" y="5107021"/>
            <a:ext cx="89322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5400" i="1" dirty="0">
                <a:solidFill>
                  <a:srgbClr val="0AA2E4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xmlns="" val="253872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A02A6D3-30A8-483E-ADD8-5E0B735B8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34168"/>
          </a:xfrm>
          <a:gradFill>
            <a:gsLst>
              <a:gs pos="76000">
                <a:srgbClr val="0D9FE3"/>
              </a:gs>
              <a:gs pos="57000">
                <a:srgbClr val="0AA2E4"/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path path="circle">
              <a:fillToRect r="100000" b="100000"/>
            </a:path>
          </a:gradFill>
        </p:spPr>
        <p:txBody>
          <a:bodyPr>
            <a:normAutofit/>
          </a:bodyPr>
          <a:lstStyle/>
          <a:p>
            <a:r>
              <a:rPr lang="ru-RU" dirty="0"/>
              <a:t>         </a:t>
            </a:r>
            <a:r>
              <a:rPr lang="ru-RU" sz="31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НАЦПРОЕКТЫ РЕАЛИЗУЕМЫЕ В ЦИМЛЯНСКОМ РАЙОНЕ</a:t>
            </a:r>
            <a:endParaRPr lang="ru-RU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7" name="Рисунок 1">
            <a:extLst>
              <a:ext uri="{FF2B5EF4-FFF2-40B4-BE49-F238E27FC236}">
                <a16:creationId xmlns:a16="http://schemas.microsoft.com/office/drawing/2014/main" xmlns="" id="{EDB09F75-8D5C-449E-8E00-11B7EC068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537" cy="124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92B81D7-317F-4437-821B-DB5DBA45CDD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062" y="1351177"/>
            <a:ext cx="5517640" cy="19311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6D8287D-DF1F-4A3A-B184-3ED5737F93B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69255" y="1319928"/>
            <a:ext cx="5361906" cy="2270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C4042AA-24AC-4DEC-AF50-933E21799B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8470" y="3898112"/>
            <a:ext cx="5545660" cy="25645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C1776723-AC0D-463D-BE55-0DC6352DCD74}"/>
              </a:ext>
            </a:extLst>
          </p:cNvPr>
          <p:cNvSpPr/>
          <p:nvPr/>
        </p:nvSpPr>
        <p:spPr>
          <a:xfrm>
            <a:off x="1116536" y="1126327"/>
            <a:ext cx="11075463" cy="82746"/>
          </a:xfrm>
          <a:prstGeom prst="rect">
            <a:avLst/>
          </a:prstGeom>
          <a:gradFill flip="none" rotWithShape="1">
            <a:gsLst>
              <a:gs pos="64000">
                <a:srgbClr val="E41D24"/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072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A02A6D3-30A8-483E-ADD8-5E0B735B8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72046"/>
          </a:xfrm>
          <a:gradFill>
            <a:gsLst>
              <a:gs pos="76000">
                <a:srgbClr val="0D9FE3"/>
              </a:gs>
              <a:gs pos="57000">
                <a:srgbClr val="0AA2E4"/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path path="circle">
              <a:fillToRect r="100000" b="100000"/>
            </a:path>
          </a:gradFill>
        </p:spPr>
        <p:txBody>
          <a:bodyPr>
            <a:normAutofit/>
          </a:bodyPr>
          <a:lstStyle/>
          <a:p>
            <a:r>
              <a:rPr lang="ru-RU" dirty="0"/>
              <a:t>                     </a:t>
            </a:r>
            <a:r>
              <a:rPr lang="ru-RU" sz="4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НАЦПРОЕКТ «ДЕМОГРАФИЯ»</a:t>
            </a:r>
            <a:endParaRPr lang="ru-RU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7" name="Рисунок 1">
            <a:extLst>
              <a:ext uri="{FF2B5EF4-FFF2-40B4-BE49-F238E27FC236}">
                <a16:creationId xmlns:a16="http://schemas.microsoft.com/office/drawing/2014/main" xmlns="" id="{EDB09F75-8D5C-449E-8E00-11B7EC068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537" cy="124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92F9B18-E61B-4F74-A3D8-1A587B594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93656" y="2988973"/>
            <a:ext cx="5300398" cy="3312749"/>
          </a:xfrm>
          <a:prstGeom prst="rect">
            <a:avLst/>
          </a:prstGeom>
        </p:spPr>
      </p:pic>
      <p:pic>
        <p:nvPicPr>
          <p:cNvPr id="9" name="Рисунок 2">
            <a:extLst>
              <a:ext uri="{FF2B5EF4-FFF2-40B4-BE49-F238E27FC236}">
                <a16:creationId xmlns:a16="http://schemas.microsoft.com/office/drawing/2014/main" xmlns="" id="{582E45FF-1BD1-4BE1-97A2-3DD73DA35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6535" y="1518024"/>
            <a:ext cx="5456058" cy="3481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22F6223A-54D7-4180-A377-3DC8403E102C}"/>
              </a:ext>
            </a:extLst>
          </p:cNvPr>
          <p:cNvSpPr/>
          <p:nvPr/>
        </p:nvSpPr>
        <p:spPr>
          <a:xfrm>
            <a:off x="1116536" y="1126327"/>
            <a:ext cx="11075463" cy="82746"/>
          </a:xfrm>
          <a:prstGeom prst="rect">
            <a:avLst/>
          </a:prstGeom>
          <a:gradFill flip="none" rotWithShape="1">
            <a:gsLst>
              <a:gs pos="64000">
                <a:srgbClr val="E41D24"/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61820A98-EAD6-4611-9161-586437897D3C}"/>
              </a:ext>
            </a:extLst>
          </p:cNvPr>
          <p:cNvSpPr/>
          <p:nvPr/>
        </p:nvSpPr>
        <p:spPr>
          <a:xfrm>
            <a:off x="6693656" y="1684097"/>
            <a:ext cx="53003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</a:rPr>
              <a:t>ЦСО получил автотранспортное средство для доставки лиц старше 65 лет в медицинские организации для прохождения диспансеризации, профосмотров</a:t>
            </a:r>
            <a:endParaRPr lang="ru-RU" dirty="0">
              <a:solidFill>
                <a:srgbClr val="00206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6685CE8-B1CB-471A-ACF1-4A1C35425FEF}"/>
              </a:ext>
            </a:extLst>
          </p:cNvPr>
          <p:cNvSpPr/>
          <p:nvPr/>
        </p:nvSpPr>
        <p:spPr>
          <a:xfrm>
            <a:off x="1126386" y="5232527"/>
            <a:ext cx="54462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</a:rPr>
              <a:t>В 2019 году доставлено 111 человек из отдаленных населенных пунктов Цимлянского района в лечебные учреждения</a:t>
            </a:r>
            <a:endParaRPr lang="ru-RU" dirty="0">
              <a:solidFill>
                <a:srgbClr val="002060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838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A02A6D3-30A8-483E-ADD8-5E0B735B8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72046"/>
          </a:xfrm>
          <a:gradFill>
            <a:gsLst>
              <a:gs pos="76000">
                <a:srgbClr val="0D9FE3"/>
              </a:gs>
              <a:gs pos="57000">
                <a:srgbClr val="0AA2E4"/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path path="circle">
              <a:fillToRect r="100000" b="100000"/>
            </a:path>
          </a:gradFill>
        </p:spPr>
        <p:txBody>
          <a:bodyPr>
            <a:normAutofit/>
          </a:bodyPr>
          <a:lstStyle/>
          <a:p>
            <a:r>
              <a:rPr lang="ru-RU" dirty="0"/>
              <a:t>             </a:t>
            </a:r>
            <a:r>
              <a:rPr lang="ru-RU" sz="4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НАЦПРОЕКТ «ЗДРАВООХРАНЕНИЕ»</a:t>
            </a:r>
            <a:endParaRPr lang="ru-RU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7" name="Рисунок 1">
            <a:extLst>
              <a:ext uri="{FF2B5EF4-FFF2-40B4-BE49-F238E27FC236}">
                <a16:creationId xmlns:a16="http://schemas.microsoft.com/office/drawing/2014/main" xmlns="" id="{EDB09F75-8D5C-449E-8E00-11B7EC068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537" cy="124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22F6223A-54D7-4180-A377-3DC8403E102C}"/>
              </a:ext>
            </a:extLst>
          </p:cNvPr>
          <p:cNvSpPr/>
          <p:nvPr/>
        </p:nvSpPr>
        <p:spPr>
          <a:xfrm>
            <a:off x="1116536" y="1126327"/>
            <a:ext cx="11075463" cy="82746"/>
          </a:xfrm>
          <a:prstGeom prst="rect">
            <a:avLst/>
          </a:prstGeom>
          <a:gradFill flip="none" rotWithShape="1">
            <a:gsLst>
              <a:gs pos="64000">
                <a:srgbClr val="E41D24"/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15AE2A2-277D-46FB-93E2-08F9485A7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509" y="1815143"/>
            <a:ext cx="7919900" cy="391653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09957445-9FAB-4BD0-B1CA-6FDA9B4A5F07}"/>
              </a:ext>
            </a:extLst>
          </p:cNvPr>
          <p:cNvSpPr/>
          <p:nvPr/>
        </p:nvSpPr>
        <p:spPr>
          <a:xfrm>
            <a:off x="9187388" y="2762328"/>
            <a:ext cx="28056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</a:rPr>
              <a:t>В станицу </a:t>
            </a:r>
            <a:r>
              <a:rPr lang="ru-RU" dirty="0" err="1">
                <a:solidFill>
                  <a:srgbClr val="00206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</a:rPr>
              <a:t>Камышевскую</a:t>
            </a:r>
            <a:r>
              <a:rPr lang="ru-RU" dirty="0">
                <a:solidFill>
                  <a:srgbClr val="00206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</a:rPr>
              <a:t> Лозновского сельского поселения в 2019 году приобретен и установлен фельдшерско-акушерский пункт</a:t>
            </a:r>
            <a:endParaRPr lang="ru-RU" dirty="0">
              <a:solidFill>
                <a:srgbClr val="002060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091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A02A6D3-30A8-483E-ADD8-5E0B735B8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72046"/>
          </a:xfrm>
          <a:gradFill>
            <a:gsLst>
              <a:gs pos="76000">
                <a:srgbClr val="0D9FE3"/>
              </a:gs>
              <a:gs pos="57000">
                <a:srgbClr val="0AA2E4"/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path path="circle">
              <a:fillToRect r="100000" b="100000"/>
            </a:path>
          </a:gradFill>
        </p:spPr>
        <p:txBody>
          <a:bodyPr>
            <a:normAutofit/>
          </a:bodyPr>
          <a:lstStyle/>
          <a:p>
            <a:r>
              <a:rPr lang="ru-RU" dirty="0"/>
              <a:t>         </a:t>
            </a:r>
            <a:r>
              <a:rPr lang="ru-RU" sz="4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НАЦПРОЕКТ «ЖИЛЬЕ И ГОРОДСКАЯ СРЕДА»</a:t>
            </a:r>
            <a:endParaRPr lang="ru-RU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7" name="Рисунок 1">
            <a:extLst>
              <a:ext uri="{FF2B5EF4-FFF2-40B4-BE49-F238E27FC236}">
                <a16:creationId xmlns:a16="http://schemas.microsoft.com/office/drawing/2014/main" xmlns="" id="{EDB09F75-8D5C-449E-8E00-11B7EC068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537" cy="124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22F6223A-54D7-4180-A377-3DC8403E102C}"/>
              </a:ext>
            </a:extLst>
          </p:cNvPr>
          <p:cNvSpPr/>
          <p:nvPr/>
        </p:nvSpPr>
        <p:spPr>
          <a:xfrm>
            <a:off x="1116536" y="1126327"/>
            <a:ext cx="11075463" cy="82746"/>
          </a:xfrm>
          <a:prstGeom prst="rect">
            <a:avLst/>
          </a:prstGeom>
          <a:gradFill flip="none" rotWithShape="1">
            <a:gsLst>
              <a:gs pos="64000">
                <a:srgbClr val="E41D24"/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26ACE52-8B30-4F90-A70D-424827850FE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6536" y="1785649"/>
            <a:ext cx="5080904" cy="2540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DE8189E6-4448-447C-BEA1-48D49A1E5182}"/>
              </a:ext>
            </a:extLst>
          </p:cNvPr>
          <p:cNvSpPr/>
          <p:nvPr/>
        </p:nvSpPr>
        <p:spPr>
          <a:xfrm>
            <a:off x="1116536" y="4575919"/>
            <a:ext cx="5080904" cy="155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ru-RU" dirty="0">
                <a:solidFill>
                  <a:srgbClr val="00206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2019 году расселено три многоквартирных дома в городе Цимлянске, всего расселено 22 семьи, (69 человек).  Расселяемая площадь 553,3 </a:t>
            </a:r>
            <a:r>
              <a:rPr lang="ru-RU" dirty="0" err="1">
                <a:solidFill>
                  <a:srgbClr val="00206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dirty="0">
                <a:solidFill>
                  <a:srgbClr val="00206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., приобретаемая площадь для расселения граждан 870,5 </a:t>
            </a:r>
            <a:r>
              <a:rPr lang="ru-RU" dirty="0" err="1">
                <a:solidFill>
                  <a:srgbClr val="00206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dirty="0">
                <a:solidFill>
                  <a:srgbClr val="00206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rgbClr val="002060"/>
              </a:solidFill>
              <a:effectLst/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xmlns="" id="{B5BF3472-3119-4FB8-B22B-A282FA3877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180538813"/>
              </p:ext>
            </p:extLst>
          </p:nvPr>
        </p:nvGraphicFramePr>
        <p:xfrm>
          <a:off x="6197440" y="2167491"/>
          <a:ext cx="5797618" cy="3261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189469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A02A6D3-30A8-483E-ADD8-5E0B735B8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0"/>
            <a:ext cx="12192000" cy="1172046"/>
          </a:xfrm>
          <a:gradFill>
            <a:gsLst>
              <a:gs pos="76000">
                <a:srgbClr val="0D9FE3"/>
              </a:gs>
              <a:gs pos="57000">
                <a:srgbClr val="0AA2E4"/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path path="circle">
              <a:fillToRect r="100000" b="100000"/>
            </a:path>
          </a:gradFill>
        </p:spPr>
        <p:txBody>
          <a:bodyPr>
            <a:normAutofit fontScale="90000"/>
          </a:bodyPr>
          <a:lstStyle/>
          <a:p>
            <a:r>
              <a:rPr lang="ru-RU" dirty="0"/>
              <a:t>         </a:t>
            </a:r>
            <a:br>
              <a:rPr lang="ru-RU" dirty="0"/>
            </a:br>
            <a:r>
              <a:rPr lang="ru-RU" dirty="0"/>
              <a:t>        </a:t>
            </a:r>
            <a:r>
              <a:rPr lang="ru-RU" sz="3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Консолидированный бюджет Цимлянского района 2019 год</a:t>
            </a:r>
            <a:r>
              <a:rPr lang="ru-RU" dirty="0"/>
              <a:t/>
            </a:r>
            <a:br>
              <a:rPr lang="ru-RU" dirty="0"/>
            </a:br>
            <a:endParaRPr lang="ru-RU" sz="2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7" name="Рисунок 1">
            <a:extLst>
              <a:ext uri="{FF2B5EF4-FFF2-40B4-BE49-F238E27FC236}">
                <a16:creationId xmlns:a16="http://schemas.microsoft.com/office/drawing/2014/main" xmlns="" id="{EDB09F75-8D5C-449E-8E00-11B7EC068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537" cy="124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22F6223A-54D7-4180-A377-3DC8403E102C}"/>
              </a:ext>
            </a:extLst>
          </p:cNvPr>
          <p:cNvSpPr/>
          <p:nvPr/>
        </p:nvSpPr>
        <p:spPr>
          <a:xfrm>
            <a:off x="1116536" y="1126327"/>
            <a:ext cx="11075463" cy="82746"/>
          </a:xfrm>
          <a:prstGeom prst="rect">
            <a:avLst/>
          </a:prstGeom>
          <a:gradFill flip="none" rotWithShape="1">
            <a:gsLst>
              <a:gs pos="64000">
                <a:srgbClr val="E41D24"/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F151E2B-C85A-41DC-9C09-8890C70A908E}"/>
              </a:ext>
            </a:extLst>
          </p:cNvPr>
          <p:cNvSpPr txBox="1"/>
          <p:nvPr/>
        </p:nvSpPr>
        <p:spPr>
          <a:xfrm>
            <a:off x="1116536" y="1737479"/>
            <a:ext cx="4752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n w="0"/>
                <a:solidFill>
                  <a:srgbClr val="002060"/>
                </a:solidFill>
                <a:latin typeface="Franklin Gothic Medium" panose="020B0603020102020204" pitchFamily="34" charset="0"/>
              </a:rPr>
              <a:t>Исполнение консолидированного бюджета:</a:t>
            </a:r>
          </a:p>
          <a:p>
            <a:pPr algn="just"/>
            <a:r>
              <a:rPr lang="ru-RU" dirty="0">
                <a:ln w="0"/>
                <a:solidFill>
                  <a:srgbClr val="002060"/>
                </a:solidFill>
                <a:latin typeface="Franklin Gothic Medium" panose="020B0603020102020204" pitchFamily="34" charset="0"/>
              </a:rPr>
              <a:t>1 198,2 млн. рублей – по доходам</a:t>
            </a:r>
          </a:p>
          <a:p>
            <a:pPr algn="just"/>
            <a:r>
              <a:rPr lang="ru-RU" dirty="0">
                <a:ln w="0"/>
                <a:solidFill>
                  <a:srgbClr val="002060"/>
                </a:solidFill>
                <a:latin typeface="Franklin Gothic Medium" panose="020B0603020102020204" pitchFamily="34" charset="0"/>
              </a:rPr>
              <a:t>1 205,9 млн. рублей – по расходам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BBB6343-B967-43B6-922F-AC43FA4FC1B1}"/>
              </a:ext>
            </a:extLst>
          </p:cNvPr>
          <p:cNvSpPr txBox="1"/>
          <p:nvPr/>
        </p:nvSpPr>
        <p:spPr>
          <a:xfrm>
            <a:off x="1071580" y="3017911"/>
            <a:ext cx="5328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n w="0"/>
                <a:solidFill>
                  <a:srgbClr val="002060"/>
                </a:solidFill>
                <a:latin typeface="Franklin Gothic Medium" panose="020B0603020102020204" pitchFamily="34" charset="0"/>
              </a:rPr>
              <a:t>Собственные налоговые и неналоговые доходы</a:t>
            </a:r>
          </a:p>
          <a:p>
            <a:r>
              <a:rPr lang="ru-RU" dirty="0">
                <a:ln w="0"/>
                <a:solidFill>
                  <a:srgbClr val="002060"/>
                </a:solidFill>
                <a:latin typeface="Franklin Gothic Medium" panose="020B0603020102020204" pitchFamily="34" charset="0"/>
              </a:rPr>
              <a:t>246,8 млн. рублей</a:t>
            </a:r>
          </a:p>
          <a:p>
            <a:endParaRPr lang="ru-RU" dirty="0">
              <a:ln w="0"/>
              <a:solidFill>
                <a:srgbClr val="00206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5C89992-C166-41EA-96C4-983365BE5DF5}"/>
              </a:ext>
            </a:extLst>
          </p:cNvPr>
          <p:cNvSpPr txBox="1"/>
          <p:nvPr/>
        </p:nvSpPr>
        <p:spPr>
          <a:xfrm>
            <a:off x="1116536" y="4090169"/>
            <a:ext cx="4824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n w="0"/>
                <a:solidFill>
                  <a:srgbClr val="002060"/>
                </a:solidFill>
                <a:latin typeface="Franklin Gothic Medium" panose="020B0603020102020204" pitchFamily="34" charset="0"/>
              </a:rPr>
              <a:t>Областные субсидии на решение вопросов местного значения</a:t>
            </a:r>
          </a:p>
          <a:p>
            <a:r>
              <a:rPr lang="ru-RU" dirty="0">
                <a:ln w="0"/>
                <a:solidFill>
                  <a:srgbClr val="002060"/>
                </a:solidFill>
                <a:latin typeface="Franklin Gothic Medium" panose="020B0603020102020204" pitchFamily="34" charset="0"/>
              </a:rPr>
              <a:t>115,6 млн. рублей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81F93FB-47C7-40AD-93B6-130571BAE8B1}"/>
              </a:ext>
            </a:extLst>
          </p:cNvPr>
          <p:cNvSpPr txBox="1"/>
          <p:nvPr/>
        </p:nvSpPr>
        <p:spPr>
          <a:xfrm>
            <a:off x="1116536" y="5370601"/>
            <a:ext cx="4824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n w="0"/>
                <a:solidFill>
                  <a:srgbClr val="002060"/>
                </a:solidFill>
                <a:latin typeface="Franklin Gothic Medium" panose="020B0603020102020204" pitchFamily="34" charset="0"/>
              </a:rPr>
              <a:t>Муниципальный долг в Цимлянском районе отсутствует</a:t>
            </a:r>
          </a:p>
          <a:p>
            <a:endParaRPr lang="ru-RU" dirty="0">
              <a:ln w="0"/>
              <a:solidFill>
                <a:srgbClr val="002060"/>
              </a:solidFill>
              <a:latin typeface="Franklin Gothic Medium" panose="020B0603020102020204" pitchFamily="34" charset="0"/>
            </a:endParaRPr>
          </a:p>
        </p:txBody>
      </p:sp>
      <p:graphicFrame>
        <p:nvGraphicFramePr>
          <p:cNvPr id="17" name="Диаграмма 16">
            <a:extLst>
              <a:ext uri="{FF2B5EF4-FFF2-40B4-BE49-F238E27FC236}">
                <a16:creationId xmlns:a16="http://schemas.microsoft.com/office/drawing/2014/main" xmlns="" id="{395D4D41-AE7E-4B1C-BCA5-05E7CFD902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4249629721"/>
              </p:ext>
            </p:extLst>
          </p:nvPr>
        </p:nvGraphicFramePr>
        <p:xfrm>
          <a:off x="6355214" y="1123925"/>
          <a:ext cx="4146843" cy="2474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xmlns="" id="{9BDB887D-30D8-4662-AF4D-DFC61F6F4B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37488715"/>
              </p:ext>
            </p:extLst>
          </p:nvPr>
        </p:nvGraphicFramePr>
        <p:xfrm>
          <a:off x="7082071" y="4359076"/>
          <a:ext cx="3888432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F93257F6-C3F6-471F-B067-DD0C359B173B}"/>
              </a:ext>
            </a:extLst>
          </p:cNvPr>
          <p:cNvSpPr txBox="1">
            <a:spLocks/>
          </p:cNvSpPr>
          <p:nvPr/>
        </p:nvSpPr>
        <p:spPr>
          <a:xfrm>
            <a:off x="7027918" y="3932061"/>
            <a:ext cx="3528292" cy="3416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14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Расходы бюджета Цимлянского района в 2019 году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B56EE969-36FD-41AD-BBC5-F25DA73CDB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05620" y="1431080"/>
            <a:ext cx="1896437" cy="1067844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xmlns="" val="812516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5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8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8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8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8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50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8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8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8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8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8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8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Sub>
          <a:bldChart bld="seriesEl"/>
        </p:bldSub>
      </p:bldGraphic>
      <p:bldGraphic spid="18" grpId="0">
        <p:bldSub>
          <a:bldChart bld="category"/>
        </p:bldSub>
      </p:bldGraphic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A02A6D3-30A8-483E-ADD8-5E0B735B8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72046"/>
          </a:xfrm>
          <a:gradFill>
            <a:gsLst>
              <a:gs pos="76000">
                <a:srgbClr val="0D9FE3"/>
              </a:gs>
              <a:gs pos="57000">
                <a:srgbClr val="0AA2E4"/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path path="circle">
              <a:fillToRect r="100000" b="100000"/>
            </a:path>
          </a:gradFill>
        </p:spPr>
        <p:txBody>
          <a:bodyPr>
            <a:normAutofit/>
          </a:bodyPr>
          <a:lstStyle/>
          <a:p>
            <a:r>
              <a:rPr lang="ru-RU" dirty="0"/>
              <a:t>         </a:t>
            </a:r>
            <a:r>
              <a:rPr lang="ru-RU" sz="2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ЗДРАВООХРАНЕНИЕ ЦИМЛЯНСКОГО РАЙОНА</a:t>
            </a:r>
            <a:endParaRPr lang="ru-RU" sz="2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7" name="Рисунок 1">
            <a:extLst>
              <a:ext uri="{FF2B5EF4-FFF2-40B4-BE49-F238E27FC236}">
                <a16:creationId xmlns:a16="http://schemas.microsoft.com/office/drawing/2014/main" xmlns="" id="{EDB09F75-8D5C-449E-8E00-11B7EC068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537" cy="124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22F6223A-54D7-4180-A377-3DC8403E102C}"/>
              </a:ext>
            </a:extLst>
          </p:cNvPr>
          <p:cNvSpPr/>
          <p:nvPr/>
        </p:nvSpPr>
        <p:spPr>
          <a:xfrm>
            <a:off x="1116536" y="1126327"/>
            <a:ext cx="11075463" cy="82746"/>
          </a:xfrm>
          <a:prstGeom prst="rect">
            <a:avLst/>
          </a:prstGeom>
          <a:gradFill flip="none" rotWithShape="1">
            <a:gsLst>
              <a:gs pos="64000">
                <a:srgbClr val="E41D24"/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7E67E4A-915A-4381-A6BD-C8F8A45B9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277" y="1429965"/>
            <a:ext cx="5155660" cy="5155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A7AC848-1C1F-480C-A36B-0CD20CF74F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78747" y="1429965"/>
            <a:ext cx="3670572" cy="2752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B47EBF8-DC8D-4018-BDA6-702E1C3E641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76032" y="3944566"/>
            <a:ext cx="3670572" cy="2641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7559D24D-6196-4254-8915-165E4F790958}"/>
              </a:ext>
            </a:extLst>
          </p:cNvPr>
          <p:cNvSpPr/>
          <p:nvPr/>
        </p:nvSpPr>
        <p:spPr>
          <a:xfrm>
            <a:off x="9672538" y="1859121"/>
            <a:ext cx="27075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</a:rPr>
              <a:t>Кабинет рентгенографический подвижный (передвижной флюорограф)</a:t>
            </a:r>
            <a:endParaRPr lang="ru-RU" dirty="0">
              <a:solidFill>
                <a:srgbClr val="00206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1" name="Стрелка: влево 10">
            <a:extLst>
              <a:ext uri="{FF2B5EF4-FFF2-40B4-BE49-F238E27FC236}">
                <a16:creationId xmlns:a16="http://schemas.microsoft.com/office/drawing/2014/main" xmlns="" id="{051F7B86-BE60-4DE4-9421-9B31577D0B5A}"/>
              </a:ext>
            </a:extLst>
          </p:cNvPr>
          <p:cNvSpPr/>
          <p:nvPr/>
        </p:nvSpPr>
        <p:spPr>
          <a:xfrm>
            <a:off x="9394408" y="2550963"/>
            <a:ext cx="309822" cy="255466"/>
          </a:xfrm>
          <a:prstGeom prst="leftArrow">
            <a:avLst/>
          </a:prstGeom>
          <a:solidFill>
            <a:srgbClr val="0D9FE3">
              <a:alpha val="46000"/>
            </a:srgbClr>
          </a:solidFill>
          <a:ln>
            <a:solidFill>
              <a:schemeClr val="bg1"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F737517-CDE7-4DFF-9DB8-DC755EA10C7B}"/>
              </a:ext>
            </a:extLst>
          </p:cNvPr>
          <p:cNvSpPr/>
          <p:nvPr/>
        </p:nvSpPr>
        <p:spPr>
          <a:xfrm>
            <a:off x="6096000" y="4922594"/>
            <a:ext cx="27610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</a:rPr>
              <a:t>Автомобиль скорой медицинской помощи</a:t>
            </a:r>
            <a:endParaRPr lang="ru-RU" dirty="0">
              <a:solidFill>
                <a:srgbClr val="00206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3" name="Стрелка: влево 12">
            <a:extLst>
              <a:ext uri="{FF2B5EF4-FFF2-40B4-BE49-F238E27FC236}">
                <a16:creationId xmlns:a16="http://schemas.microsoft.com/office/drawing/2014/main" xmlns="" id="{E66AD21D-B80E-4BA4-86D2-824DF10183C1}"/>
              </a:ext>
            </a:extLst>
          </p:cNvPr>
          <p:cNvSpPr/>
          <p:nvPr/>
        </p:nvSpPr>
        <p:spPr>
          <a:xfrm rot="10800000">
            <a:off x="8321121" y="5064289"/>
            <a:ext cx="309822" cy="255466"/>
          </a:xfrm>
          <a:prstGeom prst="leftArrow">
            <a:avLst/>
          </a:prstGeom>
          <a:solidFill>
            <a:srgbClr val="0D9FE3">
              <a:alpha val="46000"/>
            </a:srgbClr>
          </a:solidFill>
          <a:ln>
            <a:solidFill>
              <a:schemeClr val="bg1"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7335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A02A6D3-30A8-483E-ADD8-5E0B735B8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72046"/>
          </a:xfrm>
          <a:gradFill>
            <a:gsLst>
              <a:gs pos="76000">
                <a:srgbClr val="0D9FE3"/>
              </a:gs>
              <a:gs pos="57000">
                <a:srgbClr val="0AA2E4"/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path path="circle">
              <a:fillToRect r="100000" b="100000"/>
            </a:path>
          </a:gradFill>
        </p:spPr>
        <p:txBody>
          <a:bodyPr>
            <a:normAutofit/>
          </a:bodyPr>
          <a:lstStyle/>
          <a:p>
            <a:r>
              <a:rPr lang="ru-RU" dirty="0"/>
              <a:t>         </a:t>
            </a:r>
            <a:r>
              <a:rPr lang="ru-RU" sz="2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КУЛЬТУРА ЦИМЛЯНСКОГО РАЙОНА</a:t>
            </a:r>
            <a:endParaRPr lang="ru-RU" sz="2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7" name="Рисунок 1">
            <a:extLst>
              <a:ext uri="{FF2B5EF4-FFF2-40B4-BE49-F238E27FC236}">
                <a16:creationId xmlns:a16="http://schemas.microsoft.com/office/drawing/2014/main" xmlns="" id="{EDB09F75-8D5C-449E-8E00-11B7EC068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537" cy="124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22F6223A-54D7-4180-A377-3DC8403E102C}"/>
              </a:ext>
            </a:extLst>
          </p:cNvPr>
          <p:cNvSpPr/>
          <p:nvPr/>
        </p:nvSpPr>
        <p:spPr>
          <a:xfrm>
            <a:off x="1116536" y="1126327"/>
            <a:ext cx="11075463" cy="82746"/>
          </a:xfrm>
          <a:prstGeom prst="rect">
            <a:avLst/>
          </a:prstGeom>
          <a:gradFill flip="none" rotWithShape="1">
            <a:gsLst>
              <a:gs pos="64000">
                <a:srgbClr val="E41D24"/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96640A3-A9C4-4535-B438-2F81EFDF1B2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885" y="1850919"/>
            <a:ext cx="4025674" cy="2900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4124FEF-688F-4E0D-B82D-2885B19DFC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2600" y="1884366"/>
            <a:ext cx="4499400" cy="2833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: скругленные противолежащие углы 14">
            <a:extLst>
              <a:ext uri="{FF2B5EF4-FFF2-40B4-BE49-F238E27FC236}">
                <a16:creationId xmlns:a16="http://schemas.microsoft.com/office/drawing/2014/main" xmlns="" id="{9FE6B5B3-A05A-4339-9166-42F474466954}"/>
              </a:ext>
            </a:extLst>
          </p:cNvPr>
          <p:cNvSpPr/>
          <p:nvPr/>
        </p:nvSpPr>
        <p:spPr>
          <a:xfrm>
            <a:off x="140885" y="4939713"/>
            <a:ext cx="3928269" cy="891743"/>
          </a:xfrm>
          <a:prstGeom prst="round2Diag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</a:rPr>
              <a:t>Приобретен «Библиобус» для Центральной районной библиотеки</a:t>
            </a:r>
            <a:endParaRPr lang="ru-RU" dirty="0">
              <a:solidFill>
                <a:srgbClr val="002060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CA7C7284-2D9C-47F2-BE89-88EE3726C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6003" y="1345478"/>
            <a:ext cx="3486150" cy="5457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: скругленные противолежащие углы 15">
            <a:extLst>
              <a:ext uri="{FF2B5EF4-FFF2-40B4-BE49-F238E27FC236}">
                <a16:creationId xmlns:a16="http://schemas.microsoft.com/office/drawing/2014/main" xmlns="" id="{6AD2C5B5-3946-4933-B218-133A68CE1737}"/>
              </a:ext>
            </a:extLst>
          </p:cNvPr>
          <p:cNvSpPr/>
          <p:nvPr/>
        </p:nvSpPr>
        <p:spPr>
          <a:xfrm>
            <a:off x="4252999" y="5731673"/>
            <a:ext cx="3252158" cy="891743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0AA2E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</a:rPr>
              <a:t>Капитальный ремонт здания Детской школы искусств</a:t>
            </a:r>
            <a:endParaRPr lang="ru-RU" dirty="0">
              <a:solidFill>
                <a:srgbClr val="00206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8" name="Прямоугольник: скругленные противолежащие углы 17">
            <a:extLst>
              <a:ext uri="{FF2B5EF4-FFF2-40B4-BE49-F238E27FC236}">
                <a16:creationId xmlns:a16="http://schemas.microsoft.com/office/drawing/2014/main" xmlns="" id="{9FF4E966-398D-48E0-86AA-BDC46001373D}"/>
              </a:ext>
            </a:extLst>
          </p:cNvPr>
          <p:cNvSpPr/>
          <p:nvPr/>
        </p:nvSpPr>
        <p:spPr>
          <a:xfrm>
            <a:off x="7907723" y="4939712"/>
            <a:ext cx="4082994" cy="891743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</a:rPr>
              <a:t>Капитальный ремонт здания Цимлянского районного краеведческого музея</a:t>
            </a:r>
            <a:endParaRPr lang="ru-RU" dirty="0">
              <a:solidFill>
                <a:srgbClr val="002060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892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A02A6D3-30A8-483E-ADD8-5E0B735B8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72046"/>
          </a:xfrm>
          <a:gradFill>
            <a:gsLst>
              <a:gs pos="76000">
                <a:srgbClr val="0D9FE3"/>
              </a:gs>
              <a:gs pos="57000">
                <a:srgbClr val="0AA2E4"/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path path="circle">
              <a:fillToRect r="100000" b="100000"/>
            </a:path>
          </a:gradFill>
        </p:spPr>
        <p:txBody>
          <a:bodyPr>
            <a:normAutofit/>
          </a:bodyPr>
          <a:lstStyle/>
          <a:p>
            <a:r>
              <a:rPr lang="ru-RU" dirty="0"/>
              <a:t>         </a:t>
            </a:r>
            <a:r>
              <a:rPr lang="ru-RU" sz="2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ФИЗИЧЕСКАЯ КУЛЬТУРА И СПОРТ ЦИМЛЯНСКОГО РАЙОНА</a:t>
            </a:r>
            <a:endParaRPr lang="ru-RU" sz="2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7" name="Рисунок 1">
            <a:extLst>
              <a:ext uri="{FF2B5EF4-FFF2-40B4-BE49-F238E27FC236}">
                <a16:creationId xmlns:a16="http://schemas.microsoft.com/office/drawing/2014/main" xmlns="" id="{EDB09F75-8D5C-449E-8E00-11B7EC068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537" cy="124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22F6223A-54D7-4180-A377-3DC8403E102C}"/>
              </a:ext>
            </a:extLst>
          </p:cNvPr>
          <p:cNvSpPr/>
          <p:nvPr/>
        </p:nvSpPr>
        <p:spPr>
          <a:xfrm>
            <a:off x="1116536" y="1126327"/>
            <a:ext cx="11075463" cy="82746"/>
          </a:xfrm>
          <a:prstGeom prst="rect">
            <a:avLst/>
          </a:prstGeom>
          <a:gradFill flip="none" rotWithShape="1">
            <a:gsLst>
              <a:gs pos="64000">
                <a:srgbClr val="E41D24"/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C22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F3ADCB8-824C-4DA9-8CA1-FCBCC3BD9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714" y="1773285"/>
            <a:ext cx="4585802" cy="3058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D38D652-AD0A-4EF8-AAF8-6D8E0DB416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90703" y="1773285"/>
            <a:ext cx="3967728" cy="2975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EFF194F0-D220-44A1-9FBD-C461A5C8B782}"/>
              </a:ext>
            </a:extLst>
          </p:cNvPr>
          <p:cNvSpPr/>
          <p:nvPr/>
        </p:nvSpPr>
        <p:spPr>
          <a:xfrm>
            <a:off x="879769" y="4997653"/>
            <a:ext cx="2666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</a:rPr>
              <a:t>Спартакиада Дона 2019</a:t>
            </a:r>
            <a:endParaRPr lang="ru-RU" dirty="0">
              <a:solidFill>
                <a:srgbClr val="00206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1" name="Стрелка: влево 10">
            <a:extLst>
              <a:ext uri="{FF2B5EF4-FFF2-40B4-BE49-F238E27FC236}">
                <a16:creationId xmlns:a16="http://schemas.microsoft.com/office/drawing/2014/main" xmlns="" id="{89C29C94-C315-48FD-9CF8-8427F45713A1}"/>
              </a:ext>
            </a:extLst>
          </p:cNvPr>
          <p:cNvSpPr/>
          <p:nvPr/>
        </p:nvSpPr>
        <p:spPr>
          <a:xfrm rot="5400000">
            <a:off x="1962939" y="4787083"/>
            <a:ext cx="309822" cy="255466"/>
          </a:xfrm>
          <a:prstGeom prst="leftArrow">
            <a:avLst/>
          </a:prstGeom>
          <a:solidFill>
            <a:srgbClr val="0D9FE3">
              <a:alpha val="46000"/>
            </a:srgbClr>
          </a:solidFill>
          <a:ln>
            <a:solidFill>
              <a:schemeClr val="bg1"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: влево 11">
            <a:extLst>
              <a:ext uri="{FF2B5EF4-FFF2-40B4-BE49-F238E27FC236}">
                <a16:creationId xmlns:a16="http://schemas.microsoft.com/office/drawing/2014/main" xmlns="" id="{60A57ED3-80B5-4ACE-9579-384774F307A5}"/>
              </a:ext>
            </a:extLst>
          </p:cNvPr>
          <p:cNvSpPr/>
          <p:nvPr/>
        </p:nvSpPr>
        <p:spPr>
          <a:xfrm rot="5400000">
            <a:off x="9981312" y="4869920"/>
            <a:ext cx="309822" cy="255466"/>
          </a:xfrm>
          <a:prstGeom prst="leftArrow">
            <a:avLst/>
          </a:prstGeom>
          <a:solidFill>
            <a:srgbClr val="0D9FE3">
              <a:alpha val="46000"/>
            </a:srgbClr>
          </a:solidFill>
          <a:ln>
            <a:solidFill>
              <a:schemeClr val="bg1"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F341D023-959A-4EA5-B53F-EF6972DED8ED}"/>
              </a:ext>
            </a:extLst>
          </p:cNvPr>
          <p:cNvSpPr/>
          <p:nvPr/>
        </p:nvSpPr>
        <p:spPr>
          <a:xfrm>
            <a:off x="8351570" y="5148271"/>
            <a:ext cx="3756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</a:rPr>
              <a:t>Парусная регата на кубок «Саркел»</a:t>
            </a:r>
            <a:endParaRPr lang="ru-RU" dirty="0">
              <a:solidFill>
                <a:srgbClr val="002060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71D273D5-BD8D-4E1D-9C26-7E74F47A0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0236" y="2996915"/>
            <a:ext cx="4321334" cy="30586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372044CC-B5C4-442D-BFE5-3775A262E72E}"/>
              </a:ext>
            </a:extLst>
          </p:cNvPr>
          <p:cNvSpPr/>
          <p:nvPr/>
        </p:nvSpPr>
        <p:spPr>
          <a:xfrm>
            <a:off x="4142012" y="6205295"/>
            <a:ext cx="43367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</a:rPr>
              <a:t>Выполнение нормативов комплекса ГТО</a:t>
            </a:r>
            <a:endParaRPr lang="ru-RU" dirty="0">
              <a:solidFill>
                <a:srgbClr val="00206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6" name="Стрелка: влево 15">
            <a:extLst>
              <a:ext uri="{FF2B5EF4-FFF2-40B4-BE49-F238E27FC236}">
                <a16:creationId xmlns:a16="http://schemas.microsoft.com/office/drawing/2014/main" xmlns="" id="{1A45B998-D805-4F75-9B4C-F255B82E47F0}"/>
              </a:ext>
            </a:extLst>
          </p:cNvPr>
          <p:cNvSpPr/>
          <p:nvPr/>
        </p:nvSpPr>
        <p:spPr>
          <a:xfrm rot="5400000">
            <a:off x="6027750" y="6002719"/>
            <a:ext cx="309822" cy="255466"/>
          </a:xfrm>
          <a:prstGeom prst="leftArrow">
            <a:avLst/>
          </a:prstGeom>
          <a:solidFill>
            <a:srgbClr val="0D9FE3">
              <a:alpha val="46000"/>
            </a:srgbClr>
          </a:solidFill>
          <a:ln>
            <a:solidFill>
              <a:schemeClr val="bg1"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7762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2168</TotalTime>
  <Words>564</Words>
  <Application>Microsoft Office PowerPoint</Application>
  <PresentationFormat>Произвольный</PresentationFormat>
  <Paragraphs>73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ОТЧЕТ ГЛАВЫ  АДМИНИСТРАЦИИ ЦИМЛЯНСКОГО  РАЙОНА О РЕЗУЛЬТАТАХ ЕГО ДЕЯТЕЛЬНОСТИ И  ДЕЯТЕЛЬНОСТИ АДМИНИСТРАЦИИ  ЦИМЛЯНСКОГО РАЙОНА за 2019 год</vt:lpstr>
      <vt:lpstr>         НАЦПРОЕКТЫ РЕАЛИЗУЕМЫЕ В ЦИМЛЯНСКОМ РАЙОНЕ</vt:lpstr>
      <vt:lpstr>                     НАЦПРОЕКТ «ДЕМОГРАФИЯ»</vt:lpstr>
      <vt:lpstr>             НАЦПРОЕКТ «ЗДРАВООХРАНЕНИЕ»</vt:lpstr>
      <vt:lpstr>         НАЦПРОЕКТ «ЖИЛЬЕ И ГОРОДСКАЯ СРЕДА»</vt:lpstr>
      <vt:lpstr>                  Консолидированный бюджет Цимлянского района 2019 год </vt:lpstr>
      <vt:lpstr>         ЗДРАВООХРАНЕНИЕ ЦИМЛЯНСКОГО РАЙОНА</vt:lpstr>
      <vt:lpstr>         КУЛЬТУРА ЦИМЛЯНСКОГО РАЙОНА</vt:lpstr>
      <vt:lpstr>         ФИЗИЧЕСКАЯ КУЛЬТУРА И СПОРТ ЦИМЛЯНСКОГО РАЙОНА</vt:lpstr>
      <vt:lpstr>            СОЦИАЛЬНАЯ ПОДДЕРЖКА</vt:lpstr>
      <vt:lpstr>              МОЛОДЕЖЬ ЦИМЛЯНСКОГО РАЙОНА</vt:lpstr>
      <vt:lpstr>         СЕЛЬСКОЕ ХОЗЯЙСТВО ЦИМЛЯНСКОГО РАЙОНА</vt:lpstr>
      <vt:lpstr>         ЭКОЛОГИЯ, АДМИНИСТРАТИВНАЯ КОМИССИЯ и СЛУЖБА - 112</vt:lpstr>
      <vt:lpstr>             СОЦИАЛЬНЫЕ ОБЯЗАТЕЛЬСТВА</vt:lpstr>
      <vt:lpstr>         ВОДОСНАБЖЕНИЕ И ДОРОЖНОЕ ХОЗЯЙСТВО</vt:lpstr>
      <vt:lpstr>         ЖИЛИЩНО-КОММУНАЛЬНОЕ ХОЗЯЙСТВО</vt:lpstr>
      <vt:lpstr>      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главы Администрации Цимлянского района  о результатах его деятельности и деятельности  Администрации Цимлянского района за 2018 год</dc:title>
  <dc:creator>Ползователь</dc:creator>
  <cp:lastModifiedBy>Пользователь</cp:lastModifiedBy>
  <cp:revision>53</cp:revision>
  <dcterms:created xsi:type="dcterms:W3CDTF">2020-01-24T08:25:12Z</dcterms:created>
  <dcterms:modified xsi:type="dcterms:W3CDTF">2020-02-11T13:34:45Z</dcterms:modified>
</cp:coreProperties>
</file>