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  <p:sldMasterId id="2147484060" r:id="rId2"/>
  </p:sldMasterIdLst>
  <p:notesMasterIdLst>
    <p:notesMasterId r:id="rId24"/>
  </p:notesMasterIdLst>
  <p:sldIdLst>
    <p:sldId id="266" r:id="rId3"/>
    <p:sldId id="270" r:id="rId4"/>
    <p:sldId id="343" r:id="rId5"/>
    <p:sldId id="370" r:id="rId6"/>
    <p:sldId id="352" r:id="rId7"/>
    <p:sldId id="353" r:id="rId8"/>
    <p:sldId id="335" r:id="rId9"/>
    <p:sldId id="354" r:id="rId10"/>
    <p:sldId id="336" r:id="rId11"/>
    <p:sldId id="369" r:id="rId12"/>
    <p:sldId id="356" r:id="rId13"/>
    <p:sldId id="366" r:id="rId14"/>
    <p:sldId id="367" r:id="rId15"/>
    <p:sldId id="357" r:id="rId16"/>
    <p:sldId id="358" r:id="rId17"/>
    <p:sldId id="359" r:id="rId18"/>
    <p:sldId id="363" r:id="rId19"/>
    <p:sldId id="364" r:id="rId20"/>
    <p:sldId id="293" r:id="rId21"/>
    <p:sldId id="284" r:id="rId22"/>
    <p:sldId id="361" r:id="rId23"/>
  </p:sldIdLst>
  <p:sldSz cx="9144000" cy="6858000" type="screen4x3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561"/>
    <a:srgbClr val="FFFFCC"/>
    <a:srgbClr val="FFFF66"/>
    <a:srgbClr val="FFFF99"/>
    <a:srgbClr val="FFFF00"/>
    <a:srgbClr val="66CCFF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1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12563-773F-485C-808F-66938C1B5930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5283E64-5274-4595-8627-6B4D9C90AFDA}">
      <dgm:prSet/>
      <dgm:spPr/>
      <dgm:t>
        <a:bodyPr/>
        <a:lstStyle/>
        <a:p>
          <a:pPr rtl="0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17.10.2018 № 641  (Государственная программа Ростовской области «Региональная политика»)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D821A283-3217-4375-B387-FA6FEF47C692}" type="parTrans" cxnId="{2E31241B-8052-4825-B2DD-5DCAE7AB55C6}">
      <dgm:prSet/>
      <dgm:spPr/>
      <dgm:t>
        <a:bodyPr/>
        <a:lstStyle/>
        <a:p>
          <a:endParaRPr lang="ru-RU"/>
        </a:p>
      </dgm:t>
    </dgm:pt>
    <dgm:pt modelId="{FC2BBAC5-4E88-4883-987A-E7D98243ED4A}" type="sibTrans" cxnId="{2E31241B-8052-4825-B2DD-5DCAE7AB55C6}">
      <dgm:prSet/>
      <dgm:spPr/>
      <dgm:t>
        <a:bodyPr/>
        <a:lstStyle/>
        <a:p>
          <a:endParaRPr lang="ru-RU"/>
        </a:p>
      </dgm:t>
    </dgm:pt>
    <dgm:pt modelId="{10AE668C-BBE0-4A20-8FEB-A69CC20F363D}">
      <dgm:prSet/>
      <dgm:spPr/>
      <dgm:t>
        <a:bodyPr/>
        <a:lstStyle/>
        <a:p>
          <a:pPr rtl="0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11.03.2012  № 153 «О государственной поддержке социально ориентированных некоммерческих организаций  в Ростовской области»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35887758-5192-425C-972E-B524F6DE4522}" type="parTrans" cxnId="{A8871E70-7997-4447-A2F4-D943DE079E98}">
      <dgm:prSet/>
      <dgm:spPr/>
      <dgm:t>
        <a:bodyPr/>
        <a:lstStyle/>
        <a:p>
          <a:endParaRPr lang="ru-RU"/>
        </a:p>
      </dgm:t>
    </dgm:pt>
    <dgm:pt modelId="{7D9569D0-BE6F-462B-B77D-D62E51A4B641}" type="sibTrans" cxnId="{A8871E70-7997-4447-A2F4-D943DE079E98}">
      <dgm:prSet/>
      <dgm:spPr/>
      <dgm:t>
        <a:bodyPr/>
        <a:lstStyle/>
        <a:p>
          <a:endParaRPr lang="ru-RU"/>
        </a:p>
      </dgm:t>
    </dgm:pt>
    <dgm:pt modelId="{F35B51D0-95B0-4774-8070-DB9C0B6BB90D}">
      <dgm:prSet/>
      <dgm:spPr/>
      <dgm:t>
        <a:bodyPr/>
        <a:lstStyle/>
        <a:p>
          <a:pPr rtl="0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Областной закон  от 11.11.2010 № 492-ЗС «О государственной поддержке социально ориентированных некоммерческих организаций  в Ростовской области»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22ECA4E-F4F6-4C93-8241-F1E8ACF4D609}" type="sibTrans" cxnId="{30EC627F-0DE5-4EB7-A229-B80348A35A17}">
      <dgm:prSet/>
      <dgm:spPr/>
      <dgm:t>
        <a:bodyPr/>
        <a:lstStyle/>
        <a:p>
          <a:endParaRPr lang="ru-RU"/>
        </a:p>
      </dgm:t>
    </dgm:pt>
    <dgm:pt modelId="{00052842-C3DF-433B-894E-6090187C837E}" type="parTrans" cxnId="{30EC627F-0DE5-4EB7-A229-B80348A35A17}">
      <dgm:prSet/>
      <dgm:spPr/>
      <dgm:t>
        <a:bodyPr/>
        <a:lstStyle/>
        <a:p>
          <a:endParaRPr lang="ru-RU"/>
        </a:p>
      </dgm:t>
    </dgm:pt>
    <dgm:pt modelId="{5A7C894A-6E22-4832-980F-77C1CC841DC1}">
      <dgm:prSet/>
      <dgm:spPr/>
      <dgm:t>
        <a:bodyPr/>
        <a:lstStyle/>
        <a:p>
          <a:pPr rtl="0"/>
          <a:endParaRPr lang="ru-RU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05.11.2015  № 68 «Об утверждении Административного регламента предоставления государственной услуги «Предоставление субсидии социально ориентированным некоммерческим организациям»</a:t>
          </a:r>
        </a:p>
        <a:p>
          <a:pPr rtl="0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3A0841C2-76F1-4873-811E-D8F202526309}" type="parTrans" cxnId="{D11DF7DF-DA4C-41B8-B0D6-4ED91E3D7CCE}">
      <dgm:prSet/>
      <dgm:spPr/>
      <dgm:t>
        <a:bodyPr/>
        <a:lstStyle/>
        <a:p>
          <a:endParaRPr lang="ru-RU"/>
        </a:p>
      </dgm:t>
    </dgm:pt>
    <dgm:pt modelId="{9C196B53-9EF8-4255-A146-A6D2A74D3AED}" type="sibTrans" cxnId="{D11DF7DF-DA4C-41B8-B0D6-4ED91E3D7CCE}">
      <dgm:prSet/>
      <dgm:spPr/>
      <dgm:t>
        <a:bodyPr/>
        <a:lstStyle/>
        <a:p>
          <a:endParaRPr lang="ru-RU"/>
        </a:p>
      </dgm:t>
    </dgm:pt>
    <dgm:pt modelId="{06025352-5F2D-4863-8AA6-3F5E7261CB64}" type="pres">
      <dgm:prSet presAssocID="{D0712563-773F-485C-808F-66938C1B59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7E8DBE-A330-40B7-99BE-75428E0053CF}" type="pres">
      <dgm:prSet presAssocID="{F35B51D0-95B0-4774-8070-DB9C0B6BB9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92717-3525-4B9E-B6C1-7ED29F0385DA}" type="pres">
      <dgm:prSet presAssocID="{A22ECA4E-F4F6-4C93-8241-F1E8ACF4D609}" presName="spacer" presStyleCnt="0"/>
      <dgm:spPr/>
    </dgm:pt>
    <dgm:pt modelId="{23B1FDE9-80EC-49FE-B326-603C405FA141}" type="pres">
      <dgm:prSet presAssocID="{B5283E64-5274-4595-8627-6B4D9C90AFD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23771-ACA9-4FBA-8295-5687E7341F33}" type="pres">
      <dgm:prSet presAssocID="{FC2BBAC5-4E88-4883-987A-E7D98243ED4A}" presName="spacer" presStyleCnt="0"/>
      <dgm:spPr/>
    </dgm:pt>
    <dgm:pt modelId="{DBCFE56F-52CB-4563-B321-24E3173C89C3}" type="pres">
      <dgm:prSet presAssocID="{10AE668C-BBE0-4A20-8FEB-A69CC20F363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7C762-1D52-4BD9-A8F8-E4172E8539B1}" type="pres">
      <dgm:prSet presAssocID="{7D9569D0-BE6F-462B-B77D-D62E51A4B641}" presName="spacer" presStyleCnt="0"/>
      <dgm:spPr/>
    </dgm:pt>
    <dgm:pt modelId="{AB72FB43-7311-463E-B8E0-89A70394AD55}" type="pres">
      <dgm:prSet presAssocID="{5A7C894A-6E22-4832-980F-77C1CC841D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23161-9A5A-4954-8AFE-D2E427387972}" type="presOf" srcId="{B5283E64-5274-4595-8627-6B4D9C90AFDA}" destId="{23B1FDE9-80EC-49FE-B326-603C405FA141}" srcOrd="0" destOrd="0" presId="urn:microsoft.com/office/officeart/2005/8/layout/vList2"/>
    <dgm:cxn modelId="{B24ACD57-3225-409A-BACE-76C8DA174178}" type="presOf" srcId="{D0712563-773F-485C-808F-66938C1B5930}" destId="{06025352-5F2D-4863-8AA6-3F5E7261CB64}" srcOrd="0" destOrd="0" presId="urn:microsoft.com/office/officeart/2005/8/layout/vList2"/>
    <dgm:cxn modelId="{30EC627F-0DE5-4EB7-A229-B80348A35A17}" srcId="{D0712563-773F-485C-808F-66938C1B5930}" destId="{F35B51D0-95B0-4774-8070-DB9C0B6BB90D}" srcOrd="0" destOrd="0" parTransId="{00052842-C3DF-433B-894E-6090187C837E}" sibTransId="{A22ECA4E-F4F6-4C93-8241-F1E8ACF4D609}"/>
    <dgm:cxn modelId="{4671114C-7396-471B-97D8-A2D106BB518E}" type="presOf" srcId="{10AE668C-BBE0-4A20-8FEB-A69CC20F363D}" destId="{DBCFE56F-52CB-4563-B321-24E3173C89C3}" srcOrd="0" destOrd="0" presId="urn:microsoft.com/office/officeart/2005/8/layout/vList2"/>
    <dgm:cxn modelId="{D11DF7DF-DA4C-41B8-B0D6-4ED91E3D7CCE}" srcId="{D0712563-773F-485C-808F-66938C1B5930}" destId="{5A7C894A-6E22-4832-980F-77C1CC841DC1}" srcOrd="3" destOrd="0" parTransId="{3A0841C2-76F1-4873-811E-D8F202526309}" sibTransId="{9C196B53-9EF8-4255-A146-A6D2A74D3AED}"/>
    <dgm:cxn modelId="{A8871E70-7997-4447-A2F4-D943DE079E98}" srcId="{D0712563-773F-485C-808F-66938C1B5930}" destId="{10AE668C-BBE0-4A20-8FEB-A69CC20F363D}" srcOrd="2" destOrd="0" parTransId="{35887758-5192-425C-972E-B524F6DE4522}" sibTransId="{7D9569D0-BE6F-462B-B77D-D62E51A4B641}"/>
    <dgm:cxn modelId="{B92CE853-515A-4BA4-A202-1EEDE9468EDC}" type="presOf" srcId="{5A7C894A-6E22-4832-980F-77C1CC841DC1}" destId="{AB72FB43-7311-463E-B8E0-89A70394AD55}" srcOrd="0" destOrd="0" presId="urn:microsoft.com/office/officeart/2005/8/layout/vList2"/>
    <dgm:cxn modelId="{C2A83F63-E69C-4A06-A850-EA2426230D4E}" type="presOf" srcId="{F35B51D0-95B0-4774-8070-DB9C0B6BB90D}" destId="{5F7E8DBE-A330-40B7-99BE-75428E0053CF}" srcOrd="0" destOrd="0" presId="urn:microsoft.com/office/officeart/2005/8/layout/vList2"/>
    <dgm:cxn modelId="{2E31241B-8052-4825-B2DD-5DCAE7AB55C6}" srcId="{D0712563-773F-485C-808F-66938C1B5930}" destId="{B5283E64-5274-4595-8627-6B4D9C90AFDA}" srcOrd="1" destOrd="0" parTransId="{D821A283-3217-4375-B387-FA6FEF47C692}" sibTransId="{FC2BBAC5-4E88-4883-987A-E7D98243ED4A}"/>
    <dgm:cxn modelId="{E00AA3A0-44D2-4724-BF18-3B2268F4A053}" type="presParOf" srcId="{06025352-5F2D-4863-8AA6-3F5E7261CB64}" destId="{5F7E8DBE-A330-40B7-99BE-75428E0053CF}" srcOrd="0" destOrd="0" presId="urn:microsoft.com/office/officeart/2005/8/layout/vList2"/>
    <dgm:cxn modelId="{41779D42-D805-44B2-9B20-A4F2949923CD}" type="presParOf" srcId="{06025352-5F2D-4863-8AA6-3F5E7261CB64}" destId="{93292717-3525-4B9E-B6C1-7ED29F0385DA}" srcOrd="1" destOrd="0" presId="urn:microsoft.com/office/officeart/2005/8/layout/vList2"/>
    <dgm:cxn modelId="{51EC31C9-1A1C-40A6-98DD-CE17923399D6}" type="presParOf" srcId="{06025352-5F2D-4863-8AA6-3F5E7261CB64}" destId="{23B1FDE9-80EC-49FE-B326-603C405FA141}" srcOrd="2" destOrd="0" presId="urn:microsoft.com/office/officeart/2005/8/layout/vList2"/>
    <dgm:cxn modelId="{AE5006FC-CAA9-42A4-B190-DFA931AAC7F5}" type="presParOf" srcId="{06025352-5F2D-4863-8AA6-3F5E7261CB64}" destId="{55A23771-ACA9-4FBA-8295-5687E7341F33}" srcOrd="3" destOrd="0" presId="urn:microsoft.com/office/officeart/2005/8/layout/vList2"/>
    <dgm:cxn modelId="{1938472F-8BDA-4F13-8B1B-5868224A68F4}" type="presParOf" srcId="{06025352-5F2D-4863-8AA6-3F5E7261CB64}" destId="{DBCFE56F-52CB-4563-B321-24E3173C89C3}" srcOrd="4" destOrd="0" presId="urn:microsoft.com/office/officeart/2005/8/layout/vList2"/>
    <dgm:cxn modelId="{A83807BB-AD51-480A-AB2A-C91797F9C376}" type="presParOf" srcId="{06025352-5F2D-4863-8AA6-3F5E7261CB64}" destId="{F287C762-1D52-4BD9-A8F8-E4172E8539B1}" srcOrd="5" destOrd="0" presId="urn:microsoft.com/office/officeart/2005/8/layout/vList2"/>
    <dgm:cxn modelId="{24A9F359-C1D0-4DB9-B145-35CDA50FB682}" type="presParOf" srcId="{06025352-5F2D-4863-8AA6-3F5E7261CB64}" destId="{AB72FB43-7311-463E-B8E0-89A70394AD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BEA2C7-FFAB-452C-841B-7241C3754702}" type="doc">
      <dgm:prSet loTypeId="urn:microsoft.com/office/officeart/2005/8/layout/default#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E4D16F-E878-479F-8090-5B9ACE84D3BA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В соответствии с Постановлением № 153 и Административным регламентом предоставления услуг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45CAF73-7E89-4EBD-BF8E-6A9F74E75056}" type="parTrans" cxnId="{2734E00C-ED74-44CE-BFEC-4B5CEFF0235F}">
      <dgm:prSet/>
      <dgm:spPr/>
      <dgm:t>
        <a:bodyPr/>
        <a:lstStyle/>
        <a:p>
          <a:endParaRPr lang="ru-RU"/>
        </a:p>
      </dgm:t>
    </dgm:pt>
    <dgm:pt modelId="{669D0BB6-607D-41E1-86BC-8202B20438AB}" type="sibTrans" cxnId="{2734E00C-ED74-44CE-BFEC-4B5CEFF0235F}">
      <dgm:prSet/>
      <dgm:spPr/>
      <dgm:t>
        <a:bodyPr/>
        <a:lstStyle/>
        <a:p>
          <a:endParaRPr lang="ru-RU"/>
        </a:p>
      </dgm:t>
    </dgm:pt>
    <dgm:pt modelId="{18E1169E-17BB-492F-9720-12EB7E812000}">
      <dgm:prSet custT="1"/>
      <dgm:spPr/>
      <dgm:t>
        <a:bodyPr/>
        <a:lstStyle/>
        <a:p>
          <a:pPr rtl="0"/>
          <a:r>
            <a:rPr lang="ru-RU" sz="3100" dirty="0" smtClean="0">
              <a:latin typeface="Times New Roman" pitchFamily="18" charset="0"/>
              <a:cs typeface="Times New Roman" pitchFamily="18" charset="0"/>
            </a:rPr>
            <a:t>Секретарю комиссии </a:t>
          </a:r>
        </a:p>
        <a:p>
          <a:pPr rtl="0"/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FD84107-8A49-43B1-9781-F4C46D07FBE9}" type="parTrans" cxnId="{7BA49050-E5E6-4ABC-8A17-6E2E0FD43340}">
      <dgm:prSet/>
      <dgm:spPr/>
      <dgm:t>
        <a:bodyPr/>
        <a:lstStyle/>
        <a:p>
          <a:endParaRPr lang="ru-RU"/>
        </a:p>
      </dgm:t>
    </dgm:pt>
    <dgm:pt modelId="{70614181-00BA-4FF9-B113-D0F265100F92}" type="sibTrans" cxnId="{7BA49050-E5E6-4ABC-8A17-6E2E0FD43340}">
      <dgm:prSet/>
      <dgm:spPr/>
      <dgm:t>
        <a:bodyPr/>
        <a:lstStyle/>
        <a:p>
          <a:endParaRPr lang="ru-RU"/>
        </a:p>
      </dgm:t>
    </dgm:pt>
    <dgm:pt modelId="{AA4BA021-D92B-4ACD-85A6-40F0349585F8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Через МФЦ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72238E9-357B-4496-8719-C8447FC2B48F}" type="parTrans" cxnId="{E6D88877-B328-4B07-BAAF-EAD0A22D2C49}">
      <dgm:prSet/>
      <dgm:spPr/>
      <dgm:t>
        <a:bodyPr/>
        <a:lstStyle/>
        <a:p>
          <a:endParaRPr lang="ru-RU"/>
        </a:p>
      </dgm:t>
    </dgm:pt>
    <dgm:pt modelId="{50D9C6A5-26D1-4463-A604-9BFD593A4387}" type="sibTrans" cxnId="{E6D88877-B328-4B07-BAAF-EAD0A22D2C49}">
      <dgm:prSet/>
      <dgm:spPr/>
      <dgm:t>
        <a:bodyPr/>
        <a:lstStyle/>
        <a:p>
          <a:endParaRPr lang="ru-RU"/>
        </a:p>
      </dgm:t>
    </dgm:pt>
    <dgm:pt modelId="{DFA18F7D-21B2-4AE8-B4DC-67C29D2915F5}" type="pres">
      <dgm:prSet presAssocID="{13BEA2C7-FFAB-452C-841B-7241C37547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ED7823-91F0-4832-90CD-D868C11DE4C7}" type="pres">
      <dgm:prSet presAssocID="{1DE4D16F-E878-479F-8090-5B9ACE84D3BA}" presName="node" presStyleLbl="node1" presStyleIdx="0" presStyleCnt="3" custScaleX="125729" custLinFactNeighborX="-2251" custLinFactNeighborY="9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A004E-E138-4B02-950A-5E37028B224C}" type="pres">
      <dgm:prSet presAssocID="{669D0BB6-607D-41E1-86BC-8202B20438AB}" presName="sibTrans" presStyleCnt="0"/>
      <dgm:spPr/>
    </dgm:pt>
    <dgm:pt modelId="{C8C6D591-799E-4BDC-93BB-2578BDE0101E}" type="pres">
      <dgm:prSet presAssocID="{18E1169E-17BB-492F-9720-12EB7E812000}" presName="node" presStyleLbl="node1" presStyleIdx="1" presStyleCnt="3" custLinFactX="-47386" custLinFactY="1611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B4645-E153-477F-B7CF-FF82D9F69862}" type="pres">
      <dgm:prSet presAssocID="{70614181-00BA-4FF9-B113-D0F265100F92}" presName="sibTrans" presStyleCnt="0"/>
      <dgm:spPr/>
    </dgm:pt>
    <dgm:pt modelId="{C7AB5CB8-FD91-46D6-9D6C-FEF268C61BB4}" type="pres">
      <dgm:prSet presAssocID="{AA4BA021-D92B-4ACD-85A6-40F0349585F8}" presName="node" presStyleLbl="node1" presStyleIdx="2" presStyleCnt="3" custLinFactNeighborX="69495" custLinFactNeighborY="-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A49050-E5E6-4ABC-8A17-6E2E0FD43340}" srcId="{13BEA2C7-FFAB-452C-841B-7241C3754702}" destId="{18E1169E-17BB-492F-9720-12EB7E812000}" srcOrd="1" destOrd="0" parTransId="{EFD84107-8A49-43B1-9781-F4C46D07FBE9}" sibTransId="{70614181-00BA-4FF9-B113-D0F265100F92}"/>
    <dgm:cxn modelId="{814CFC94-27FB-4F08-AE7C-3F15668CD763}" type="presOf" srcId="{13BEA2C7-FFAB-452C-841B-7241C3754702}" destId="{DFA18F7D-21B2-4AE8-B4DC-67C29D2915F5}" srcOrd="0" destOrd="0" presId="urn:microsoft.com/office/officeart/2005/8/layout/default#1"/>
    <dgm:cxn modelId="{E53B996D-1E65-42E1-8E6F-6A4351B6FFA0}" type="presOf" srcId="{AA4BA021-D92B-4ACD-85A6-40F0349585F8}" destId="{C7AB5CB8-FD91-46D6-9D6C-FEF268C61BB4}" srcOrd="0" destOrd="0" presId="urn:microsoft.com/office/officeart/2005/8/layout/default#1"/>
    <dgm:cxn modelId="{E6D88877-B328-4B07-BAAF-EAD0A22D2C49}" srcId="{13BEA2C7-FFAB-452C-841B-7241C3754702}" destId="{AA4BA021-D92B-4ACD-85A6-40F0349585F8}" srcOrd="2" destOrd="0" parTransId="{672238E9-357B-4496-8719-C8447FC2B48F}" sibTransId="{50D9C6A5-26D1-4463-A604-9BFD593A4387}"/>
    <dgm:cxn modelId="{2734E00C-ED74-44CE-BFEC-4B5CEFF0235F}" srcId="{13BEA2C7-FFAB-452C-841B-7241C3754702}" destId="{1DE4D16F-E878-479F-8090-5B9ACE84D3BA}" srcOrd="0" destOrd="0" parTransId="{E45CAF73-7E89-4EBD-BF8E-6A9F74E75056}" sibTransId="{669D0BB6-607D-41E1-86BC-8202B20438AB}"/>
    <dgm:cxn modelId="{C3E174B6-67C9-4A0A-B24B-6B848EE320E7}" type="presOf" srcId="{1DE4D16F-E878-479F-8090-5B9ACE84D3BA}" destId="{D6ED7823-91F0-4832-90CD-D868C11DE4C7}" srcOrd="0" destOrd="0" presId="urn:microsoft.com/office/officeart/2005/8/layout/default#1"/>
    <dgm:cxn modelId="{72894608-7DCD-4E94-BD09-0386445C3F67}" type="presOf" srcId="{18E1169E-17BB-492F-9720-12EB7E812000}" destId="{C8C6D591-799E-4BDC-93BB-2578BDE0101E}" srcOrd="0" destOrd="0" presId="urn:microsoft.com/office/officeart/2005/8/layout/default#1"/>
    <dgm:cxn modelId="{9C306855-9210-43D4-80D9-0C0EB3FE1723}" type="presParOf" srcId="{DFA18F7D-21B2-4AE8-B4DC-67C29D2915F5}" destId="{D6ED7823-91F0-4832-90CD-D868C11DE4C7}" srcOrd="0" destOrd="0" presId="urn:microsoft.com/office/officeart/2005/8/layout/default#1"/>
    <dgm:cxn modelId="{86D5CBE8-BC05-4C34-99A7-86E3252B0C46}" type="presParOf" srcId="{DFA18F7D-21B2-4AE8-B4DC-67C29D2915F5}" destId="{092A004E-E138-4B02-950A-5E37028B224C}" srcOrd="1" destOrd="0" presId="urn:microsoft.com/office/officeart/2005/8/layout/default#1"/>
    <dgm:cxn modelId="{190F2707-8D12-4637-AE36-7193B0C2E8A2}" type="presParOf" srcId="{DFA18F7D-21B2-4AE8-B4DC-67C29D2915F5}" destId="{C8C6D591-799E-4BDC-93BB-2578BDE0101E}" srcOrd="2" destOrd="0" presId="urn:microsoft.com/office/officeart/2005/8/layout/default#1"/>
    <dgm:cxn modelId="{35D95E00-22E2-43C0-AAE1-1AA56FF34436}" type="presParOf" srcId="{DFA18F7D-21B2-4AE8-B4DC-67C29D2915F5}" destId="{128B4645-E153-477F-B7CF-FF82D9F69862}" srcOrd="3" destOrd="0" presId="urn:microsoft.com/office/officeart/2005/8/layout/default#1"/>
    <dgm:cxn modelId="{32A0B6D3-FA20-4232-AEB9-54E87923C145}" type="presParOf" srcId="{DFA18F7D-21B2-4AE8-B4DC-67C29D2915F5}" destId="{C7AB5CB8-FD91-46D6-9D6C-FEF268C61BB4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E8DBE-A330-40B7-99BE-75428E0053CF}">
      <dsp:nvSpPr>
        <dsp:cNvPr id="0" name=""/>
        <dsp:cNvSpPr/>
      </dsp:nvSpPr>
      <dsp:spPr>
        <a:xfrm>
          <a:off x="0" y="79382"/>
          <a:ext cx="8640638" cy="11293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Областной закон  от 11.11.2010 № 492-ЗС «О государственной поддержке социально ориентированных некоммерческих организаций  в Ростовской области»</a:t>
          </a:r>
          <a:endParaRPr lang="ru-RU" sz="12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5130" y="134512"/>
        <a:ext cx="8530378" cy="1019082"/>
      </dsp:txXfrm>
    </dsp:sp>
    <dsp:sp modelId="{23B1FDE9-80EC-49FE-B326-603C405FA141}">
      <dsp:nvSpPr>
        <dsp:cNvPr id="0" name=""/>
        <dsp:cNvSpPr/>
      </dsp:nvSpPr>
      <dsp:spPr>
        <a:xfrm>
          <a:off x="0" y="1243284"/>
          <a:ext cx="8640638" cy="1129342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-1488257"/>
                <a:satOff val="8966"/>
                <a:lumOff val="719"/>
                <a:alphaOff val="0"/>
                <a:tint val="48000"/>
                <a:satMod val="15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17.10.2018 № 641  (Государственная программа Ростовской области «Региональная политика»)</a:t>
          </a:r>
          <a:endParaRPr lang="ru-RU" sz="12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5130" y="1298414"/>
        <a:ext cx="8530378" cy="1019082"/>
      </dsp:txXfrm>
    </dsp:sp>
    <dsp:sp modelId="{DBCFE56F-52CB-4563-B321-24E3173C89C3}">
      <dsp:nvSpPr>
        <dsp:cNvPr id="0" name=""/>
        <dsp:cNvSpPr/>
      </dsp:nvSpPr>
      <dsp:spPr>
        <a:xfrm>
          <a:off x="0" y="2407187"/>
          <a:ext cx="8640638" cy="1129342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-2976513"/>
                <a:satOff val="17933"/>
                <a:lumOff val="1437"/>
                <a:alphaOff val="0"/>
                <a:tint val="48000"/>
                <a:satMod val="15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11.03.2012  № 153 «О государственной поддержке социально ориентированных некоммерческих организаций  в Ростовской области»</a:t>
          </a:r>
          <a:endParaRPr lang="ru-RU" sz="12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5130" y="2462317"/>
        <a:ext cx="8530378" cy="1019082"/>
      </dsp:txXfrm>
    </dsp:sp>
    <dsp:sp modelId="{AB72FB43-7311-463E-B8E0-89A70394AD55}">
      <dsp:nvSpPr>
        <dsp:cNvPr id="0" name=""/>
        <dsp:cNvSpPr/>
      </dsp:nvSpPr>
      <dsp:spPr>
        <a:xfrm>
          <a:off x="0" y="3571089"/>
          <a:ext cx="8640638" cy="112934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-4464770"/>
                <a:satOff val="26899"/>
                <a:lumOff val="2156"/>
                <a:alphaOff val="0"/>
                <a:tint val="48000"/>
                <a:satMod val="15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05.11.2015  № 68 «Об утверждении Административного регламента предоставления государственной услуги «Предоставление субсидии социально ориентированным некоммерческим организациям»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ru-RU" sz="12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5130" y="3626219"/>
        <a:ext cx="8530378" cy="1019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B72693-7753-4481-B4F6-2510E4300BB5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53FE59-5A5F-4D4C-9444-D2EF0C26E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47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5478-E947-4A39-977B-63C71A2161D8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9F86-697E-4281-8668-EA79E295B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53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9974-409C-479F-A977-AD5FDC01F82B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E02CC-A090-4D74-85CD-D832A1006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7382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5D32-8EE3-42DD-92A1-E3488E573D33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8103-F932-43B6-9789-B9677D810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904820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1CCD-D44B-4A8D-8336-288F21E9E035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2D529-6BBF-4243-AF36-60C8C3454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42099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E716-3276-4B68-B79F-F48AC9BC2228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0A4F-9241-4C4C-9084-1EE88361F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16031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03A1-C94A-4099-A492-67386185266A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B09C4-8B1E-4F9D-B9D1-DB0CBF811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91037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C5D9-77F6-4C69-990D-B902CC91D7F1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FC32-7907-4D11-8F36-624797902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11364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F94E-4875-44CB-AF1D-0B12FCB1FFF2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E9B1F-7745-4BF0-AD17-D63EE2CB0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61303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F1149-A350-4AEE-901A-1731AB179D5F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21C0-ED61-4BCD-9BBD-4A42491F2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57976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9079-AF82-4E39-B4C8-AD31DE14D40F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3BDF-DE59-4FDA-B721-1A9B0D85F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78922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imvolika.rsl.ru/upload/files/folder_43/rostger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875"/>
            <a:ext cx="13525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95C994-E90E-4DDB-9886-172C4CDAB4F9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0F2FB4-7A53-42D6-A134-594F2D5AE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93871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60350"/>
            <a:ext cx="5743575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2209D-77E9-49A0-B745-4D744D0A214F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18198-5140-4C1D-8DBF-8D8847E46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06524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BDD03-B81E-4E63-93F4-05BC10B3D667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D0D54-A4AB-4B6D-8307-22370503A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77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60350"/>
            <a:ext cx="5743575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96DA-D618-42B8-B937-2577C89A57C7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20DC-9046-4761-BAD9-4A78EFFF5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87383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imvolika.rsl.ru/upload/files/folder_43/rostger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5"/>
          <a:stretch>
            <a:fillRect/>
          </a:stretch>
        </p:blipFill>
        <p:spPr bwMode="auto">
          <a:xfrm>
            <a:off x="179388" y="419100"/>
            <a:ext cx="12334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12363"/>
            <a:ext cx="7108056" cy="9906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96953"/>
            <a:ext cx="8229600" cy="36281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7A4C-22C2-4C0B-8831-227E8AFE3D6A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2383-8491-4B21-AC4F-331CD6E32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09129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2690-8BF8-463D-AE73-9D5F8842DEAF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FB3B-5EC0-4241-BDDC-056ADB51B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10620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A75B-6497-46F0-B8DD-F2F27F3108C8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EB87-89CB-4CBA-A757-5C5E0E459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6342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4656-3136-45D2-9BAA-3D727622C8AF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DEF9-1206-4E10-AC89-40244D628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653183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F3B6-D711-4B36-84CF-184358A99DBB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3074-459A-4C38-A629-8ECA653BD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05936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FEBB-CF98-4A31-B650-69E91C880A87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C4F8-31A5-4E4E-8D5A-E5DB2DC36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20608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2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5F2EA-9276-41BB-B5A6-429A61D41671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2AE0-06F5-4DA3-BD2E-475B9BDC5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63702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46E2-695C-4880-B412-AAB56891BDAB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7A8E-1A4B-4804-ADA8-647DFA360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5758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imvolika.rsl.ru/upload/files/folder_43/rostger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5"/>
          <a:stretch>
            <a:fillRect/>
          </a:stretch>
        </p:blipFill>
        <p:spPr bwMode="auto">
          <a:xfrm>
            <a:off x="179388" y="419100"/>
            <a:ext cx="12334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12363"/>
            <a:ext cx="7108056" cy="9906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36281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7E5CF-8BCF-469D-A2DD-CA11D7AE4156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D7BC-3801-49EC-970D-E5DFC4099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6287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A162-EDEE-46E6-AFBA-9188980A6354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19A1-4290-404B-8261-CA38FD7E5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55948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022FC-6786-400A-971F-8C3EDCBA2D33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5D10-562C-45E1-A331-68B24A129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59408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7FD12-9C06-41DB-9F45-357B2329DB34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326C-6DDE-4A1A-B33B-2A2FDF027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97244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95B6B-6743-43E4-9400-223C4856DDBB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A4BF0-4399-4D65-9FA5-151929B18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56680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F24DA-3842-4E61-AFED-2C6174DACD10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B77E-AA8B-425C-B8A3-AA05EB9C8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21597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A8C3-9342-4BC8-8DCA-B99D7F533C35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BE1D-BB11-421E-AD7E-8C31941EC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49883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imvolika.rsl.ru/upload/files/folder_43/rostger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875"/>
            <a:ext cx="13525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F83C1B-A987-40B5-8C7C-F7F419BDF3FE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22ADDF-FD7F-4318-83A9-6932B6CD6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7560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1627E-C3E8-4901-A8DA-E716CD5ECF83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E434-62B2-4F34-BE4E-331D290C7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3825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BB66-CEED-4120-8658-898C82D5857D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FEFEC-3703-4654-97CE-E80F94332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8992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EC08-C665-417B-899F-8D14B5A3C6F3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95A5-E3B9-4DE4-86DA-48E426FE0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891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B062-ED74-42A8-9E76-1E0060CEBA44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83C7-6ADF-4C3C-BD0C-3A89312CE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5814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DFB9-8C30-426E-9B53-7A0348E5DD70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BB59-25FF-4B2F-BA57-593F8FB51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6649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DE16-8B17-482C-8AE2-9A13C2AB89A2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17C1-4410-4A05-950B-949518803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7281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87F9F3-864B-4DCC-89C8-4C3E024C54AF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7D2E2E-A16C-452A-B8D2-EDD91415D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93" r:id="rId2"/>
    <p:sldLayoutId id="2147484794" r:id="rId3"/>
    <p:sldLayoutId id="2147484780" r:id="rId4"/>
    <p:sldLayoutId id="2147484795" r:id="rId5"/>
    <p:sldLayoutId id="2147484781" r:id="rId6"/>
    <p:sldLayoutId id="2147484782" r:id="rId7"/>
    <p:sldLayoutId id="2147484796" r:id="rId8"/>
    <p:sldLayoutId id="2147484783" r:id="rId9"/>
    <p:sldLayoutId id="2147484784" r:id="rId10"/>
    <p:sldLayoutId id="2147484785" r:id="rId11"/>
    <p:sldLayoutId id="2147484797" r:id="rId12"/>
    <p:sldLayoutId id="2147484798" r:id="rId13"/>
    <p:sldLayoutId id="2147484799" r:id="rId14"/>
    <p:sldLayoutId id="2147484800" r:id="rId15"/>
    <p:sldLayoutId id="2147484801" r:id="rId16"/>
    <p:sldLayoutId id="2147484802" r:id="rId17"/>
    <p:sldLayoutId id="2147484803" r:id="rId18"/>
    <p:sldLayoutId id="2147484804" r:id="rId19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3F2D1C-6654-418E-A639-21E43A9DA21E}" type="datetimeFigureOut">
              <a:rPr lang="ru-RU"/>
              <a:pPr>
                <a:defRPr/>
              </a:pPr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630460-5EE8-4D4F-9320-47C62A369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786" r:id="rId4"/>
    <p:sldLayoutId id="2147484808" r:id="rId5"/>
    <p:sldLayoutId id="2147484787" r:id="rId6"/>
    <p:sldLayoutId id="2147484788" r:id="rId7"/>
    <p:sldLayoutId id="2147484809" r:id="rId8"/>
    <p:sldLayoutId id="2147484789" r:id="rId9"/>
    <p:sldLayoutId id="2147484790" r:id="rId10"/>
    <p:sldLayoutId id="2147484791" r:id="rId11"/>
    <p:sldLayoutId id="2147484810" r:id="rId12"/>
    <p:sldLayoutId id="2147484811" r:id="rId13"/>
    <p:sldLayoutId id="2147484812" r:id="rId14"/>
    <p:sldLayoutId id="2147484813" r:id="rId15"/>
    <p:sldLayoutId id="2147484814" r:id="rId16"/>
    <p:sldLayoutId id="2147484815" r:id="rId17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civil-society@donland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9263" y="1649413"/>
            <a:ext cx="8318500" cy="426270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 участии в региональном конкурсе на предоставление субсидий СОНКО, в том числе условия и порядок предоставления в Ростовской области субсидий СОНКО на возмещение затрат за год, предшествующий году подачи заявки»</a:t>
            </a:r>
            <a:endParaRPr lang="ru-RU" sz="33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7725" y="5761038"/>
            <a:ext cx="7959725" cy="5857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социально-политических коммуникаций Правительства</a:t>
            </a:r>
          </a:p>
          <a:p>
            <a:pPr algn="ctr" eaLnBrk="1" hangingPunct="1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Ростовской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6150" y="485775"/>
            <a:ext cx="727233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Семинар для руководителей социально ориентированных некоммерческих организаций (далее -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СОНКО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и муниципальных служащих Ростовской области на тему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182" y="2348880"/>
            <a:ext cx="8229600" cy="3628127"/>
          </a:xfrm>
        </p:spPr>
        <p:txBody>
          <a:bodyPr/>
          <a:lstStyle/>
          <a:p>
            <a:pPr marL="0" lvl="0" indent="449263" algn="just">
              <a:buClr>
                <a:srgbClr val="4F81BD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Электронный носитель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экземпляром заявления на участие в конкурсе, идентичным оригиналу на бумажном носителе (в форматах «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docx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rtf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»), а также электронными образами документов, входящих в состав заявки (скан-копии в формате «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») </a:t>
            </a:r>
          </a:p>
          <a:p>
            <a:pPr marL="0" lvl="0" indent="449263" algn="just">
              <a:buClr>
                <a:srgbClr val="4F81BD"/>
              </a:buClr>
              <a:buNone/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>
              <a:buClr>
                <a:srgbClr val="4F81BD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Копию устава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участника конкурса на получение субсидии, а также всех изменений и дополнений к нему, заверенную подписью руководителя претендента на получение субсидии и печатью (при наличии)</a:t>
            </a:r>
          </a:p>
          <a:p>
            <a:pPr marL="0" lvl="0" indent="449263" algn="just">
              <a:buClr>
                <a:srgbClr val="4F81BD"/>
              </a:buClr>
              <a:buNone/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9263" algn="just">
              <a:buClr>
                <a:srgbClr val="4F81BD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Копии документов, подтверждающих полномочия лиц, подписывающих документы,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входящие в состав заявки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20688"/>
            <a:ext cx="6834208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7782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список документов для участия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конкурсе (п. 2.5.2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 2.5.5)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844675"/>
            <a:ext cx="8750300" cy="4752677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участника конкурса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получение субсидии, подтверждающее представление им отчетности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уполномоченный орган в соответствии с пунктом 3 статьи 32 Федерального закона от 12.01.1996 № 7-ФЗ за год, предшествующий году,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котором подана заявка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Согласие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физических лиц на обработку персональных данных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том числе согласие на публикацию (размещение) указанных данных в сети «Интернет»,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случае, если документы, включенные в состав заявки об участии в конкурсе, содержат персональные данные физических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Справки из кредитной организации о наличии рублевого счета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(оригинал)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 отсутствии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участника конкурса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просроченной задолженности по возврату в областной бюджет субсидий, бюджетных инвестиций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иной просроченной (неурегулированной) задолженности по денежным обязательствам перед Ростовской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областью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Отчет о достижении значения результата предоставления субсидии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форме, предусмотренной типовой формой соглашения о предоставлении субсидии, установленной министерством финансов Ростовской области (приказ 249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22.12.2020,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приложение №3.1; п.3.8 ППРО №153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 достижении значения результата     	     предоставления субсидии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72816"/>
            <a:ext cx="4968552" cy="4862287"/>
          </a:xfrm>
        </p:spPr>
      </p:pic>
    </p:spTree>
    <p:extLst>
      <p:ext uri="{BB962C8B-B14F-4D97-AF65-F5344CB8AC3E}">
        <p14:creationId xmlns:p14="http://schemas.microsoft.com/office/powerpoint/2010/main" val="3514578200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280920" cy="4635798"/>
          </a:xfrm>
        </p:spPr>
      </p:pic>
    </p:spTree>
    <p:extLst>
      <p:ext uri="{BB962C8B-B14F-4D97-AF65-F5344CB8AC3E}">
        <p14:creationId xmlns:p14="http://schemas.microsoft.com/office/powerpoint/2010/main" val="234333381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620688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документов,  которые могут быть запрошены организатором конкурса и МФЦ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(п. 2.9)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230188" y="1988840"/>
            <a:ext cx="8713787" cy="4824536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СОНКО,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содержащиеся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Едином государственном реестре юридических лиц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Сведения об отсутствии неисполненной обязанности по уплате налогов, сборов, страховых взносов, пеней, штрафов, процентов,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подлежащих уплате в соответствии с законодательством Российской Федерации о налогах и сборах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 лицензии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(копия лицензии)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право осуществления образовательной деятельности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образовательной организацией – в отношении участников конкурса, подавших заявки в целях получения субсидии на возмещение затрат на подготовку, дополнительное профессиональное образование работников и добровольцев (волонтеров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449263" algn="just"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49263" algn="just">
              <a:spcBef>
                <a:spcPct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 отсутствии в реестре дисквалифицированных лиц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руководителя, членов коллегиального исполнительного органа, лица, исполняющего функции единоличного исполнительного органа, и главного бухгалтера участника конкурса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АРЕНДА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Дополнительный список документов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участия в конкурсе (п. 2.5.2 )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250825" y="1772816"/>
            <a:ext cx="8750300" cy="4824685"/>
          </a:xfrm>
        </p:spPr>
        <p:txBody>
          <a:bodyPr/>
          <a:lstStyle/>
          <a:p>
            <a:pPr indent="450850" algn="just"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Копия договора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(копии договоров)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аренды, часть затрат по которому (которым) подлежит возмещению,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заверенную подписью руководителя СОНКО и печатью</a:t>
            </a:r>
          </a:p>
          <a:p>
            <a:pPr indent="450850" algn="just">
              <a:buFont typeface="Arial" charset="0"/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Копии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счетов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(или)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счетов-фактур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заверенные подписью руководителя СОНКО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печатью (при наличии)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копии платежных поручений,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подтверждающих перечисление арендной платы по договору (договорам)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аренды,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заверенные кредитной организацией</a:t>
            </a:r>
          </a:p>
          <a:p>
            <a:pPr indent="450850" algn="just">
              <a:buFont typeface="Arial" charset="0"/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Копии сообщений и материалов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опубликованных в печатных и электронных средствах массовой информации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 деятельности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СОНКО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год, предшествующий году подачи заявки (при наличии)</a:t>
            </a:r>
          </a:p>
          <a:p>
            <a:pPr indent="450850" algn="just">
              <a:buFont typeface="Arial" charset="0"/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476672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Дополнительный список документов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участия в конкурсе (п. 2.5.3)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250825" y="1655589"/>
            <a:ext cx="8750300" cy="5157787"/>
          </a:xfrm>
        </p:spPr>
        <p:txBody>
          <a:bodyPr/>
          <a:lstStyle/>
          <a:p>
            <a:pPr indent="450850" algn="just"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Копия договора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учебным заведением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подготовку, дополнительное профессиональное образование работников или добровольцев СОНКО, заверенную подписью руководителя СОНКО и печатью</a:t>
            </a:r>
          </a:p>
          <a:p>
            <a:pPr indent="450850" algn="just">
              <a:buFont typeface="Arial" charset="0"/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Копии счетов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(или)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счетов-фактур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заверенные подписью руководителя СОНКО и печатью (при наличии),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копии платежных поручений,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подтверждающих перечисление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договору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учебным заведением на подготовку, дополнительное профессиональное образование работников и (или)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добровольцев СОНКО, заверенные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кредитной организацией</a:t>
            </a:r>
          </a:p>
          <a:p>
            <a:pPr indent="450850" algn="just">
              <a:buFont typeface="Arial" charset="0"/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Копия диплома, свидетельства или иного документа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государственного и (или) установленного образца, подтверждающего факт подготовки, дополнительного профессионального образования работников и добровольцев, включая дистанционный формат, заверенную подписью руководителя СОНКО и печатью</a:t>
            </a:r>
          </a:p>
          <a:p>
            <a:pPr indent="450850" algn="just">
              <a:buFont typeface="Arial" charset="0"/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Копии сообщений и материалов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опубликованных в печатных и электронных средствах массовой информации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 деятельности СОНКО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год, предшествующий году подачи заявки (при наличии)</a:t>
            </a:r>
          </a:p>
          <a:p>
            <a:pPr indent="450850">
              <a:buFont typeface="Arial" charset="0"/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476672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КОММУНАЛЬНЫЕ УСЛУГИ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Дополнительный список документов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участия в конкурсе (п. 2.5.4 )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620447" cy="5112568"/>
          </a:xfrm>
        </p:spPr>
        <p:txBody>
          <a:bodyPr/>
          <a:lstStyle/>
          <a:p>
            <a:pPr indent="45085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договора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(копии договоров)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оказание коммунальных услуг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 также всех изменений к нему (ним), часть затрат по которому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подлежит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возмещению,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заверенная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подписью руководителя СОНКО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печатью</a:t>
            </a:r>
          </a:p>
          <a:p>
            <a:pPr indent="450850" algn="just"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документа, подтверждающего право собственности на занимаемое помещение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либо иного документа, подтверждающего право пользования помещением,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заверенная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подписью руководителя СОНКО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печатью</a:t>
            </a:r>
          </a:p>
          <a:p>
            <a:pPr indent="450850" algn="just"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платежных поручений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подтверждающих перечисление платы по договору (договорам) на оказание коммунальных услуг,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заверенные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кредитной организацией</a:t>
            </a:r>
          </a:p>
          <a:p>
            <a:pPr indent="450850" algn="just"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актов об оказании коммунальных услуг, счетов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(или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счетов-фактур, квитанций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(при наличии) и (или) иных платежных документов на оплату коммунальных услуг (при наличии), в отношении которых запрашивается субсидия,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заверенные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подписью руководителя СОНКО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печатью</a:t>
            </a:r>
          </a:p>
          <a:p>
            <a:pPr indent="450850" algn="just"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Копии сообщений и материалов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опубликованных в печатных и электронных средствах массовой информации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 деятельности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СОНКО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год, предшествующий году подачи заявки (при наличии)</a:t>
            </a:r>
          </a:p>
          <a:p>
            <a:pPr indent="450850" algn="just">
              <a:buFont typeface="Arial" charset="0"/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780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476672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РАЗМЕЩЕНИЕ ИНФОРМАЦИИ В СМИ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Дополнительный список документов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участия в конкурсе (п. 2.5.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)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620447" cy="5112568"/>
          </a:xfrm>
        </p:spPr>
        <p:txBody>
          <a:bodyPr/>
          <a:lstStyle/>
          <a:p>
            <a:pPr indent="45085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договора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(копии договоров)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оказание услуг по размещению информационных материалов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СОНКО 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средствах массовой информации,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также всех изменений к нему (ним)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часть затрат по которому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подлежит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возмещению,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заверенная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подписью руководителя СОНКО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печатью</a:t>
            </a:r>
          </a:p>
          <a:p>
            <a:pPr indent="450850" algn="just">
              <a:buNone/>
            </a:pPr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платежных поручений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подтверждающих перечисление платы по договору (договорам) на оказание услуг по размещению информационных материалов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СОНКО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средствах массовой информации,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заверенные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кредитной организацией</a:t>
            </a:r>
          </a:p>
          <a:p>
            <a:pPr indent="450850" algn="just">
              <a:buNone/>
            </a:pPr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актов об оказании услуг по размещению информационных материалов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деятельности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СОНКО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средствах массовой информации,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счетов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(или),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счетов-фактур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эфирных справок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(при размещении в электронных СМИ) и (или) иных платежных документов на оплату услуг по размещению информационных материалов в средствах массовой информации (при наличии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заверенные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подписью руководителя СОНКО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печатью</a:t>
            </a:r>
          </a:p>
          <a:p>
            <a:pPr indent="450850" algn="just">
              <a:buNone/>
            </a:pPr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Копии сообщений и материалов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опубликованных в печатных и электронных средствах массовой информации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 деятельности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СОНКО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год, предшествующий году подачи заявки</a:t>
            </a:r>
          </a:p>
          <a:p>
            <a:pPr indent="450850" algn="just">
              <a:buNone/>
            </a:pPr>
            <a:endParaRPr lang="ru-RU" sz="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301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908175" y="404813"/>
            <a:ext cx="7107238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Подача документов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820472" cy="506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35175" y="549275"/>
            <a:ext cx="7108825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акты,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регламентирующие оказание финансовой поддержки СОНКО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565554"/>
              </p:ext>
            </p:extLst>
          </p:nvPr>
        </p:nvGraphicFramePr>
        <p:xfrm>
          <a:off x="323850" y="1844824"/>
          <a:ext cx="8640638" cy="477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6" name="Picture 2" descr="http://simvolika.rsl.ru/upload/files/folder_43/rostger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5"/>
          <a:stretch>
            <a:fillRect/>
          </a:stretch>
        </p:blipFill>
        <p:spPr bwMode="auto">
          <a:xfrm>
            <a:off x="47625" y="0"/>
            <a:ext cx="18129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xfrm>
            <a:off x="-252413" y="266700"/>
            <a:ext cx="9648826" cy="1079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http://civil-society.donland.ru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9322" r="9074" b="4285"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Заголовок 1"/>
          <p:cNvSpPr>
            <a:spLocks noGrp="1"/>
          </p:cNvSpPr>
          <p:nvPr>
            <p:ph type="title"/>
          </p:nvPr>
        </p:nvSpPr>
        <p:spPr>
          <a:xfrm>
            <a:off x="1835150" y="620713"/>
            <a:ext cx="7108825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79388" y="1989138"/>
            <a:ext cx="8713787" cy="47529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Электронная почта -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civil-society@donland.ru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Леньков Дмитрий Александрович – заместитель начальника управления -начальник отдела, тел. 240-51-27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Сыромятникова Жанна Владимировна - заместитель начальника отдела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тел.  240-11-61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Панчихин Роман Васильевич – тел. 262-75-07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Середенко Андрей Владимирович – тел. 240-56-26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Савченко Анна Борисовна - тел. 240-15-54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Герасименко Даниил Александрович- тел. 240-56-26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836712"/>
            <a:ext cx="6876257" cy="10081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 поддержка предоставляется СОНКО в виде субсидий на возмещение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80% затрат: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179388" y="1772816"/>
            <a:ext cx="8785225" cy="504056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) на арендную плату за аренду нежилых помещений, произведенных за год, предшествующий году подачи заявки об участии в конкурсе, за исключением затрат на арендную плату за аренду нежилых помещений, произведенных в рамках реализации программы, но не более 5 000 рублей за один календарный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месяц;</a:t>
            </a:r>
            <a:endParaRPr lang="ru-RU" sz="1550" b="1" dirty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на подготовку, дополнительное профессиональное образование работников и добровольцев (волонтеров)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СО НКО,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произведенных за год, предшествующий году подачи заявки об участии в конкурсе, но не более 20 000 рублей из расчета на одного работника или добровольца (волонтера) СО НКО;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) на оплату коммунальных услуг, произведенных за год, предшествующий году подачи заявки об участии в конкурсе, но не более 3 000 рублей за один календарный месяц.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этом возмещению подлежат затраты на оплату коммунальных услуг, включающие в себя оплату за холодную воду, горячую воду, электрическую энергию, тепловую энергию, газ, плату за отведение сточных вод, обращение с твердыми коммунальными отходами;</a:t>
            </a:r>
            <a:endParaRPr lang="ru-RU" sz="155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4) на оплату услуг по размещению информационных материалов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средствах массовой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о деятельности СО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НКО,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произведенных за год, предшествующий году подачи заявки об участии в конкурсе, за исключением затрат на оплату услуг по размещению информационных материалов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средствах массовой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о деятельности СО НКО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произведенных в рамках реализации программы, но не более 14 400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endParaRPr lang="ru-RU" sz="1550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80728"/>
            <a:ext cx="7108056" cy="12241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5) Финансовая поддержка предоставляется СО НКО в виде субсидий на реализацию общественно значимых (социальных) программ в рамках подпрограммы «Содействие развитию институтов и инициатив гражданского общества в Ростовской области» государственной программы Ростовской области «Региональная политика», утвержденной постановлением Правительства Ростовской области от 17.10.2018 № 641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3628127"/>
          </a:xfrm>
        </p:spPr>
        <p:txBody>
          <a:bodyPr/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бюджетных ассигнований, предусмотренных в Областном законе от 21.12.2020 № 418-ЗС «Об областном бюджете на 2021 год и на плановый период 2022 и 2023 годов» на предоставление из областного бюджета субсидий СОНКО на реализацию общественно значимых (социальных)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(далее - программ),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составляет 12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рублей.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Указом Президента Российской Федерации от 30.01.2019 № 30 «О грантах Президента Российской Федерации, предоставляемых на развитие гражданского общества», положением о порядке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расходов на оказание на конкурсной основе поддержки некоммерческим неправительственным организациям в субъектах Российской Федерации в 2021 году, утвержденным приказом Фонда президентских грантов от 14.01.2021 № 3,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текущем финансовом году Ростовской области будет предоставлен грант Президента Российской Федерации на развитие гражданского общества в целях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расходов на оказание на конкурсной основе поддержки некоммерческим неправительственным организациям в размере 12 800 тыс. рублей.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образом, сумма финансирования на реализацию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году будет увеличена вдвое и составит 25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рублей. Будет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иной порядок проведения конкурсов, аналогичный порядку Фонда Президентских грантов. То есть электронная система подачи заявок на сайте 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всего процесса проведения конкурса. После принятия ряда решений,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 проведены семинары на тему предоставления субсидий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реализацию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программ. Конкурс на реализацию программ будет проведен не ранее июня текущего года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487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175" y="1196975"/>
            <a:ext cx="7108825" cy="5000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Участниками конкурсного отбора могут  являться СОНКО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07950" y="1773238"/>
            <a:ext cx="8856663" cy="4968875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Социально ориентированные НКО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некоммерческие организации, созданные в предусмотренных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Федеральным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законом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 12.01.1996 №7-ФЗ «О некоммерческих организациях»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(за исключением государственных корпораций, государственных компаний, общественных объединений, являющихся политическими партиями)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осуществляющие деятельность, направленную на решение социальных проблем, развитие гражданского общества в Ростовской области, а также виды деятельности, предусмотренные статьей 31.1 Федерального закона от 12.01.1996 №7-ФЗ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частью 2 статьи 1 Областного закона от 11.11.2010 № 492-ЗС                                      «О государственной поддержке социально ориентированных некоммерческих организаций в Ростовской области».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Обращаем внимание на необходимость заполнения формы федерального статистического наблюдения № 1-СОНКО «Сведения о деятельности социально ориентированной некоммерческой организации». Отчет по форме № 1-СОНКО предоставляется до 1 апреля года, следующего за отчетным, (за 2020 год заполненную форму необходимо подать до 1 апреля 2021 года) в органы государственной статистики (Росстат).</a:t>
            </a:r>
            <a:endParaRPr lang="ru-RU" sz="1800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63" y="1052513"/>
            <a:ext cx="7108825" cy="5000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могут являться участниками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конкурсного отбора: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107950" y="1773238"/>
            <a:ext cx="8712200" cy="4968875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государственные учреждения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муниципальные учреждения 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государственные корпорации 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государственные компании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политические партии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общественные объединения, не зарегистрированные в качестве юр. лица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коммерческие организации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физические лица</a:t>
            </a:r>
          </a:p>
          <a:p>
            <a:pPr marL="0" indent="449263" algn="just">
              <a:lnSpc>
                <a:spcPct val="150000"/>
              </a:lnSpc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175" y="981075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участникам конкурса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 участия в Конкурсе допускаются заявки соответствующие следующим обязательным условиям: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179388" y="2492375"/>
            <a:ext cx="8785225" cy="4105275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 отсутствии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Претендента на получение субсидии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процедур реорганизации, ликвидации или несостоятельности (банкротства)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соответствии с законодательством Российской Федерации;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 условии государственной регистрации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или постановки на учет в налоговом органе получателей субсидий на территории Ростовской области;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spcAft>
                <a:spcPts val="300"/>
              </a:spcAft>
              <a:buClr>
                <a:srgbClr val="4F81BD"/>
              </a:buClr>
              <a:buFont typeface="Arial" charset="0"/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отсутствии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Претендента на получение субсидии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задолженности по налогам, сборам и иным обязательным платежам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бюджеты бюджетной системы Российской Федерации, в том числе в бюджеты государственных внебюджетных фондов, срок исполнения по которым наступил в соответствии с законодательством Российской Федерации</a:t>
            </a:r>
          </a:p>
          <a:p>
            <a:pPr marL="0" indent="449263" algn="just">
              <a:spcBef>
                <a:spcPct val="0"/>
              </a:spcBef>
            </a:pPr>
            <a:endParaRPr lang="ru-RU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449263">
              <a:spcBef>
                <a:spcPct val="0"/>
              </a:spcBef>
            </a:pPr>
            <a:endParaRPr lang="ru-RU" dirty="0" smtClean="0">
              <a:solidFill>
                <a:srgbClr val="25406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981075"/>
            <a:ext cx="7297738" cy="5000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 конкурса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48260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Размещение объявления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проведении конкурса на сайте «Гражданский форум Ростовской области»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Прием заявок 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Предварительный отбор заявок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Оценка заявок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прошедших предварительный отбор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Размещение итогов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конкурса на сайте «Гражданский форум Ростовской области»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Заключение договоров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победителями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Перечисление средств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субсидии</a:t>
            </a:r>
          </a:p>
          <a:p>
            <a:pPr indent="450000"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ru-RU" sz="3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spcBef>
                <a:spcPts val="0"/>
              </a:spcBef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75" y="404812"/>
            <a:ext cx="7108825" cy="107997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список документов для участия 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конкурсе (п. 2.5.2 – 2.5.5)</a:t>
            </a:r>
            <a:endParaRPr lang="ru-RU" sz="31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250825" y="1773238"/>
            <a:ext cx="8605838" cy="4824412"/>
          </a:xfrm>
        </p:spPr>
        <p:txBody>
          <a:bodyPr/>
          <a:lstStyle/>
          <a:p>
            <a:pPr marL="0" indent="449263" algn="just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Опись документов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участие в конкурсе (приложение №5 ППРО №153)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2.1 заявление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Смета расходов,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планируемых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возмещению за счет субсидии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размещению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информационных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материалов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их деятельности в средствах массовой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pPr marL="0" indent="449263" algn="just">
              <a:spcBef>
                <a:spcPct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904887"/>
              </p:ext>
            </p:extLst>
          </p:nvPr>
        </p:nvGraphicFramePr>
        <p:xfrm>
          <a:off x="827584" y="2996952"/>
          <a:ext cx="2966416" cy="81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2931">
                  <a:extLst>
                    <a:ext uri="{9D8B030D-6E8A-4147-A177-3AD203B41FA5}">
                      <a16:colId xmlns:a16="http://schemas.microsoft.com/office/drawing/2014/main" xmlns="" val="2192509718"/>
                    </a:ext>
                  </a:extLst>
                </a:gridCol>
                <a:gridCol w="766701">
                  <a:extLst>
                    <a:ext uri="{9D8B030D-6E8A-4147-A177-3AD203B41FA5}">
                      <a16:colId xmlns:a16="http://schemas.microsoft.com/office/drawing/2014/main" xmlns="" val="3661256558"/>
                    </a:ext>
                  </a:extLst>
                </a:gridCol>
                <a:gridCol w="866784">
                  <a:extLst>
                    <a:ext uri="{9D8B030D-6E8A-4147-A177-3AD203B41FA5}">
                      <a16:colId xmlns:a16="http://schemas.microsoft.com/office/drawing/2014/main" xmlns="" val="3308967303"/>
                    </a:ext>
                  </a:extLst>
                </a:gridCol>
              </a:tblGrid>
              <a:tr h="291152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4. Сумма запрашиваемой субсидии </a:t>
                      </a:r>
                      <a:r>
                        <a:rPr lang="ru-RU" sz="700" spc="10" dirty="0" smtClean="0">
                          <a:effectLst/>
                        </a:rPr>
                        <a:t>на возмещение затрат (</a:t>
                      </a:r>
                      <a:r>
                        <a:rPr lang="ru-RU" sz="700" dirty="0" smtClean="0">
                          <a:effectLst/>
                        </a:rPr>
                        <a:t>рублей), в том числе: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89" marR="451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Общие затраты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189" marR="451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Сумма, рассчитанная </a:t>
                      </a:r>
                      <a:endParaRPr lang="ru-RU" sz="5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 возмещению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7924435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35300"/>
              </p:ext>
            </p:extLst>
          </p:nvPr>
        </p:nvGraphicFramePr>
        <p:xfrm>
          <a:off x="825637" y="4284626"/>
          <a:ext cx="6210935" cy="264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265">
                  <a:extLst>
                    <a:ext uri="{9D8B030D-6E8A-4147-A177-3AD203B41FA5}">
                      <a16:colId xmlns:a16="http://schemas.microsoft.com/office/drawing/2014/main" xmlns="" val="2191272755"/>
                    </a:ext>
                  </a:extLst>
                </a:gridCol>
                <a:gridCol w="1290955">
                  <a:extLst>
                    <a:ext uri="{9D8B030D-6E8A-4147-A177-3AD203B41FA5}">
                      <a16:colId xmlns:a16="http://schemas.microsoft.com/office/drawing/2014/main" xmlns="" val="893963392"/>
                    </a:ext>
                  </a:extLst>
                </a:gridCol>
                <a:gridCol w="1056005">
                  <a:extLst>
                    <a:ext uri="{9D8B030D-6E8A-4147-A177-3AD203B41FA5}">
                      <a16:colId xmlns:a16="http://schemas.microsoft.com/office/drawing/2014/main" xmlns="" val="636856804"/>
                    </a:ext>
                  </a:extLst>
                </a:gridCol>
                <a:gridCol w="2224405">
                  <a:extLst>
                    <a:ext uri="{9D8B030D-6E8A-4147-A177-3AD203B41FA5}">
                      <a16:colId xmlns:a16="http://schemas.microsoft.com/office/drawing/2014/main" xmlns="" val="3186958106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xmlns="" val="26466647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Статья расходов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Сумма (рублей)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Реквизиты документов, подтверждающих оплату расходов, планируемых </a:t>
                      </a:r>
                      <a:endParaRPr lang="ru-RU" sz="1000">
                        <a:effectLst/>
                      </a:endParaRPr>
                    </a:p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 возмещению (указать номера </a:t>
                      </a:r>
                      <a:endParaRPr lang="ru-RU" sz="1000">
                        <a:effectLst/>
                      </a:endParaRPr>
                    </a:p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 даты договоров, актов </a:t>
                      </a:r>
                      <a:endParaRPr lang="ru-RU" sz="1000">
                        <a:effectLst/>
                      </a:endParaRPr>
                    </a:p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 оказании услуг, счетов, платежных поручений и другое)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Месяц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248295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52559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24054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6578800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019142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4858</TotalTime>
  <Words>1804</Words>
  <Application>Microsoft Office PowerPoint</Application>
  <PresentationFormat>Экран (4:3)</PresentationFormat>
  <Paragraphs>184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Ясность</vt:lpstr>
      <vt:lpstr>1_Ясность</vt:lpstr>
      <vt:lpstr>Презентация PowerPoint</vt:lpstr>
      <vt:lpstr>Нормативно-правовые акты,  регламентирующие оказание финансовой поддержки СОНКО   </vt:lpstr>
      <vt:lpstr>Финансовая поддержка предоставляется СОНКО в виде субсидий на возмещение  до 80% затрат:  </vt:lpstr>
      <vt:lpstr> 5) Финансовая поддержка предоставляется СО НКО в виде субсидий на реализацию общественно значимых (социальных) программ в рамках подпрограммы «Содействие развитию институтов и инициатив гражданского общества в Ростовской области» государственной программы Ростовской области «Региональная политика», утвержденной постановлением Правительства Ростовской области от 17.10.2018 № 641 </vt:lpstr>
      <vt:lpstr>Участниками конкурсного отбора могут  являться СОНКО </vt:lpstr>
      <vt:lpstr>Не могут являться участниками  конкурсного отбора: </vt:lpstr>
      <vt:lpstr>Требования к участникам конкурса До участия в Конкурсе допускаются заявки соответствующие следующим обязательным условиям:</vt:lpstr>
      <vt:lpstr>Этапы  конкурса </vt:lpstr>
      <vt:lpstr>Основной список документов для участия  в конкурсе (п. 2.5.2 – 2.5.5)</vt:lpstr>
      <vt:lpstr>Презентация PowerPoint</vt:lpstr>
      <vt:lpstr>Основной список документов для участия  в конкурсе (п. 2.5.2 – 2.5.5)</vt:lpstr>
      <vt:lpstr>   Отчет о достижении значения результата           предоставления субсидии</vt:lpstr>
      <vt:lpstr>Презентация PowerPoint</vt:lpstr>
      <vt:lpstr>Список документов,  которые могут быть запрошены организатором конкурса и МФЦ  (п. 2.9)</vt:lpstr>
      <vt:lpstr>АРЕНДА Дополнительный список документов  для участия в конкурсе (п. 2.5.2 ) </vt:lpstr>
      <vt:lpstr>ОБРАЗОВАНИЕ Дополнительный список документов  для участия в конкурсе (п. 2.5.3) </vt:lpstr>
      <vt:lpstr>КОММУНАЛЬНЫЕ УСЛУГИ Дополнительный список документов  для участия в конкурсе (п. 2.5.4 ) </vt:lpstr>
      <vt:lpstr>РАЗМЕЩЕНИЕ ИНФОРМАЦИИ В СМИ Дополнительный список документов  для участия в конкурсе (п. 2.5.5 ) </vt:lpstr>
      <vt:lpstr>Подача документов</vt:lpstr>
      <vt:lpstr>Приглашаем к сотрудничеству http://civil-society.donland.ru</vt:lpstr>
      <vt:lpstr>ОБРАТНАЯ СВЯЗЬ</vt:lpstr>
    </vt:vector>
  </TitlesOfParts>
  <Company>КСП РО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eao5787</dc:creator>
  <cp:lastModifiedBy>User 04</cp:lastModifiedBy>
  <cp:revision>368</cp:revision>
  <cp:lastPrinted>2021-03-01T11:27:56Z</cp:lastPrinted>
  <dcterms:created xsi:type="dcterms:W3CDTF">2011-06-14T12:48:48Z</dcterms:created>
  <dcterms:modified xsi:type="dcterms:W3CDTF">2021-03-19T10:29:33Z</dcterms:modified>
</cp:coreProperties>
</file>