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0" r:id="rId2"/>
    <p:sldId id="269" r:id="rId3"/>
    <p:sldId id="268" r:id="rId4"/>
    <p:sldId id="267" r:id="rId5"/>
    <p:sldId id="256" r:id="rId6"/>
    <p:sldId id="257" r:id="rId7"/>
    <p:sldId id="258" r:id="rId8"/>
    <p:sldId id="259" r:id="rId9"/>
    <p:sldId id="262" r:id="rId10"/>
    <p:sldId id="263" r:id="rId11"/>
    <p:sldId id="266" r:id="rId12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EF72B-6EF8-4C38-A223-896652932DE3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E2594-EDA3-4D28-BA34-47DC2C27D3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9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log.gov.ru/rn77/about_fts/docs/12441709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/>
              <a:t>«Открытая трибуна» Союза работодателей Ростовской области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62647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Налоговое администрирование сельскохозяйственных предприятий :  вопросы </a:t>
            </a:r>
            <a:r>
              <a:rPr lang="ru-RU" b="1" smtClean="0"/>
              <a:t>администрирования   </a:t>
            </a:r>
            <a:r>
              <a:rPr lang="ru-RU" b="1" dirty="0"/>
              <a:t>НДС в 2025 году ; переход на электронный документооборот между субъектами предпринимательства; налоговые риски в сельскохозяйственной отрасли. </a:t>
            </a:r>
            <a:endParaRPr lang="ru-RU" b="1" dirty="0" smtClean="0"/>
          </a:p>
          <a:p>
            <a:r>
              <a:rPr lang="ru-RU" b="1" dirty="0" smtClean="0"/>
              <a:t>Хартия </a:t>
            </a:r>
            <a:r>
              <a:rPr lang="ru-RU" b="1" dirty="0"/>
              <a:t>АПК  как инструмент по противодействию незаконным схемам на рынке оборота сельскохозяйственной </a:t>
            </a:r>
            <a:r>
              <a:rPr lang="ru-RU" b="1" dirty="0" smtClean="0"/>
              <a:t>продукции.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479715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 отдела камерального контроля №1 УФНС России по Ростовской  области                                 Бугаенко Оксана Борисовна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420888"/>
            <a:ext cx="8208911" cy="3816424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1. Партии зерна, находящиеся </a:t>
            </a:r>
            <a:r>
              <a:rPr lang="ru-RU" dirty="0"/>
              <a:t>без движения по настоящее </a:t>
            </a:r>
            <a:r>
              <a:rPr lang="ru-RU" dirty="0" smtClean="0"/>
              <a:t>время </a:t>
            </a:r>
            <a:r>
              <a:rPr lang="ru-RU" dirty="0"/>
              <a:t>(не оформлены СДИЗ, не произведено списание или объединение партий и т. д.)</a:t>
            </a:r>
          </a:p>
          <a:p>
            <a:pPr lvl="0" algn="just"/>
            <a:r>
              <a:rPr lang="ru-RU" dirty="0" smtClean="0"/>
              <a:t>2. Непогашенные </a:t>
            </a:r>
            <a:r>
              <a:rPr lang="ru-RU" dirty="0" err="1" smtClean="0"/>
              <a:t>СДИЗы</a:t>
            </a:r>
            <a:r>
              <a:rPr lang="ru-RU" dirty="0" smtClean="0"/>
              <a:t> (партии </a:t>
            </a:r>
            <a:r>
              <a:rPr lang="ru-RU" dirty="0"/>
              <a:t>зерна, по которым СДИЗ не погашены более 31 дня с даты оформления </a:t>
            </a:r>
            <a:r>
              <a:rPr lang="ru-RU" dirty="0" smtClean="0"/>
              <a:t>СДИЗ) Информация </a:t>
            </a:r>
            <a:r>
              <a:rPr lang="ru-RU" dirty="0"/>
              <a:t>по цепочке участников ГРУЗОПОЛУЧАТЕЛЬ НЕ ОФОРМИЛ   СДИЗ</a:t>
            </a:r>
          </a:p>
          <a:p>
            <a:r>
              <a:rPr lang="ru-RU" dirty="0" smtClean="0"/>
              <a:t>3. Не </a:t>
            </a:r>
            <a:r>
              <a:rPr lang="ru-RU" dirty="0"/>
              <a:t>пройден  ФЛК (форматно-логический контроль)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РИСКИ в разрезе информации, поступающей от  ФГИС  «ЗЕРНО» </a:t>
            </a:r>
            <a:r>
              <a:rPr lang="ru-RU" sz="1800" b="1" dirty="0">
                <a:solidFill>
                  <a:schemeClr val="tx1"/>
                </a:solidFill>
              </a:rPr>
              <a:t>(Постановление  Правительства  Российской Федерации от 9.10.20221 </a:t>
            </a:r>
            <a:r>
              <a:rPr lang="en-US" sz="1800" b="1" dirty="0">
                <a:solidFill>
                  <a:schemeClr val="tx1"/>
                </a:solidFill>
              </a:rPr>
              <a:t>N</a:t>
            </a:r>
            <a:r>
              <a:rPr lang="ru-RU" sz="1800" b="1" dirty="0">
                <a:solidFill>
                  <a:schemeClr val="tx1"/>
                </a:solidFill>
              </a:rPr>
              <a:t> 1722 ) </a:t>
            </a:r>
            <a:br>
              <a:rPr lang="ru-RU" sz="1800" b="1" dirty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B5C312C-38A4-4BB7-9EDB-D9B44C19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09" y="2576835"/>
            <a:ext cx="3429000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09B88E68-995C-4BE3-8DCD-4625A6FAEF16}"/>
              </a:ext>
            </a:extLst>
          </p:cNvPr>
          <p:cNvSpPr/>
          <p:nvPr/>
        </p:nvSpPr>
        <p:spPr>
          <a:xfrm>
            <a:off x="323528" y="3139282"/>
            <a:ext cx="4895379" cy="2593974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1995"/>
              </a:lnSpc>
            </a:pPr>
            <a:r>
              <a:rPr lang="ru-RU" altLang="ru-RU" sz="1700" dirty="0" smtClean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 </a:t>
            </a:r>
            <a:r>
              <a:rPr lang="ru-RU" altLang="ru-RU" sz="1700" dirty="0" smtClean="0">
                <a:latin typeface="Times New Roman" panose="02020603050405020304" pitchFamily="18" charset="0"/>
                <a:ea typeface="Inter" panose="020B0502030000000004" pitchFamily="34" charset="0"/>
                <a:cs typeface="Times New Roman" panose="02020603050405020304" pitchFamily="18" charset="0"/>
              </a:rPr>
              <a:t>Переход на </a:t>
            </a:r>
            <a:r>
              <a:rPr lang="en-US" altLang="ru-RU" sz="1700" dirty="0" smtClean="0">
                <a:latin typeface="Times New Roman" panose="02020603050405020304" pitchFamily="18" charset="0"/>
                <a:ea typeface="Inter" panose="020B05020300000000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smtClean="0">
                <a:latin typeface="Times New Roman" panose="02020603050405020304" pitchFamily="18" charset="0"/>
                <a:ea typeface="Inter" panose="020B0502030000000004" pitchFamily="34" charset="0"/>
                <a:cs typeface="Times New Roman" panose="02020603050405020304" pitchFamily="18" charset="0"/>
              </a:rPr>
              <a:t>электронный документооборот важен для  эффективной адаптации бизнеса к автоматизированному контролю НДС</a:t>
            </a:r>
            <a:r>
              <a:rPr lang="en-US" altLang="ru-RU" sz="1700" dirty="0" smtClean="0"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rPr>
              <a:t>.</a:t>
            </a:r>
            <a:endParaRPr lang="en-US" altLang="ru-RU" sz="1700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8367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ПЕРЕХОД  НА ЭЛЕКТРОННЫЙ ДОКУМЕНТООБОРОТ   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642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Изменения НК РФ 2025 </a:t>
            </a:r>
            <a:endParaRPr lang="ru-RU" dirty="0"/>
          </a:p>
        </p:txBody>
      </p:sp>
      <p:pic>
        <p:nvPicPr>
          <p:cNvPr id="4" name="Picture 9" descr="3d-design-free-3d-wallpaper-for-desktop_800x600_8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2" y="1862186"/>
            <a:ext cx="7191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96" y="2567557"/>
            <a:ext cx="12668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7557"/>
            <a:ext cx="112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 rot="10800000">
            <a:off x="2440762" y="2920354"/>
            <a:ext cx="67354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822" y="2602606"/>
            <a:ext cx="1171108" cy="9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лево 7"/>
          <p:cNvSpPr/>
          <p:nvPr/>
        </p:nvSpPr>
        <p:spPr>
          <a:xfrm rot="10800000">
            <a:off x="4256840" y="2920354"/>
            <a:ext cx="65766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7750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Законом от </a:t>
            </a:r>
            <a:r>
              <a:rPr lang="ru-RU" sz="1400" dirty="0"/>
              <a:t>12.07.2024 № 176-ФЗ </a:t>
            </a:r>
            <a:r>
              <a:rPr lang="ru-RU" sz="1400" dirty="0" smtClean="0"/>
              <a:t>в </a:t>
            </a:r>
            <a:r>
              <a:rPr lang="ru-RU" sz="1400" dirty="0"/>
              <a:t>главы 21 и 26.2 НК </a:t>
            </a:r>
            <a:r>
              <a:rPr lang="ru-RU" sz="1400" dirty="0" smtClean="0"/>
              <a:t>РФ внесены изменения :  </a:t>
            </a:r>
            <a:r>
              <a:rPr lang="ru-RU" sz="1400" dirty="0"/>
              <a:t>с 1 января 2025 года все налогоплатель­щики, применяющие УСН (как ИП, так и организации), признаются налогоплатель­щиками </a:t>
            </a:r>
            <a:r>
              <a:rPr lang="ru-RU" sz="1400" dirty="0" smtClean="0"/>
              <a:t>НДС.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796" y="4316164"/>
            <a:ext cx="815001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</a:t>
            </a:r>
            <a:r>
              <a:rPr lang="ru-RU" sz="1400" dirty="0" smtClean="0"/>
              <a:t>При </a:t>
            </a:r>
            <a:r>
              <a:rPr lang="ru-RU" sz="1400" dirty="0"/>
              <a:t>этом если доходы налогоплательщика УСН за 2024 год не превысили 60 млн рублей, то с 01.01.2025 обязанность по исчислению и уплате НДС в бюджет у него не возникает (п. 1 ст.145 НК РФ).  </a:t>
            </a:r>
            <a:r>
              <a:rPr lang="ru-RU" sz="1400" b="1" dirty="0"/>
              <a:t>Выставлять счета –фактуры (без НДС ) не надо. </a:t>
            </a:r>
            <a:endParaRPr lang="ru-RU" sz="1400" dirty="0"/>
          </a:p>
        </p:txBody>
      </p:sp>
      <p:pic>
        <p:nvPicPr>
          <p:cNvPr id="11" name="Picture 20" descr="C:\Users\erusalimskaya.a\Documents\Картинки, шаблоны для презентаций\Человечки\1321191289_img9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170" y="4316164"/>
            <a:ext cx="914866" cy="57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188415" y="4327830"/>
            <a:ext cx="914866" cy="5771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8321812" y="4316164"/>
            <a:ext cx="648072" cy="5771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65572" y="5171677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Освобождение от исчисления и уплаты НДС в бюджет предоставляется </a:t>
            </a:r>
            <a:r>
              <a:rPr lang="ru-RU" sz="1400" b="1" dirty="0"/>
              <a:t>автомати­чески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5572" y="5479454"/>
            <a:ext cx="7392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Уведомления об освобождении от уплаты НДС представлять в налоговый орган не надо.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5572" y="5784660"/>
            <a:ext cx="8419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Также </a:t>
            </a:r>
            <a:r>
              <a:rPr lang="ru-RU" sz="1400" dirty="0"/>
              <a:t>у налогоплательщиков УСН, освобожденных от исчисления и уплаты НДС в бюджет, </a:t>
            </a:r>
            <a:r>
              <a:rPr lang="ru-RU" sz="1400" u="sng" dirty="0"/>
              <a:t>отсутствует обязанность представлять декларацию по НДС, вести книги продаж и книги покупок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26362"/>
            <a:ext cx="768015" cy="709199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73" y="6165304"/>
            <a:ext cx="584874" cy="49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7524328" y="6124329"/>
            <a:ext cx="648072" cy="5771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77477" y="6088804"/>
            <a:ext cx="914866" cy="5771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9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Администрирование НДС в системе АСК НДС -2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9" descr="3d-design-free-3d-wallpaper-for-desktop_800x600_8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91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78092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        Организация </a:t>
            </a:r>
            <a:r>
              <a:rPr lang="ru-RU" dirty="0"/>
              <a:t>и внедрение электронного документооборота  ( ЭДО ) между налогоплательщиками ;</a:t>
            </a:r>
          </a:p>
          <a:p>
            <a:pPr lvl="0"/>
            <a:r>
              <a:rPr lang="ru-RU" dirty="0" smtClean="0"/>
              <a:t>          Отработка </a:t>
            </a:r>
            <a:r>
              <a:rPr lang="ru-RU" dirty="0"/>
              <a:t>авто-требований ;</a:t>
            </a:r>
          </a:p>
          <a:p>
            <a:pPr lvl="0"/>
            <a:r>
              <a:rPr lang="ru-RU" dirty="0" smtClean="0"/>
              <a:t>          Своевременное </a:t>
            </a:r>
            <a:r>
              <a:rPr lang="ru-RU" dirty="0"/>
              <a:t>и полное реагирование на требования ( уведомления, вызов), которые поступают от налоговых органов; Изменения срока исполнения требования ( на 6-й день со дня направления оператором -  п. 5.1 ст.  23 НК </a:t>
            </a:r>
            <a:r>
              <a:rPr lang="ru-RU" dirty="0" smtClean="0"/>
              <a:t>РФ); </a:t>
            </a:r>
            <a:endParaRPr lang="ru-RU" dirty="0"/>
          </a:p>
          <a:p>
            <a:pPr lvl="0"/>
            <a:r>
              <a:rPr lang="ru-RU" dirty="0" smtClean="0"/>
              <a:t>            В </a:t>
            </a:r>
            <a:r>
              <a:rPr lang="ru-RU" dirty="0"/>
              <a:t>структуре рисков  : прямые расхождения ; сложные расхождения, </a:t>
            </a:r>
            <a:r>
              <a:rPr lang="ru-RU" dirty="0" err="1"/>
              <a:t>автоцепочки</a:t>
            </a:r>
            <a:r>
              <a:rPr lang="ru-RU" dirty="0"/>
              <a:t> , которые определяются в автоматическом режиме, а доказательная база формируется инспектором вручную. </a:t>
            </a:r>
          </a:p>
          <a:p>
            <a:pPr lvl="0"/>
            <a:r>
              <a:rPr lang="ru-RU" dirty="0" smtClean="0"/>
              <a:t>             </a:t>
            </a:r>
            <a:r>
              <a:rPr lang="ru-RU" u="sng" dirty="0" smtClean="0"/>
              <a:t>нужен  Диалог </a:t>
            </a:r>
            <a:r>
              <a:rPr lang="ru-RU" u="sng" dirty="0"/>
              <a:t>с налоговым </a:t>
            </a:r>
            <a:r>
              <a:rPr lang="ru-RU" u="sng" dirty="0" smtClean="0"/>
              <a:t>органом </a:t>
            </a:r>
            <a:r>
              <a:rPr lang="ru-RU" dirty="0" smtClean="0"/>
              <a:t>:  </a:t>
            </a:r>
            <a:r>
              <a:rPr lang="ru-RU" dirty="0"/>
              <a:t>понимание риска; устранение  неисполненных налоговых обязательств   через  представление уточненных деклараций ( расчетов) по НДС</a:t>
            </a:r>
          </a:p>
        </p:txBody>
      </p:sp>
      <p:sp>
        <p:nvSpPr>
          <p:cNvPr id="6" name="Нашивка 5"/>
          <p:cNvSpPr/>
          <p:nvPr/>
        </p:nvSpPr>
        <p:spPr>
          <a:xfrm rot="16200000" flipH="1">
            <a:off x="602766" y="2916433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6200000" flipH="1">
            <a:off x="596733" y="3434534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6200000" flipH="1">
            <a:off x="602766" y="3750611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6200000" flipH="1">
            <a:off x="609751" y="4565288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6200000" flipH="1">
            <a:off x="609751" y="5377408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73002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 </a:t>
            </a:r>
            <a:r>
              <a:rPr lang="ru-RU" sz="1600" dirty="0" smtClean="0"/>
              <a:t>Декларация </a:t>
            </a:r>
            <a:r>
              <a:rPr lang="ru-RU" sz="1600" dirty="0"/>
              <a:t>по НДС за 1 квартал 2025 года </a:t>
            </a:r>
            <a:r>
              <a:rPr lang="ru-RU" sz="1600" b="1" dirty="0"/>
              <a:t>: ФНС ОБНОВИЛА ФОРМУ </a:t>
            </a:r>
            <a:endParaRPr lang="ru-RU" sz="1600" dirty="0"/>
          </a:p>
          <a:p>
            <a:r>
              <a:rPr lang="ru-RU" sz="1600" dirty="0"/>
              <a:t>  В разделы декларации добавили строки для новых ставок НДС. Расширили перечень кодов операций. В титульном листе декларации для электронной доверенности надо указывать ее GUID. Раздел 2 декларации заполняют новые категории налоговых агентов.</a:t>
            </a:r>
          </a:p>
          <a:p>
            <a:r>
              <a:rPr lang="ru-RU" sz="1600" dirty="0"/>
              <a:t>Также декларация поменялась в связи с введением новых ставок </a:t>
            </a:r>
            <a:r>
              <a:rPr lang="ru-RU" sz="1600" b="1" dirty="0"/>
              <a:t>5 и 7  %%</a:t>
            </a:r>
            <a:endParaRPr lang="ru-RU" sz="1600" dirty="0"/>
          </a:p>
          <a:p>
            <a:r>
              <a:rPr lang="ru-RU" sz="1600" dirty="0"/>
              <a:t> </a:t>
            </a:r>
            <a:endParaRPr lang="en-US" sz="1600" dirty="0" smtClean="0"/>
          </a:p>
          <a:p>
            <a:r>
              <a:rPr lang="ru-RU" sz="1600" dirty="0" smtClean="0"/>
              <a:t>2.Важно </a:t>
            </a:r>
            <a:r>
              <a:rPr lang="ru-RU" sz="1600" dirty="0"/>
              <a:t>чтобы  ставки были указаны корректно, т.к. если ставка указана неверно, то счет-фактура будет признан порочным </a:t>
            </a:r>
            <a:r>
              <a:rPr lang="ru-RU" sz="1600" dirty="0" smtClean="0"/>
              <a:t>( риски по  </a:t>
            </a:r>
            <a:r>
              <a:rPr lang="ru-RU" sz="1600" dirty="0"/>
              <a:t>восстановление аванса исчисленного по 20 % если в нем есть 10% недопустимо) </a:t>
            </a:r>
          </a:p>
          <a:p>
            <a:r>
              <a:rPr lang="ru-RU" sz="1600" dirty="0"/>
              <a:t> </a:t>
            </a:r>
            <a:r>
              <a:rPr lang="ru-RU" sz="1600" dirty="0" smtClean="0"/>
              <a:t>Если организация (ИП) </a:t>
            </a:r>
            <a:r>
              <a:rPr lang="ru-RU" sz="1600" dirty="0"/>
              <a:t>применяет  20 %, но по выручке имеет право на применение ставок 5 или 7 </a:t>
            </a:r>
            <a:r>
              <a:rPr lang="ru-RU" sz="1600" dirty="0" smtClean="0"/>
              <a:t>%%, </a:t>
            </a:r>
            <a:r>
              <a:rPr lang="ru-RU" sz="1600" dirty="0"/>
              <a:t>она может это сделать, но не наоборот ( не ранее чем через 12 налоговых периодов)</a:t>
            </a:r>
          </a:p>
          <a:p>
            <a:r>
              <a:rPr lang="ru-RU" sz="1600" dirty="0"/>
              <a:t> </a:t>
            </a:r>
          </a:p>
          <a:p>
            <a:r>
              <a:rPr lang="en-US" sz="1600" dirty="0"/>
              <a:t>3</a:t>
            </a:r>
            <a:r>
              <a:rPr lang="ru-RU" sz="1600" dirty="0" smtClean="0"/>
              <a:t>. </a:t>
            </a:r>
            <a:r>
              <a:rPr lang="ru-RU" sz="1600" dirty="0"/>
              <a:t>Если  в субсидию  заложена  компенсацию НДС, то  применение вычета </a:t>
            </a:r>
            <a:r>
              <a:rPr lang="ru-RU" sz="1600" dirty="0" smtClean="0"/>
              <a:t>незаконно.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4  протравленные семена – применяется ставка 10 %</a:t>
            </a:r>
          </a:p>
          <a:p>
            <a:r>
              <a:rPr lang="ru-RU" sz="1600" dirty="0"/>
              <a:t>  </a:t>
            </a:r>
          </a:p>
          <a:p>
            <a:r>
              <a:rPr lang="ru-RU" sz="1600" dirty="0"/>
              <a:t>5. Племенные   ( скот, яйцо и </a:t>
            </a:r>
            <a:r>
              <a:rPr lang="ru-RU" sz="1600" dirty="0" err="1"/>
              <a:t>проч</a:t>
            </a:r>
            <a:r>
              <a:rPr lang="ru-RU" sz="1600" dirty="0"/>
              <a:t>)   - ставка 10  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548680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ВАЖНО        УЧЕСТЬ     </a:t>
            </a:r>
            <a:r>
              <a:rPr lang="en-US" sz="2400" b="1" dirty="0"/>
              <a:t>!</a:t>
            </a:r>
            <a:endParaRPr lang="ru-RU" sz="2400" b="1" dirty="0"/>
          </a:p>
        </p:txBody>
      </p:sp>
      <p:sp>
        <p:nvSpPr>
          <p:cNvPr id="5" name="Нашивка 4"/>
          <p:cNvSpPr/>
          <p:nvPr/>
        </p:nvSpPr>
        <p:spPr>
          <a:xfrm rot="16200000" flipH="1">
            <a:off x="528455" y="1139229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 rot="16200000" flipH="1">
            <a:off x="528456" y="2889641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16200000" flipH="1">
            <a:off x="528456" y="4585320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6200000" flipH="1">
            <a:off x="528456" y="5305400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6200000" flipH="1">
            <a:off x="538781" y="5798832"/>
            <a:ext cx="301020" cy="14862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Налоговые риски в сельскохозяйственной отрасли. Хартия АПК  как инструмент по противодействию незаконным схемам на рынке оборота сельскохозяйственной продукции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7632848" cy="31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25636"/>
            <a:ext cx="7408333" cy="19074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Вступить в Хартию можно  посредством электронной регистрации на </a:t>
            </a:r>
            <a:r>
              <a:rPr lang="ru-RU" dirty="0" smtClean="0"/>
              <a:t>сайте</a:t>
            </a: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Хартия-</a:t>
            </a:r>
            <a:r>
              <a:rPr lang="ru-RU" b="1" dirty="0" err="1" smtClean="0"/>
              <a:t>апк.радо.рус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Хартия в сфере оборота сельскохозяйственной продукции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22" y="3358601"/>
            <a:ext cx="6586538" cy="318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6015743" y="2791378"/>
            <a:ext cx="864096" cy="86409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41764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Согласие </a:t>
            </a:r>
            <a:r>
              <a:rPr lang="ru-RU" dirty="0"/>
              <a:t>на признание сведений, составляющих налоговую тайну, общедоступными в части несформированного источника для принятия к вычету сумм НДС, дается в налоговый орган </a:t>
            </a:r>
          </a:p>
          <a:p>
            <a:r>
              <a:rPr lang="ru-RU" dirty="0"/>
              <a:t>Переданные налогоплательщиками в соответствии с письмом ФНС России </a:t>
            </a:r>
            <a:r>
              <a:rPr lang="ru-RU" b="1" dirty="0"/>
              <a:t>от 09.10.2018 N ЕД-4-2/19656</a:t>
            </a:r>
            <a:r>
              <a:rPr lang="ru-RU" dirty="0"/>
              <a:t> в территориальные налоговые органы Согласия не предполагают раскрытия третьим лицам хозяйственных связей между налогоплательщиками, любых данных из налоговых деклараций и иной информации, содержащей сведения коммерческой и/или налоговой тайны за пределами сведений о факте наличия (урегулирования/</a:t>
            </a:r>
            <a:r>
              <a:rPr lang="ru-RU" dirty="0" err="1"/>
              <a:t>неурегулирования</a:t>
            </a:r>
            <a:r>
              <a:rPr lang="ru-RU" dirty="0"/>
              <a:t>) несформированного источника по цепочке поставщиков товаров (работ, услуг) для принятия к вычету сумм НДС. ( </a:t>
            </a:r>
            <a:r>
              <a:rPr lang="ru-RU" b="1" dirty="0"/>
              <a:t>№ ЕД-4-2/25672@ от 12.12.2019) </a:t>
            </a:r>
            <a:endParaRPr lang="ru-RU" dirty="0"/>
          </a:p>
          <a:p>
            <a:r>
              <a:rPr lang="ru-RU" dirty="0"/>
              <a:t>(Письмо ФНС России </a:t>
            </a:r>
            <a:r>
              <a:rPr lang="ru-RU" b="1" u="sng" dirty="0">
                <a:hlinkClick r:id="rId2"/>
              </a:rPr>
              <a:t>от 29.08.2022 № АБ-4-19/11332</a:t>
            </a:r>
            <a:r>
              <a:rPr lang="ru-RU" b="1" dirty="0"/>
              <a:t>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8328"/>
            <a:ext cx="8075240" cy="136248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Согласие  на признание сведений, составляющих налоговую тайну,  общедоступными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08662"/>
            <a:ext cx="7408333" cy="464137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Соблюдение рекомендаций  </a:t>
            </a:r>
            <a:r>
              <a:rPr lang="ru-RU" dirty="0" smtClean="0"/>
              <a:t>Ассоциации,         в том числе  по единообразному </a:t>
            </a:r>
            <a:r>
              <a:rPr lang="ru-RU" dirty="0"/>
              <a:t>заполнению документов с учетом  отраслевых особенностей и выстраиванию деятельности в соответствии с принципами </a:t>
            </a:r>
            <a:r>
              <a:rPr lang="ru-RU" dirty="0" smtClean="0"/>
              <a:t>Хартии,  </a:t>
            </a:r>
          </a:p>
          <a:p>
            <a:r>
              <a:rPr lang="ru-RU" dirty="0" smtClean="0"/>
              <a:t>применение </a:t>
            </a:r>
            <a:r>
              <a:rPr lang="ru-RU" b="1" u="sng" dirty="0"/>
              <a:t>механизма налоговой  оговорки</a:t>
            </a:r>
            <a:r>
              <a:rPr lang="ru-RU" dirty="0"/>
              <a:t>. </a:t>
            </a:r>
          </a:p>
          <a:p>
            <a:r>
              <a:rPr lang="ru-RU" dirty="0"/>
              <a:t>Заключение договоров перевозки непосредственно с компаниями перевозчиками </a:t>
            </a:r>
            <a:endParaRPr lang="ru-RU" dirty="0" smtClean="0"/>
          </a:p>
          <a:p>
            <a:r>
              <a:rPr lang="ru-RU" dirty="0"/>
              <a:t>Своевременное и адекватное реагирование на информирование налогового органа о наличии рисков несформированного источника НДС для применения </a:t>
            </a:r>
            <a:r>
              <a:rPr lang="ru-RU" dirty="0" smtClean="0"/>
              <a:t>вычета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Соблюдение условий Хартии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71" y="4437112"/>
            <a:ext cx="2012929" cy="201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060848"/>
            <a:ext cx="6336703" cy="3450696"/>
          </a:xfrm>
        </p:spPr>
        <p:txBody>
          <a:bodyPr/>
          <a:lstStyle/>
          <a:p>
            <a:r>
              <a:rPr lang="ru-RU" dirty="0" smtClean="0"/>
              <a:t>1. Мероприятия </a:t>
            </a:r>
            <a:r>
              <a:rPr lang="ru-RU" dirty="0"/>
              <a:t>по идентификации источника происхождения </a:t>
            </a:r>
            <a:r>
              <a:rPr lang="ru-RU" dirty="0" smtClean="0"/>
              <a:t>зерна.</a:t>
            </a:r>
            <a:endParaRPr lang="ru-RU" dirty="0"/>
          </a:p>
          <a:p>
            <a:r>
              <a:rPr lang="ru-RU" dirty="0" smtClean="0"/>
              <a:t>2. Транспортировка.</a:t>
            </a:r>
            <a:endParaRPr lang="ru-RU" dirty="0"/>
          </a:p>
          <a:p>
            <a:r>
              <a:rPr lang="ru-RU" dirty="0" smtClean="0"/>
              <a:t>3. Сертификация.</a:t>
            </a:r>
            <a:endParaRPr lang="ru-RU" dirty="0"/>
          </a:p>
          <a:p>
            <a:r>
              <a:rPr lang="ru-RU" dirty="0" smtClean="0"/>
              <a:t>4. Сопоставление </a:t>
            </a:r>
            <a:r>
              <a:rPr lang="ru-RU" dirty="0"/>
              <a:t>товарной, денежной документальной  цепочек. </a:t>
            </a:r>
          </a:p>
          <a:p>
            <a:r>
              <a:rPr lang="ru-RU" dirty="0"/>
              <a:t>5. Использование  (сопоставление)  информации </a:t>
            </a:r>
            <a:r>
              <a:rPr lang="ru-RU" b="1" dirty="0"/>
              <a:t>ФГИС зерно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МНК по выявлению риска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3233554" cy="24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179</TotalTime>
  <Words>614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Candara</vt:lpstr>
      <vt:lpstr>Inter</vt:lpstr>
      <vt:lpstr>Symbol</vt:lpstr>
      <vt:lpstr>Times New Roman</vt:lpstr>
      <vt:lpstr>Волна</vt:lpstr>
      <vt:lpstr>«Открытая трибуна» Союза работодателей Ростовской области  </vt:lpstr>
      <vt:lpstr>Изменения НК РФ 2025 </vt:lpstr>
      <vt:lpstr>Администрирование НДС в системе АСК НДС -2</vt:lpstr>
      <vt:lpstr>Презентация PowerPoint</vt:lpstr>
      <vt:lpstr>Налоговые риски в сельскохозяйственной отрасли. Хартия АПК  как инструмент по противодействию незаконным схемам на рынке оборота сельскохозяйственной продукции</vt:lpstr>
      <vt:lpstr>Хартия в сфере оборота сельскохозяйственной продукции </vt:lpstr>
      <vt:lpstr>Согласие  на признание сведений, составляющих налоговую тайну,  общедоступными </vt:lpstr>
      <vt:lpstr>Соблюдение условий Хартии</vt:lpstr>
      <vt:lpstr>МНК по выявлению риска</vt:lpstr>
      <vt:lpstr>РИСКИ в разрезе информации, поступающей от  ФГИС  «ЗЕРНО» (Постановление  Правительства  Российской Федерации от 9.10.20221 N 1722 )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Налоговые риски в сельскохозяйственной отрасли. Хартия АПК  как инструмент по противодействию незаконным схемам на рынке оборота сельскохозяйственной продукции</dc:title>
  <dc:creator>Бычков Александр Викторович</dc:creator>
  <cp:lastModifiedBy>Admin</cp:lastModifiedBy>
  <cp:revision>24</cp:revision>
  <cp:lastPrinted>2025-02-25T14:39:24Z</cp:lastPrinted>
  <dcterms:created xsi:type="dcterms:W3CDTF">2024-03-04T13:00:59Z</dcterms:created>
  <dcterms:modified xsi:type="dcterms:W3CDTF">2025-02-26T06:56:32Z</dcterms:modified>
</cp:coreProperties>
</file>