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6"/>
  </p:notesMasterIdLst>
  <p:sldIdLst>
    <p:sldId id="256" r:id="rId2"/>
    <p:sldId id="280" r:id="rId3"/>
    <p:sldId id="257" r:id="rId4"/>
    <p:sldId id="258" r:id="rId5"/>
    <p:sldId id="282" r:id="rId6"/>
    <p:sldId id="261" r:id="rId7"/>
    <p:sldId id="262" r:id="rId8"/>
    <p:sldId id="272" r:id="rId9"/>
    <p:sldId id="266" r:id="rId10"/>
    <p:sldId id="271" r:id="rId11"/>
    <p:sldId id="286" r:id="rId12"/>
    <p:sldId id="260" r:id="rId13"/>
    <p:sldId id="284" r:id="rId14"/>
    <p:sldId id="259" r:id="rId15"/>
    <p:sldId id="287" r:id="rId16"/>
    <p:sldId id="288" r:id="rId17"/>
    <p:sldId id="269" r:id="rId18"/>
    <p:sldId id="264" r:id="rId19"/>
    <p:sldId id="283" r:id="rId20"/>
    <p:sldId id="270" r:id="rId21"/>
    <p:sldId id="274" r:id="rId22"/>
    <p:sldId id="267" r:id="rId23"/>
    <p:sldId id="281" r:id="rId24"/>
    <p:sldId id="265" r:id="rId25"/>
  </p:sldIdLst>
  <p:sldSz cx="9144000" cy="6858000" type="screen4x3"/>
  <p:notesSz cx="6858000" cy="9144000"/>
  <p:photoAlbum showCaptions="1" layout="1picTitle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77" autoAdjust="0"/>
    <p:restoredTop sz="94743" autoAdjust="0"/>
  </p:normalViewPr>
  <p:slideViewPr>
    <p:cSldViewPr>
      <p:cViewPr>
        <p:scale>
          <a:sx n="143" d="100"/>
          <a:sy n="143" d="100"/>
        </p:scale>
        <p:origin x="-714" y="7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138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социально-правовые запросы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877</c:v>
                </c:pt>
                <c:pt idx="1">
                  <c:v>1102</c:v>
                </c:pt>
                <c:pt idx="2">
                  <c:v>1036</c:v>
                </c:pt>
                <c:pt idx="3">
                  <c:v>2002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тематические запросы 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251</c:v>
                </c:pt>
                <c:pt idx="1">
                  <c:v>170</c:v>
                </c:pt>
                <c:pt idx="2">
                  <c:v>240</c:v>
                </c:pt>
                <c:pt idx="3">
                  <c:v>222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иные запросы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6122880"/>
        <c:axId val="46124416"/>
        <c:axId val="0"/>
      </c:bar3DChart>
      <c:catAx>
        <c:axId val="46122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46124416"/>
        <c:crosses val="autoZero"/>
        <c:auto val="1"/>
        <c:lblAlgn val="ctr"/>
        <c:lblOffset val="100"/>
        <c:noMultiLvlLbl val="0"/>
      </c:catAx>
      <c:valAx>
        <c:axId val="461244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4612288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C2F25A-508E-4B1B-9119-B20C66F4B0BE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C2A8DF-D45B-40B4-9AF7-225250A3CC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011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2A8DF-D45B-40B4-9AF7-225250A3CC5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666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5B8E-C793-4FB4-8788-921FAABB18FB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361007D-3297-4D64-B59C-DFE706202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5B8E-C793-4FB4-8788-921FAABB18FB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007D-3297-4D64-B59C-DFE706202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5B8E-C793-4FB4-8788-921FAABB18FB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007D-3297-4D64-B59C-DFE706202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5B8E-C793-4FB4-8788-921FAABB18FB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361007D-3297-4D64-B59C-DFE706202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5B8E-C793-4FB4-8788-921FAABB18FB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007D-3297-4D64-B59C-DFE7062021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5B8E-C793-4FB4-8788-921FAABB18FB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007D-3297-4D64-B59C-DFE706202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5B8E-C793-4FB4-8788-921FAABB18FB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6361007D-3297-4D64-B59C-DFE7062021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5B8E-C793-4FB4-8788-921FAABB18FB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007D-3297-4D64-B59C-DFE706202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5B8E-C793-4FB4-8788-921FAABB18FB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007D-3297-4D64-B59C-DFE706202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5B8E-C793-4FB4-8788-921FAABB18FB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007D-3297-4D64-B59C-DFE7062021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5B8E-C793-4FB4-8788-921FAABB18FB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1007D-3297-4D64-B59C-DFE7062021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08C5B8E-C793-4FB4-8788-921FAABB18FB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361007D-3297-4D64-B59C-DFE7062021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microsoft.com/office/2007/relationships/hdphoto" Target="../media/hdphoto7.wdp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microsoft.com/office/2007/relationships/hdphoto" Target="../media/hdphoto10.wdp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5" Type="http://schemas.openxmlformats.org/officeDocument/2006/relationships/image" Target="../media/image42.png"/><Relationship Id="rId4" Type="http://schemas.openxmlformats.org/officeDocument/2006/relationships/image" Target="../media/image41.tiff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5.wdp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hdphoto" Target="../media/hdphoto16.wdp"/><Relationship Id="rId7" Type="http://schemas.openxmlformats.org/officeDocument/2006/relationships/image" Target="../media/image49.tif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tiff"/><Relationship Id="rId5" Type="http://schemas.openxmlformats.org/officeDocument/2006/relationships/image" Target="../media/image47.tiff"/><Relationship Id="rId4" Type="http://schemas.openxmlformats.org/officeDocument/2006/relationships/image" Target="../media/image46.png"/><Relationship Id="rId9" Type="http://schemas.microsoft.com/office/2007/relationships/hdphoto" Target="../media/hdphoto1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tiff"/><Relationship Id="rId4" Type="http://schemas.microsoft.com/office/2007/relationships/hdphoto" Target="../media/hdphoto1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285860"/>
            <a:ext cx="3571900" cy="271464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</a:br>
            <a: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> </a:t>
            </a:r>
            <a:endParaRPr lang="ru-RU" sz="4000" b="1" dirty="0">
              <a:solidFill>
                <a:schemeClr val="bg1"/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4869160"/>
            <a:ext cx="6408712" cy="66963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b="1" dirty="0">
              <a:solidFill>
                <a:schemeClr val="tx2">
                  <a:lumMod val="50000"/>
                </a:schemeClr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49" name="Подзаголовок 2"/>
          <p:cNvSpPr txBox="1">
            <a:spLocks/>
          </p:cNvSpPr>
          <p:nvPr/>
        </p:nvSpPr>
        <p:spPr>
          <a:xfrm>
            <a:off x="3500430" y="6000768"/>
            <a:ext cx="5643570" cy="857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gsong Std R" pitchFamily="18" charset="-128"/>
              <a:ea typeface="Adobe Fangsong Std R" pitchFamily="18" charset="-128"/>
              <a:cs typeface="+mn-cs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0" y="142852"/>
            <a:ext cx="3857620" cy="714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gsong Std R" pitchFamily="18" charset="-128"/>
              <a:ea typeface="Adobe Fangsong Std R" pitchFamily="18" charset="-128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0"/>
            <a:ext cx="50407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61284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день архива 2024\scale_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00" y="612845"/>
            <a:ext cx="8512000" cy="47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43807" y="5301208"/>
            <a:ext cx="2963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5C0000"/>
                </a:solidFill>
                <a:latin typeface="Times New Roman" pitchFamily="18" charset="0"/>
                <a:cs typeface="Times New Roman" pitchFamily="18" charset="0"/>
              </a:rPr>
              <a:t>10 марта</a:t>
            </a:r>
            <a:endParaRPr lang="ru-RU" sz="5400" dirty="0">
              <a:solidFill>
                <a:srgbClr val="5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5219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285860"/>
            <a:ext cx="3571900" cy="271464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</a:br>
            <a: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> </a:t>
            </a:r>
            <a:endParaRPr lang="ru-RU" sz="4000" b="1" dirty="0">
              <a:solidFill>
                <a:schemeClr val="bg1"/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4869160"/>
            <a:ext cx="6408712" cy="66963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b="1" dirty="0">
              <a:solidFill>
                <a:schemeClr val="tx2">
                  <a:lumMod val="50000"/>
                </a:schemeClr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49" name="Подзаголовок 2"/>
          <p:cNvSpPr txBox="1">
            <a:spLocks/>
          </p:cNvSpPr>
          <p:nvPr/>
        </p:nvSpPr>
        <p:spPr>
          <a:xfrm>
            <a:off x="3500430" y="6000768"/>
            <a:ext cx="5643570" cy="857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gsong Std R" pitchFamily="18" charset="-128"/>
              <a:ea typeface="Adobe Fangsong Std R" pitchFamily="18" charset="-128"/>
              <a:cs typeface="+mn-cs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0" y="142852"/>
            <a:ext cx="3857620" cy="714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gsong Std R" pitchFamily="18" charset="-128"/>
              <a:ea typeface="Adobe Fangsong Std R" pitchFamily="18" charset="-128"/>
              <a:cs typeface="+mn-cs"/>
            </a:endParaRPr>
          </a:p>
        </p:txBody>
      </p:sp>
      <p:pic>
        <p:nvPicPr>
          <p:cNvPr id="8194" name="Picture 2" descr="D:\фотоописи на 2023\Фотоописи 2023\Фотоописи  2023 на Ростов\2(060)_0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2656"/>
            <a:ext cx="6624000" cy="49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5" y="5300656"/>
            <a:ext cx="828092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Крестный ход вокруг церкви  Георгия Победоносца в хуторе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Карповский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Цимлянского района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День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святого Георгия Победоносца.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Архиерей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Русской православной церкви, епископ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Волгодонский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Сальский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Антоний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(в центре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Фотоопись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за 2023 год  (2(060)_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068)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6601620"/>
      </p:ext>
    </p:extLst>
  </p:cSld>
  <p:clrMapOvr>
    <a:masterClrMapping/>
  </p:clrMapOvr>
  <p:transition advTm="5219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285860"/>
            <a:ext cx="3571900" cy="271464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</a:br>
            <a: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> </a:t>
            </a:r>
            <a:endParaRPr lang="ru-RU" sz="4000" b="1" dirty="0">
              <a:solidFill>
                <a:schemeClr val="bg1"/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4437112"/>
            <a:ext cx="2808312" cy="1101678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b="1" dirty="0">
              <a:solidFill>
                <a:schemeClr val="tx2">
                  <a:lumMod val="50000"/>
                </a:schemeClr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49" name="Подзаголовок 2"/>
          <p:cNvSpPr txBox="1">
            <a:spLocks/>
          </p:cNvSpPr>
          <p:nvPr/>
        </p:nvSpPr>
        <p:spPr>
          <a:xfrm>
            <a:off x="3500430" y="6000768"/>
            <a:ext cx="5643570" cy="857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gsong Std R" pitchFamily="18" charset="-128"/>
              <a:ea typeface="Adobe Fangsong Std R" pitchFamily="18" charset="-128"/>
              <a:cs typeface="+mn-cs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0" y="142852"/>
            <a:ext cx="3857620" cy="714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gsong Std R" pitchFamily="18" charset="-128"/>
              <a:ea typeface="Adobe Fangsong Std R" pitchFamily="18" charset="-128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08104" y="404664"/>
            <a:ext cx="33123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 hangingPunct="0"/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6" name="Picture 4" descr="D:\фотоописи на 2023\Фотоописи 2023\Фотоописи  2023 на Ростов\2(060)_0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155" y="2851667"/>
            <a:ext cx="5364000" cy="357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фотоописи на 2023\Фотоописи 2023\Фотоописи  2023 на Ростов\2(060)_0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32" y="260648"/>
            <a:ext cx="5472000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85155" y="260648"/>
            <a:ext cx="307933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Руководители учреждений и организаций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района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 торжественном награждении в честь празднования 62-летия города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Цимлянска.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Фотоопись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 2023 год  (2(060)_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073)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51521" y="3789040"/>
            <a:ext cx="295163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Награждение 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мастера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лозоплетения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Ливада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Т. С.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участие в областном слёте работников культуры «Донские зори.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Фотоопись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за 2023 год  (2(060)_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071).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6254581"/>
      </p:ext>
    </p:extLst>
  </p:cSld>
  <p:clrMapOvr>
    <a:masterClrMapping/>
  </p:clrMapOvr>
  <p:transition advTm="5219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285860"/>
            <a:ext cx="3571900" cy="271464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</a:br>
            <a: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> </a:t>
            </a:r>
            <a:endParaRPr lang="ru-RU" sz="4000" b="1" dirty="0">
              <a:solidFill>
                <a:schemeClr val="bg1"/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4869160"/>
            <a:ext cx="6408712" cy="66963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b="1" dirty="0">
              <a:solidFill>
                <a:schemeClr val="tx2">
                  <a:lumMod val="50000"/>
                </a:schemeClr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49" name="Подзаголовок 2"/>
          <p:cNvSpPr txBox="1">
            <a:spLocks/>
          </p:cNvSpPr>
          <p:nvPr/>
        </p:nvSpPr>
        <p:spPr>
          <a:xfrm>
            <a:off x="3500430" y="6000768"/>
            <a:ext cx="5643570" cy="857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gsong Std R" pitchFamily="18" charset="-128"/>
              <a:ea typeface="Adobe Fangsong Std R" pitchFamily="18" charset="-128"/>
              <a:cs typeface="+mn-cs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0" y="142852"/>
            <a:ext cx="3857620" cy="714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gsong Std R" pitchFamily="18" charset="-128"/>
              <a:ea typeface="Adobe Fangsong Std R" pitchFamily="18" charset="-128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199783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70510" algn="just" hangingPunct="0"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</a:rPr>
              <a:t>. </a:t>
            </a:r>
            <a:endParaRPr lang="ru-RU" sz="1100" dirty="0">
              <a:latin typeface="Times New Roman"/>
              <a:ea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40152" y="-27384"/>
            <a:ext cx="280831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 hangingPunct="0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 hangingPunct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отчетный период согласованы номенклатуры дел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 hangingPunct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9 организациях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источниках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комплектования, проведены обследования состояния делопроизводства и обеспечения сохранности документов 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 hangingPunct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4-х организациях.</a:t>
            </a:r>
          </a:p>
        </p:txBody>
      </p:sp>
      <p:pic>
        <p:nvPicPr>
          <p:cNvPr id="15362" name="Picture 2" descr="D:\Муниципальный архив\Отчеты в комитет\Годовые\2024\Отчет за 2023 год\Обследование сохранности 2022\Красноярское сп\IMG-20221028-WA0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10" y="742339"/>
            <a:ext cx="3348000" cy="251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D:\Муниципальный архив\Отчеты в комитет\Годовые\2024\Отчет за 2023 год\2023\Маркинское сп 2023 обследование\GWVA74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25195"/>
            <a:ext cx="2483249" cy="33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D:\Муниципальный архив\Отчеты в комитет\Годовые\2024\Отчет за 2023 год\2023\Маркинское сп 2023 обследование\GVAP57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910339"/>
            <a:ext cx="1908000" cy="257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D:\Муниципальный архив\Отчеты в комитет\Годовые\2024\Отчет за 2023 год\Обследование сохранности 2022\Красноярское сп\IMG-20221028-WA00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052736"/>
            <a:ext cx="2376000" cy="31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734179"/>
      </p:ext>
    </p:extLst>
  </p:cSld>
  <p:clrMapOvr>
    <a:masterClrMapping/>
  </p:clrMapOvr>
  <p:transition advTm="5219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285860"/>
            <a:ext cx="3571900" cy="271464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</a:br>
            <a: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> </a:t>
            </a:r>
            <a:endParaRPr lang="ru-RU" sz="4000" b="1" dirty="0">
              <a:solidFill>
                <a:schemeClr val="bg1"/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4869160"/>
            <a:ext cx="6408712" cy="66963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b="1" dirty="0">
              <a:solidFill>
                <a:schemeClr val="tx2">
                  <a:lumMod val="50000"/>
                </a:schemeClr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49" name="Подзаголовок 2"/>
          <p:cNvSpPr txBox="1">
            <a:spLocks/>
          </p:cNvSpPr>
          <p:nvPr/>
        </p:nvSpPr>
        <p:spPr>
          <a:xfrm>
            <a:off x="3500430" y="6000768"/>
            <a:ext cx="5643570" cy="857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gsong Std R" pitchFamily="18" charset="-128"/>
              <a:ea typeface="Adobe Fangsong Std R" pitchFamily="18" charset="-128"/>
              <a:cs typeface="+mn-cs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0" y="142852"/>
            <a:ext cx="3857620" cy="714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gsong Std R" pitchFamily="18" charset="-128"/>
              <a:ea typeface="Adobe Fangsong Std R" pitchFamily="18" charset="-128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76818" y="404664"/>
            <a:ext cx="464365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Рабочее совещание руководителя муниципального архива с сотрудниками территориальной избирательной комиссии Цимлянского района о порядке  проведения экспертизы ценности документов в делопроизводстве комиссии.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Слева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направо:  главный специалист архивного сектора Администрации Цимлянского района Садымова С.Н., председатель территориальной избирательной комиссии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Цимлянского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района Ростовской области Нефедов А.М., инспектор территориальной избирательной комиссии Цимлянского района Ростовской области Сушкова Е.С.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4098" name="Picture 2" descr="D:\фотоописи на 2023\Фотоописи 2023\Фотоописи  2023 на Ростов\2(060)_0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3997307" cy="33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D:\фотоописи на 2023\Фотоописи 2023\IMG_79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861048"/>
            <a:ext cx="2052000" cy="27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11362"/>
      </p:ext>
    </p:extLst>
  </p:cSld>
  <p:clrMapOvr>
    <a:masterClrMapping/>
  </p:clrMapOvr>
  <p:transition advTm="5219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285860"/>
            <a:ext cx="3571900" cy="271464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</a:br>
            <a: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> </a:t>
            </a:r>
            <a:endParaRPr lang="ru-RU" sz="4000" b="1" dirty="0">
              <a:solidFill>
                <a:schemeClr val="bg1"/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4869160"/>
            <a:ext cx="6408712" cy="66963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b="1" dirty="0">
              <a:solidFill>
                <a:schemeClr val="tx2">
                  <a:lumMod val="50000"/>
                </a:schemeClr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49" name="Подзаголовок 2"/>
          <p:cNvSpPr txBox="1">
            <a:spLocks/>
          </p:cNvSpPr>
          <p:nvPr/>
        </p:nvSpPr>
        <p:spPr>
          <a:xfrm>
            <a:off x="3500430" y="6000768"/>
            <a:ext cx="5643570" cy="857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gsong Std R" pitchFamily="18" charset="-128"/>
              <a:ea typeface="Adobe Fangsong Std R" pitchFamily="18" charset="-128"/>
              <a:cs typeface="+mn-cs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0" y="142852"/>
            <a:ext cx="3857620" cy="714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gsong Std R" pitchFamily="18" charset="-128"/>
              <a:ea typeface="Adobe Fangsong Std R" pitchFamily="18" charset="-128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52120" y="500042"/>
            <a:ext cx="309634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Проведено 18 информационных мероприятий: подготовлены стационарные выставки архивных документов, представлена для жителей района передвижная выставка «Без срока давности» о массовых преступлениях нацистов против мирного населения в годы Великой Отечественной войны, подготовленная донскими архивистами, проведены обзорные экскурсии</a:t>
            </a:r>
            <a:r>
              <a:rPr lang="ru-RU" dirty="0"/>
              <a:t>.</a:t>
            </a:r>
          </a:p>
        </p:txBody>
      </p:sp>
      <p:pic>
        <p:nvPicPr>
          <p:cNvPr id="3074" name="Picture 2" descr="D:\фотоописи на 2023\Фотоописи 2023\Фотоописи  2023 на Ростов\2(060)_0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8344"/>
            <a:ext cx="4680000" cy="286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Донские архивы информация\без срока давности ФОТО\Донские архивы\музей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924944"/>
            <a:ext cx="4356000" cy="360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378520"/>
      </p:ext>
    </p:extLst>
  </p:cSld>
  <p:clrMapOvr>
    <a:masterClrMapping/>
  </p:clrMapOvr>
  <p:transition advTm="5219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285860"/>
            <a:ext cx="3571900" cy="271464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</a:br>
            <a: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> </a:t>
            </a:r>
            <a:endParaRPr lang="ru-RU" sz="4000" b="1" dirty="0">
              <a:solidFill>
                <a:schemeClr val="bg1"/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4869160"/>
            <a:ext cx="6408712" cy="66963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b="1" dirty="0">
              <a:solidFill>
                <a:schemeClr val="tx2">
                  <a:lumMod val="50000"/>
                </a:schemeClr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49" name="Подзаголовок 2"/>
          <p:cNvSpPr txBox="1">
            <a:spLocks/>
          </p:cNvSpPr>
          <p:nvPr/>
        </p:nvSpPr>
        <p:spPr>
          <a:xfrm>
            <a:off x="3500430" y="6000768"/>
            <a:ext cx="5643570" cy="857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gsong Std R" pitchFamily="18" charset="-128"/>
              <a:ea typeface="Adobe Fangsong Std R" pitchFamily="18" charset="-128"/>
              <a:cs typeface="+mn-cs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0" y="142852"/>
            <a:ext cx="3857620" cy="714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gsong Std R" pitchFamily="18" charset="-128"/>
              <a:ea typeface="Adobe Fangsong Std R" pitchFamily="18" charset="-128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20072" y="980728"/>
            <a:ext cx="3456384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 hangingPunct="0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 hangingPunct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Количество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запросов в сравнении с прошлым годом увеличился на 43 %.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 hangingPunct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2023 года  в муниципальный архив поступило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всего:</a:t>
            </a:r>
          </a:p>
          <a:p>
            <a:pPr algn="ctr" hangingPunct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2224 запроса, в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т.ч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.: </a:t>
            </a:r>
          </a:p>
          <a:p>
            <a:pPr algn="ctr" hangingPunct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2002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запроса социально-правового характера: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заработной плате, о стаже работы (из них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исполнено</a:t>
            </a:r>
          </a:p>
          <a:p>
            <a:pPr algn="ctr" hangingPunct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 положительным результатом – 1894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 hangingPunct="0"/>
            <a:endParaRPr lang="ru-RU" dirty="0"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929686372"/>
              </p:ext>
            </p:extLst>
          </p:nvPr>
        </p:nvGraphicFramePr>
        <p:xfrm>
          <a:off x="467544" y="857232"/>
          <a:ext cx="4824536" cy="4948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03633687"/>
      </p:ext>
    </p:extLst>
  </p:cSld>
  <p:clrMapOvr>
    <a:masterClrMapping/>
  </p:clrMapOvr>
  <p:transition advTm="5219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285860"/>
            <a:ext cx="3571900" cy="271464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</a:br>
            <a: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> </a:t>
            </a:r>
            <a:endParaRPr lang="ru-RU" sz="4000" b="1" dirty="0">
              <a:solidFill>
                <a:schemeClr val="bg1"/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4869160"/>
            <a:ext cx="6408712" cy="66963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b="1" dirty="0">
              <a:solidFill>
                <a:schemeClr val="tx2">
                  <a:lumMod val="50000"/>
                </a:schemeClr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49" name="Подзаголовок 2"/>
          <p:cNvSpPr txBox="1">
            <a:spLocks/>
          </p:cNvSpPr>
          <p:nvPr/>
        </p:nvSpPr>
        <p:spPr>
          <a:xfrm>
            <a:off x="3500430" y="6000768"/>
            <a:ext cx="5643570" cy="857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gsong Std R" pitchFamily="18" charset="-128"/>
              <a:ea typeface="Adobe Fangsong Std R" pitchFamily="18" charset="-128"/>
              <a:cs typeface="+mn-cs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0" y="142852"/>
            <a:ext cx="3857620" cy="714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gsong Std R" pitchFamily="18" charset="-128"/>
              <a:ea typeface="Adobe Fangsong Std R" pitchFamily="18" charset="-128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80112" y="980728"/>
            <a:ext cx="309634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222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тематических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запросов:</a:t>
            </a:r>
          </a:p>
          <a:p>
            <a:pPr marL="342900" indent="-342900" algn="ctr" hangingPunct="0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выделении земельных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участков; </a:t>
            </a:r>
          </a:p>
          <a:p>
            <a:pPr marL="342900" indent="-342900" algn="ctr" hangingPunct="0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регистрации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имущества; </a:t>
            </a:r>
          </a:p>
          <a:p>
            <a:pPr marL="342900" indent="-342900" algn="ctr" hangingPunct="0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 приемке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зданий 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эксплуатацию;</a:t>
            </a:r>
          </a:p>
          <a:p>
            <a:pPr marL="342900" indent="-342900" algn="ctr" hangingPunct="0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регистрации и реорганизации учреждений и другие.</a:t>
            </a:r>
          </a:p>
          <a:p>
            <a:pPr algn="ctr" hangingPunct="0"/>
            <a:endParaRPr lang="ru-RU" dirty="0"/>
          </a:p>
        </p:txBody>
      </p:sp>
      <p:pic>
        <p:nvPicPr>
          <p:cNvPr id="19458" name="Picture 2" descr="D:\день архива 2024\запрос Антоновское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86" y="1924765"/>
            <a:ext cx="2880000" cy="255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D:\день архива 2024\запрос црб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59825"/>
            <a:ext cx="2808000" cy="264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57" y="3302660"/>
            <a:ext cx="2016000" cy="268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982455"/>
      </p:ext>
    </p:extLst>
  </p:cSld>
  <p:clrMapOvr>
    <a:masterClrMapping/>
  </p:clrMapOvr>
  <p:transition advTm="5219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285860"/>
            <a:ext cx="3571900" cy="271464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</a:br>
            <a: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> </a:t>
            </a:r>
            <a:endParaRPr lang="ru-RU" sz="4000" b="1" dirty="0">
              <a:solidFill>
                <a:schemeClr val="bg1"/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4869160"/>
            <a:ext cx="6408712" cy="66963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b="1" dirty="0">
              <a:solidFill>
                <a:schemeClr val="tx2">
                  <a:lumMod val="50000"/>
                </a:schemeClr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49" name="Подзаголовок 2"/>
          <p:cNvSpPr txBox="1">
            <a:spLocks/>
          </p:cNvSpPr>
          <p:nvPr/>
        </p:nvSpPr>
        <p:spPr>
          <a:xfrm>
            <a:off x="3500430" y="6000768"/>
            <a:ext cx="5643570" cy="857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gsong Std R" pitchFamily="18" charset="-128"/>
              <a:ea typeface="Adobe Fangsong Std R" pitchFamily="18" charset="-128"/>
              <a:cs typeface="+mn-cs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0" y="142852"/>
            <a:ext cx="3857620" cy="714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gsong Std R" pitchFamily="18" charset="-128"/>
              <a:ea typeface="Adobe Fangsong Std R" pitchFamily="18" charset="-128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08104" y="188640"/>
            <a:ext cx="309634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Подготовлены  и проведены  стационарные выставки документов, презентации, головная организация - архивный сектор, на тему: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к 80-летию со дня освобождения районов Ростовской области от немецко-фашистских захватчиков;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ко дню архивов «Храним историю…»;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 ко Дню Победы «И пусть поколения помнят…»;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ко дню города «Мой город –Цимлянск»;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к 30-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летию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Конституции Российской Федерации.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На базе выставок проведены экскурсии.</a:t>
            </a:r>
          </a:p>
        </p:txBody>
      </p:sp>
      <p:pic>
        <p:nvPicPr>
          <p:cNvPr id="10" name="Picture 3" descr="D:\Выставка 9 мая 2023\фото для презентации\день Победы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3636000" cy="415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D:\30 лет Конституции РФ\13 14.12.1993 Хроника выборов ф.175 оп.1 д.51 л. 295 Придонье от 14.12.1993.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104" y="1844824"/>
            <a:ext cx="2268000" cy="408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41" y="3578736"/>
            <a:ext cx="3456000" cy="242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8351155"/>
      </p:ext>
    </p:extLst>
  </p:cSld>
  <p:clrMapOvr>
    <a:masterClrMapping/>
  </p:clrMapOvr>
  <p:transition advTm="5219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285860"/>
            <a:ext cx="3571900" cy="271464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</a:br>
            <a: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> </a:t>
            </a:r>
            <a:endParaRPr lang="ru-RU" sz="4000" b="1" dirty="0">
              <a:solidFill>
                <a:schemeClr val="bg1"/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4869160"/>
            <a:ext cx="6408712" cy="66963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b="1" dirty="0">
              <a:solidFill>
                <a:schemeClr val="tx2">
                  <a:lumMod val="50000"/>
                </a:schemeClr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49" name="Подзаголовок 2"/>
          <p:cNvSpPr txBox="1">
            <a:spLocks/>
          </p:cNvSpPr>
          <p:nvPr/>
        </p:nvSpPr>
        <p:spPr>
          <a:xfrm>
            <a:off x="3500430" y="6000768"/>
            <a:ext cx="5643570" cy="857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gsong Std R" pitchFamily="18" charset="-128"/>
              <a:ea typeface="Adobe Fangsong Std R" pitchFamily="18" charset="-128"/>
              <a:cs typeface="+mn-cs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0" y="142852"/>
            <a:ext cx="3857620" cy="714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gsong Std R" pitchFamily="18" charset="-128"/>
              <a:ea typeface="Adobe Fangsong Std R" pitchFamily="18" charset="-128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40152" y="260648"/>
            <a:ext cx="266429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Запросы по муниципальной   услуге поступают 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электронном виде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автоматизированной информационной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системе от МФЦ и пенсионного фонда, юридических и физических лиц .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результате показатель исполнения запросов в электронном виде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достиг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93,4%. 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59" y="142852"/>
            <a:ext cx="4259246" cy="27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54149"/>
            <a:ext cx="4364121" cy="28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152" y="3770532"/>
            <a:ext cx="4100272" cy="25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588250"/>
      </p:ext>
    </p:extLst>
  </p:cSld>
  <p:clrMapOvr>
    <a:masterClrMapping/>
  </p:clrMapOvr>
  <p:transition advTm="5219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285860"/>
            <a:ext cx="3571900" cy="271464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</a:br>
            <a: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> </a:t>
            </a:r>
            <a:endParaRPr lang="ru-RU" sz="4000" b="1" dirty="0">
              <a:solidFill>
                <a:schemeClr val="bg1"/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4869160"/>
            <a:ext cx="6408712" cy="66963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b="1" dirty="0">
              <a:solidFill>
                <a:schemeClr val="tx2">
                  <a:lumMod val="50000"/>
                </a:schemeClr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49" name="Подзаголовок 2"/>
          <p:cNvSpPr txBox="1">
            <a:spLocks/>
          </p:cNvSpPr>
          <p:nvPr/>
        </p:nvSpPr>
        <p:spPr>
          <a:xfrm>
            <a:off x="3500430" y="6000768"/>
            <a:ext cx="5643570" cy="857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gsong Std R" pitchFamily="18" charset="-128"/>
              <a:ea typeface="Adobe Fangsong Std R" pitchFamily="18" charset="-128"/>
              <a:cs typeface="+mn-cs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0" y="142852"/>
            <a:ext cx="3857620" cy="714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gsong Std R" pitchFamily="18" charset="-128"/>
              <a:ea typeface="Adobe Fangsong Std R" pitchFamily="18" charset="-128"/>
              <a:cs typeface="+mn-cs"/>
            </a:endParaRPr>
          </a:p>
        </p:txBody>
      </p:sp>
      <p:pic>
        <p:nvPicPr>
          <p:cNvPr id="5122" name="Picture 2" descr="D:\фотоописи на 2023\Фотоописи 2023\Фотоописи  2023 на Ростов\Новая папка\Исследовател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48436"/>
            <a:ext cx="3753000" cy="50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04048" y="-27384"/>
            <a:ext cx="381642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 hangingPunct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Пользователи читального зала архива работали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над темами: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 hangingPunct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организации деятельности  исполнительного комитета Цимлянского района в 1943 году. Исследователям представлены такие документы как: решения исполкома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района 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первые месяцы после освобождения района от немецко-фашистских захватчиком,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сборник, утвержденный постановлением Совнаркома Союза ССР</a:t>
            </a:r>
          </a:p>
          <a:p>
            <a:pPr algn="ctr" hangingPunct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от 17 июня 1943 № 664, об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оценке ущерба, причиненного жителям, колхозам и предприятиям, об установке памятников и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 hangingPunct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мемориалов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городе Цимлянск.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 hangingPunct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2023 год пользователями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 hangingPunct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архивной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информацией стали </a:t>
            </a:r>
          </a:p>
          <a:p>
            <a:pPr algn="ctr" hangingPunct="0"/>
            <a:r>
              <a:rPr lang="ru-RU" dirty="0">
                <a:latin typeface="Times New Roman" pitchFamily="18" charset="0"/>
                <a:cs typeface="Times New Roman" pitchFamily="18" charset="0"/>
              </a:rPr>
              <a:t>3749 человек. </a:t>
            </a:r>
          </a:p>
        </p:txBody>
      </p:sp>
    </p:spTree>
    <p:extLst>
      <p:ext uri="{BB962C8B-B14F-4D97-AF65-F5344CB8AC3E}">
        <p14:creationId xmlns:p14="http://schemas.microsoft.com/office/powerpoint/2010/main" val="2580068036"/>
      </p:ext>
    </p:extLst>
  </p:cSld>
  <p:clrMapOvr>
    <a:masterClrMapping/>
  </p:clrMapOvr>
  <p:transition advTm="5219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285860"/>
            <a:ext cx="3571900" cy="271464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</a:br>
            <a: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> </a:t>
            </a:r>
            <a:endParaRPr lang="ru-RU" sz="4000" b="1" dirty="0">
              <a:solidFill>
                <a:schemeClr val="bg1"/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4869160"/>
            <a:ext cx="6408712" cy="66963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b="1" dirty="0">
              <a:solidFill>
                <a:schemeClr val="tx2">
                  <a:lumMod val="50000"/>
                </a:schemeClr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49" name="Подзаголовок 2"/>
          <p:cNvSpPr txBox="1">
            <a:spLocks/>
          </p:cNvSpPr>
          <p:nvPr/>
        </p:nvSpPr>
        <p:spPr>
          <a:xfrm>
            <a:off x="3500430" y="6000768"/>
            <a:ext cx="5643570" cy="857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gsong Std R" pitchFamily="18" charset="-128"/>
              <a:ea typeface="Adobe Fangsong Std R" pitchFamily="18" charset="-128"/>
              <a:cs typeface="+mn-cs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0" y="142852"/>
            <a:ext cx="3857620" cy="714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gsong Std R" pitchFamily="18" charset="-128"/>
              <a:ea typeface="Adobe Fangsong Std R" pitchFamily="18" charset="-128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0"/>
            <a:ext cx="50407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612845"/>
            <a:ext cx="763284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10 марта архивисты Российской Федерации отмечают свой профессиональный праздник ‑ День архивов.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Он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был установлен в 2003 году решением коллегии Федеральной архивной службы России.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современной России архивы играют заметную роль в формировании информационного общества, составляют неотъемлемую часть историко-культурного наследия страны. Архивы выполняют важные функции по сохранению документальной памяти государства и общества, пополнению информационных ресурсов и предоставлению услуг населению. Деятельность архивов содействует решению задач социально-экономического развития, способствуют развитию гражданского общества воспитанию российских граждан в духе гражданственности и патриотизма. </a:t>
            </a:r>
          </a:p>
        </p:txBody>
      </p:sp>
    </p:spTree>
    <p:extLst>
      <p:ext uri="{BB962C8B-B14F-4D97-AF65-F5344CB8AC3E}">
        <p14:creationId xmlns:p14="http://schemas.microsoft.com/office/powerpoint/2010/main" val="2631139593"/>
      </p:ext>
    </p:extLst>
  </p:cSld>
  <p:clrMapOvr>
    <a:masterClrMapping/>
  </p:clrMapOvr>
  <p:transition advTm="5219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285860"/>
            <a:ext cx="3571900" cy="271464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</a:br>
            <a: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> </a:t>
            </a:r>
            <a:endParaRPr lang="ru-RU" sz="4000" b="1" dirty="0">
              <a:solidFill>
                <a:schemeClr val="bg1"/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4869160"/>
            <a:ext cx="6408712" cy="66963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b="1" dirty="0">
              <a:solidFill>
                <a:schemeClr val="tx2">
                  <a:lumMod val="50000"/>
                </a:schemeClr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49" name="Подзаголовок 2"/>
          <p:cNvSpPr txBox="1">
            <a:spLocks/>
          </p:cNvSpPr>
          <p:nvPr/>
        </p:nvSpPr>
        <p:spPr>
          <a:xfrm>
            <a:off x="3500430" y="6000768"/>
            <a:ext cx="5643570" cy="857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gsong Std R" pitchFamily="18" charset="-128"/>
              <a:ea typeface="Adobe Fangsong Std R" pitchFamily="18" charset="-128"/>
              <a:cs typeface="+mn-cs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0" y="142852"/>
            <a:ext cx="3857620" cy="714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gsong Std R" pitchFamily="18" charset="-128"/>
              <a:ea typeface="Adobe Fangsong Std R" pitchFamily="18" charset="-128"/>
              <a:cs typeface="+mn-cs"/>
            </a:endParaRPr>
          </a:p>
        </p:txBody>
      </p:sp>
      <p:pic>
        <p:nvPicPr>
          <p:cNvPr id="14338" name="Picture 2" descr="D:\день архива 2024\Таня переработка фонд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60" y="764704"/>
            <a:ext cx="3996000" cy="53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88024" y="764704"/>
            <a:ext cx="424847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 целью обеспечения 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сохранности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документов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Архивного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фонда Российской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Федерации проведена физико-химическая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техническая обработка документов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бумажной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основе.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Выполнен ремонт дел: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заменены титульные листы на обложках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дел, подклеены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листы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дел.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Проведена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работа по переработке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фондов. 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результате переработки проведено уточнение фондирования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фонда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№ Р.-Л-23 «ОАФ «Ликвидированные колхозы Цимлянского района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171172"/>
      </p:ext>
    </p:extLst>
  </p:cSld>
  <p:clrMapOvr>
    <a:masterClrMapping/>
  </p:clrMapOvr>
  <p:transition advTm="5219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285860"/>
            <a:ext cx="3571900" cy="271464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</a:br>
            <a: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> </a:t>
            </a:r>
            <a:endParaRPr lang="ru-RU" sz="4000" b="1" dirty="0">
              <a:solidFill>
                <a:schemeClr val="bg1"/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4869160"/>
            <a:ext cx="6408712" cy="66963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b="1" dirty="0">
              <a:solidFill>
                <a:schemeClr val="tx2">
                  <a:lumMod val="50000"/>
                </a:schemeClr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49" name="Подзаголовок 2"/>
          <p:cNvSpPr txBox="1">
            <a:spLocks/>
          </p:cNvSpPr>
          <p:nvPr/>
        </p:nvSpPr>
        <p:spPr>
          <a:xfrm>
            <a:off x="3500430" y="6000768"/>
            <a:ext cx="5643570" cy="857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gsong Std R" pitchFamily="18" charset="-128"/>
              <a:ea typeface="Adobe Fangsong Std R" pitchFamily="18" charset="-128"/>
              <a:cs typeface="+mn-cs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0" y="142852"/>
            <a:ext cx="3857620" cy="714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gsong Std R" pitchFamily="18" charset="-128"/>
              <a:ea typeface="Adobe Fangsong Std R" pitchFamily="18" charset="-128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36096" y="1412776"/>
            <a:ext cx="316835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Работники архивного сектора выполняют работу по автоматизированному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учету документов 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программном комплексе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«Архивный фонд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Программный комплекс позволяет работать  как с отдельными фондами, описями фонда, единицами хранения фонда, так и с группами (списками) данных объектов (фондов, описей, ед. хр.).</a:t>
            </a:r>
          </a:p>
          <a:p>
            <a:endParaRPr lang="ru-RU" sz="1200" dirty="0"/>
          </a:p>
        </p:txBody>
      </p:sp>
      <p:pic>
        <p:nvPicPr>
          <p:cNvPr id="2051" name="Picture 3" descr="D:\день архива 2024\АРМ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4356000" cy="245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день архива 2024\АРМ2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430" y="2060848"/>
            <a:ext cx="3636000" cy="357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день архива 2024\АРМ 11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25144"/>
            <a:ext cx="3960000" cy="18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515439"/>
      </p:ext>
    </p:extLst>
  </p:cSld>
  <p:clrMapOvr>
    <a:masterClrMapping/>
  </p:clrMapOvr>
  <p:transition advTm="5219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285860"/>
            <a:ext cx="3571900" cy="271464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</a:br>
            <a: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> </a:t>
            </a:r>
            <a:endParaRPr lang="ru-RU" sz="4000" b="1" dirty="0">
              <a:solidFill>
                <a:schemeClr val="bg1"/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4869160"/>
            <a:ext cx="6408712" cy="66963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b="1" dirty="0">
              <a:solidFill>
                <a:schemeClr val="tx2">
                  <a:lumMod val="50000"/>
                </a:schemeClr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49" name="Подзаголовок 2"/>
          <p:cNvSpPr txBox="1">
            <a:spLocks/>
          </p:cNvSpPr>
          <p:nvPr/>
        </p:nvSpPr>
        <p:spPr>
          <a:xfrm>
            <a:off x="3500430" y="6000768"/>
            <a:ext cx="5643570" cy="857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gsong Std R" pitchFamily="18" charset="-128"/>
              <a:ea typeface="Adobe Fangsong Std R" pitchFamily="18" charset="-128"/>
              <a:cs typeface="+mn-cs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0" y="142852"/>
            <a:ext cx="3857620" cy="714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gsong Std R" pitchFamily="18" charset="-128"/>
              <a:ea typeface="Adobe Fangsong Std R" pitchFamily="18" charset="-128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92080" y="260648"/>
            <a:ext cx="3528392" cy="5400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Программа "Архивный фонд" представляет собой автоматизированный комплекс, обеспечивающий создание информационного массива о составе и содержании документов, состоянии их сохранности и научно-справочного аппарата на уровне фонда, описи, единицы хранения и документа, что позволяет осуществлять информационное обеспечение функций государственного учета, контроль за хранением документов, их физическим состоянием, состоянием НСА, ведение каталогов в автоматизированном режиме.</a:t>
            </a:r>
          </a:p>
        </p:txBody>
      </p:sp>
      <p:pic>
        <p:nvPicPr>
          <p:cNvPr id="1027" name="Picture 3" descr="D:\день архива 2024\АРМ 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7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80" y="404664"/>
            <a:ext cx="5004000" cy="28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день архива 2024\АРМ 1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8000"/>
                    </a14:imgEffect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24" y="3356624"/>
            <a:ext cx="4928000" cy="27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662090"/>
      </p:ext>
    </p:extLst>
  </p:cSld>
  <p:clrMapOvr>
    <a:masterClrMapping/>
  </p:clrMapOvr>
  <p:transition advTm="5219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285860"/>
            <a:ext cx="3571900" cy="271464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</a:br>
            <a: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> </a:t>
            </a:r>
            <a:endParaRPr lang="ru-RU" sz="4000" b="1" dirty="0">
              <a:solidFill>
                <a:schemeClr val="bg1"/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4869160"/>
            <a:ext cx="6408712" cy="66963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b="1" dirty="0">
              <a:solidFill>
                <a:schemeClr val="tx2">
                  <a:lumMod val="50000"/>
                </a:schemeClr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49" name="Подзаголовок 2"/>
          <p:cNvSpPr txBox="1">
            <a:spLocks/>
          </p:cNvSpPr>
          <p:nvPr/>
        </p:nvSpPr>
        <p:spPr>
          <a:xfrm>
            <a:off x="3500430" y="6000768"/>
            <a:ext cx="5643570" cy="857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gsong Std R" pitchFamily="18" charset="-128"/>
              <a:ea typeface="Adobe Fangsong Std R" pitchFamily="18" charset="-128"/>
              <a:cs typeface="+mn-cs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0" y="142852"/>
            <a:ext cx="3857620" cy="714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gsong Std R" pitchFamily="18" charset="-128"/>
              <a:ea typeface="Adobe Fangsong Std R" pitchFamily="18" charset="-128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0"/>
            <a:ext cx="50407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612845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715664"/>
            <a:ext cx="2340000" cy="3278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user\Desktop\день архивов\100 лет архиву материал\Обложка Заявления о возмещении ущерба 1943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0" y="3593320"/>
            <a:ext cx="2268000" cy="307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D:\Выставка 9 мая 2023\фото для презентации\О мобилизации Новая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583" y="743515"/>
            <a:ext cx="2880000" cy="29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user\Desktop\день архива 2023\Придонье\Придонье 2016г. ф.175 оп.1 д. л. награждение Нечитайлова Ел.Викт.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52265"/>
            <a:ext cx="2304000" cy="284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D:\Выставка 9 мая 2023\фото для презентации\листовки партизан НОВАЯ 2 часть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430" y="4159836"/>
            <a:ext cx="3024000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user\Desktop\день архива 2023\Придонье\Придонье обложка 1977 ф.175 оп.1 д.3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93321"/>
            <a:ext cx="2105487" cy="31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967200"/>
      </p:ext>
    </p:extLst>
  </p:cSld>
  <p:clrMapOvr>
    <a:masterClrMapping/>
  </p:clrMapOvr>
  <p:transition advTm="5219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285860"/>
            <a:ext cx="3571900" cy="271464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</a:br>
            <a: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> </a:t>
            </a:r>
            <a:endParaRPr lang="ru-RU" sz="4000" b="1" dirty="0">
              <a:solidFill>
                <a:schemeClr val="bg1"/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4869160"/>
            <a:ext cx="6408712" cy="66963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b="1" dirty="0">
              <a:solidFill>
                <a:schemeClr val="tx2">
                  <a:lumMod val="50000"/>
                </a:schemeClr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49" name="Подзаголовок 2"/>
          <p:cNvSpPr txBox="1">
            <a:spLocks/>
          </p:cNvSpPr>
          <p:nvPr/>
        </p:nvSpPr>
        <p:spPr>
          <a:xfrm>
            <a:off x="3500430" y="6000768"/>
            <a:ext cx="5643570" cy="857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gsong Std R" pitchFamily="18" charset="-128"/>
              <a:ea typeface="Adobe Fangsong Std R" pitchFamily="18" charset="-128"/>
              <a:cs typeface="+mn-cs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0" y="142852"/>
            <a:ext cx="3857620" cy="714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gsong Std R" pitchFamily="18" charset="-128"/>
              <a:ea typeface="Adobe Fangsong Std R" pitchFamily="18" charset="-128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199783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0"/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4893620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 итогам рейтинга глав муниципальных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образований по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созданию условий для обеспечения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сохранности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архивных документов в соответствии с федеральным 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областным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законодательством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01.01.2024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Цимлянский район занимает 7 место.</a:t>
            </a:r>
          </a:p>
        </p:txBody>
      </p:sp>
      <p:pic>
        <p:nvPicPr>
          <p:cNvPr id="6147" name="Picture 3" descr="D:\день архива 2024\приложение 2 л.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489" y="908720"/>
            <a:ext cx="2772000" cy="398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день архива 2024\приказ комитета 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5"/>
            <a:ext cx="2772000" cy="398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063" y="2182505"/>
            <a:ext cx="2808000" cy="228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3534242"/>
      </p:ext>
    </p:extLst>
  </p:cSld>
  <p:clrMapOvr>
    <a:masterClrMapping/>
  </p:clrMapOvr>
  <p:transition advTm="5219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285860"/>
            <a:ext cx="3571900" cy="271464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</a:br>
            <a: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> </a:t>
            </a:r>
            <a:endParaRPr lang="ru-RU" sz="4000" b="1" dirty="0">
              <a:solidFill>
                <a:schemeClr val="bg1"/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4869160"/>
            <a:ext cx="6408712" cy="66963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b="1" dirty="0">
              <a:solidFill>
                <a:schemeClr val="tx2">
                  <a:lumMod val="50000"/>
                </a:schemeClr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49" name="Подзаголовок 2"/>
          <p:cNvSpPr txBox="1">
            <a:spLocks/>
          </p:cNvSpPr>
          <p:nvPr/>
        </p:nvSpPr>
        <p:spPr>
          <a:xfrm>
            <a:off x="3500430" y="6000768"/>
            <a:ext cx="5643570" cy="857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gsong Std R" pitchFamily="18" charset="-128"/>
              <a:ea typeface="Adobe Fangsong Std R" pitchFamily="18" charset="-128"/>
              <a:cs typeface="+mn-cs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0" y="142852"/>
            <a:ext cx="3857620" cy="714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gsong Std R" pitchFamily="18" charset="-128"/>
              <a:ea typeface="Adobe Fangsong Std R" pitchFamily="18" charset="-128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56176" y="404664"/>
            <a:ext cx="273630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ctr" hangingPunct="0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В целях обеспечения сохранности   и учета документов Архивного фонда Российской Федерации в  2023 году проведена следующая работа: </a:t>
            </a:r>
            <a:endParaRPr lang="ru-RU" sz="20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indent="270510" algn="ctr" hangingPunct="0">
              <a:spcAft>
                <a:spcPts val="0"/>
              </a:spcAft>
            </a:pPr>
            <a:r>
              <a:rPr lang="ru-RU" sz="2000" dirty="0" smtClean="0">
                <a:latin typeface="Times New Roman"/>
                <a:ea typeface="Times New Roman"/>
              </a:rPr>
              <a:t>На </a:t>
            </a:r>
            <a:r>
              <a:rPr lang="ru-RU" sz="2000" dirty="0">
                <a:latin typeface="Times New Roman"/>
                <a:ea typeface="Times New Roman"/>
              </a:rPr>
              <a:t>хранении в муниципальном архиве находятся  111 фондов: 31744 единиц хранения, в том числе документов по личному составу </a:t>
            </a:r>
            <a:endParaRPr lang="ru-RU" sz="2000" dirty="0" smtClean="0">
              <a:latin typeface="Times New Roman"/>
              <a:ea typeface="Times New Roman"/>
            </a:endParaRPr>
          </a:p>
          <a:p>
            <a:pPr indent="270510" algn="ctr" hangingPunct="0">
              <a:spcAft>
                <a:spcPts val="0"/>
              </a:spcAft>
            </a:pPr>
            <a:r>
              <a:rPr lang="ru-RU" sz="2000" dirty="0" smtClean="0">
                <a:latin typeface="Times New Roman"/>
                <a:ea typeface="Times New Roman"/>
              </a:rPr>
              <a:t>13344 </a:t>
            </a:r>
            <a:r>
              <a:rPr lang="ru-RU" sz="2000" dirty="0">
                <a:latin typeface="Times New Roman"/>
                <a:ea typeface="Times New Roman"/>
              </a:rPr>
              <a:t>дел от 149 ликвидированных учреждений  и организаций района.</a:t>
            </a:r>
          </a:p>
        </p:txBody>
      </p:sp>
      <p:pic>
        <p:nvPicPr>
          <p:cNvPr id="7" name="Picture 4" descr="D:\день архива 2024\Кабинет фото 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5688000" cy="426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810282"/>
      </p:ext>
    </p:extLst>
  </p:cSld>
  <p:clrMapOvr>
    <a:masterClrMapping/>
  </p:clrMapOvr>
  <p:transition advTm="5219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285860"/>
            <a:ext cx="3571900" cy="271464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</a:br>
            <a: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> </a:t>
            </a:r>
            <a:endParaRPr lang="ru-RU" sz="4000" b="1" dirty="0">
              <a:solidFill>
                <a:schemeClr val="bg1"/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4869160"/>
            <a:ext cx="6408712" cy="66963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b="1" dirty="0">
              <a:solidFill>
                <a:schemeClr val="tx2">
                  <a:lumMod val="50000"/>
                </a:schemeClr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49" name="Подзаголовок 2"/>
          <p:cNvSpPr txBox="1">
            <a:spLocks/>
          </p:cNvSpPr>
          <p:nvPr/>
        </p:nvSpPr>
        <p:spPr>
          <a:xfrm>
            <a:off x="3500430" y="6000768"/>
            <a:ext cx="5643570" cy="857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gsong Std R" pitchFamily="18" charset="-128"/>
              <a:ea typeface="Adobe Fangsong Std R" pitchFamily="18" charset="-128"/>
              <a:cs typeface="+mn-cs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0" y="142852"/>
            <a:ext cx="3857620" cy="714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gsong Std R" pitchFamily="18" charset="-128"/>
              <a:ea typeface="Adobe Fangsong Std R" pitchFamily="18" charset="-128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44208" y="142852"/>
            <a:ext cx="216024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latin typeface="Times New Roman"/>
              <a:ea typeface="Times New Roman"/>
            </a:endParaRPr>
          </a:p>
          <a:p>
            <a:pPr algn="ctr"/>
            <a:r>
              <a:rPr lang="ru-RU" dirty="0" smtClean="0">
                <a:latin typeface="Times New Roman"/>
                <a:ea typeface="Times New Roman"/>
              </a:rPr>
              <a:t>В соответствии</a:t>
            </a:r>
          </a:p>
          <a:p>
            <a:pPr algn="ctr"/>
            <a:r>
              <a:rPr lang="ru-RU" dirty="0" smtClean="0">
                <a:latin typeface="Times New Roman"/>
                <a:ea typeface="Times New Roman"/>
              </a:rPr>
              <a:t> </a:t>
            </a:r>
            <a:r>
              <a:rPr lang="ru-RU" dirty="0">
                <a:latin typeface="Times New Roman"/>
                <a:ea typeface="Times New Roman"/>
              </a:rPr>
              <a:t>с планом развития научно-справочного аппарата к архивным документам  на  2023 год  муниципальным архивом переработаны описи дел колхозов, проведена экспертиза ценности 1010 документов</a:t>
            </a:r>
            <a:r>
              <a:rPr lang="ru-RU" dirty="0" smtClean="0">
                <a:latin typeface="Times New Roman"/>
                <a:ea typeface="Times New Roman"/>
              </a:rPr>
              <a:t>.</a:t>
            </a:r>
          </a:p>
          <a:p>
            <a:pPr algn="ctr"/>
            <a:r>
              <a:rPr lang="ru-RU" dirty="0" smtClean="0">
                <a:latin typeface="Times New Roman"/>
                <a:ea typeface="Times New Roman"/>
              </a:rPr>
              <a:t> </a:t>
            </a:r>
            <a:endParaRPr lang="ru-RU" dirty="0"/>
          </a:p>
        </p:txBody>
      </p:sp>
      <p:pic>
        <p:nvPicPr>
          <p:cNvPr id="9220" name="Picture 4" descr="D:\день архива 2024\3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43086"/>
            <a:ext cx="2304000" cy="229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D:\день архива 2024\обложка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2852"/>
            <a:ext cx="2340000" cy="326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день архива 2024\2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7000"/>
                    </a14:imgEffect>
                    <a14:imgEffect>
                      <a14:brightnessContrast brigh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430" y="2348880"/>
            <a:ext cx="2736000" cy="38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294958"/>
      </p:ext>
    </p:extLst>
  </p:cSld>
  <p:clrMapOvr>
    <a:masterClrMapping/>
  </p:clrMapOvr>
  <p:transition advTm="5219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285860"/>
            <a:ext cx="3571900" cy="271464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</a:br>
            <a: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> </a:t>
            </a:r>
            <a:endParaRPr lang="ru-RU" sz="4000" b="1" dirty="0">
              <a:solidFill>
                <a:schemeClr val="bg1"/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4869160"/>
            <a:ext cx="6408712" cy="66963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b="1" dirty="0">
              <a:solidFill>
                <a:schemeClr val="tx2">
                  <a:lumMod val="50000"/>
                </a:schemeClr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49" name="Подзаголовок 2"/>
          <p:cNvSpPr txBox="1">
            <a:spLocks/>
          </p:cNvSpPr>
          <p:nvPr/>
        </p:nvSpPr>
        <p:spPr>
          <a:xfrm>
            <a:off x="3500430" y="6000768"/>
            <a:ext cx="5643570" cy="857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gsong Std R" pitchFamily="18" charset="-128"/>
              <a:ea typeface="Adobe Fangsong Std R" pitchFamily="18" charset="-128"/>
              <a:cs typeface="+mn-cs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0" y="142852"/>
            <a:ext cx="3857620" cy="714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gsong Std R" pitchFamily="18" charset="-128"/>
              <a:ea typeface="Adobe Fangsong Std R" pitchFamily="18" charset="-128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24128" y="1412776"/>
            <a:ext cx="3096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5301208"/>
            <a:ext cx="82809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Ежегодно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проводится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работа по оцифровыванию описей по итогам текущего комплектования организаций-источников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комплектования. В 2023 году о</a:t>
            </a: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цифрованы </a:t>
            </a:r>
            <a:r>
              <a:rPr lang="ru-RU" sz="2000" dirty="0">
                <a:latin typeface="Times New Roman"/>
                <a:ea typeface="Times New Roman"/>
              </a:rPr>
              <a:t>2259 листов дел фонда </a:t>
            </a:r>
            <a:r>
              <a:rPr lang="ru-RU" sz="2000" dirty="0" smtClean="0">
                <a:latin typeface="Times New Roman"/>
                <a:ea typeface="Times New Roman"/>
              </a:rPr>
              <a:t>№ Р-1-ОАФ </a:t>
            </a:r>
            <a:r>
              <a:rPr lang="ru-RU" sz="2000" dirty="0">
                <a:latin typeface="Times New Roman"/>
                <a:ea typeface="Times New Roman"/>
              </a:rPr>
              <a:t>«Органы местного самоуправления Цимлянского района</a:t>
            </a:r>
            <a:r>
              <a:rPr lang="ru-RU" sz="2000" dirty="0" smtClean="0">
                <a:latin typeface="Times New Roman"/>
                <a:ea typeface="Times New Roman"/>
              </a:rPr>
              <a:t>» </a:t>
            </a:r>
            <a:endParaRPr lang="ru-RU" sz="2000" dirty="0"/>
          </a:p>
        </p:txBody>
      </p:sp>
      <p:pic>
        <p:nvPicPr>
          <p:cNvPr id="10242" name="Picture 2" descr="D:\день архива 2024\сканирова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281892"/>
            <a:ext cx="3096000" cy="4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день архива 2024\сканирование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010" y="-171400"/>
            <a:ext cx="2484000" cy="33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128" y="2468945"/>
            <a:ext cx="2124000" cy="283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7085543"/>
      </p:ext>
    </p:extLst>
  </p:cSld>
  <p:clrMapOvr>
    <a:masterClrMapping/>
  </p:clrMapOvr>
  <p:transition advTm="5219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285860"/>
            <a:ext cx="3571900" cy="271464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</a:br>
            <a: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> </a:t>
            </a:r>
            <a:endParaRPr lang="ru-RU" sz="4000" b="1" dirty="0">
              <a:solidFill>
                <a:schemeClr val="bg1"/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4869160"/>
            <a:ext cx="6408712" cy="66963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b="1" dirty="0">
              <a:solidFill>
                <a:schemeClr val="tx2">
                  <a:lumMod val="50000"/>
                </a:schemeClr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49" name="Подзаголовок 2"/>
          <p:cNvSpPr txBox="1">
            <a:spLocks/>
          </p:cNvSpPr>
          <p:nvPr/>
        </p:nvSpPr>
        <p:spPr>
          <a:xfrm>
            <a:off x="3500430" y="6000768"/>
            <a:ext cx="5643570" cy="857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gsong Std R" pitchFamily="18" charset="-128"/>
              <a:ea typeface="Adobe Fangsong Std R" pitchFamily="18" charset="-128"/>
              <a:cs typeface="+mn-cs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0" y="142852"/>
            <a:ext cx="3857620" cy="714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gsong Std R" pitchFamily="18" charset="-128"/>
              <a:ea typeface="Adobe Fangsong Std R" pitchFamily="18" charset="-128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84168" y="620688"/>
            <a:ext cx="237626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ходе комплектования муниципального архива документами за 2023 год  принято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 организаций-источников комплектования, ликвидированных организаций на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хранение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закартонировано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397 дел  за период 1991-2017 годы.  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810" y="3145594"/>
            <a:ext cx="3096000" cy="3202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 descr="D:\день архива 2024\Кабинет фото 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6733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157164"/>
      </p:ext>
    </p:extLst>
  </p:cSld>
  <p:clrMapOvr>
    <a:masterClrMapping/>
  </p:clrMapOvr>
  <p:transition advTm="5219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285860"/>
            <a:ext cx="3571900" cy="271464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</a:br>
            <a: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> </a:t>
            </a:r>
            <a:endParaRPr lang="ru-RU" sz="4000" b="1" dirty="0">
              <a:solidFill>
                <a:schemeClr val="bg1"/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4869160"/>
            <a:ext cx="6408712" cy="66963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b="1" dirty="0">
              <a:solidFill>
                <a:schemeClr val="tx2">
                  <a:lumMod val="50000"/>
                </a:schemeClr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49" name="Подзаголовок 2"/>
          <p:cNvSpPr txBox="1">
            <a:spLocks/>
          </p:cNvSpPr>
          <p:nvPr/>
        </p:nvSpPr>
        <p:spPr>
          <a:xfrm>
            <a:off x="3500430" y="6000768"/>
            <a:ext cx="5643570" cy="857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gsong Std R" pitchFamily="18" charset="-128"/>
              <a:ea typeface="Adobe Fangsong Std R" pitchFamily="18" charset="-128"/>
              <a:cs typeface="+mn-cs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0" y="142852"/>
            <a:ext cx="3857620" cy="714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gsong Std R" pitchFamily="18" charset="-128"/>
              <a:ea typeface="Adobe Fangsong Std R" pitchFamily="18" charset="-128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08104" y="404664"/>
            <a:ext cx="33123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/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 hangingPunct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утверждение и согласование экспертно-проверочной комиссии комитета  по управлению архивным делом Ростовской области представлены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 hangingPunct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55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описей дел от  30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организаци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источников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комплектования. </a:t>
            </a:r>
          </a:p>
          <a:p>
            <a:pPr algn="ctr" hangingPunct="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описи дел внесено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 hangingPunct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713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дел управленческой документации,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 hangingPunct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220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дел по личному составу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 hangingPunct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17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фотодокументов, которые  в 2023 году включены в состав Архивного фонда Российской Федерации.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2291" name="Picture 3" descr="D:\день архива 2024\опись3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560" y="1848933"/>
            <a:ext cx="2988000" cy="429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D:\день архива 2024\опись2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44" y="395021"/>
            <a:ext cx="3348000" cy="481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75409"/>
      </p:ext>
    </p:extLst>
  </p:cSld>
  <p:clrMapOvr>
    <a:masterClrMapping/>
  </p:clrMapOvr>
  <p:transition advTm="5219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285860"/>
            <a:ext cx="3571900" cy="271464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</a:br>
            <a: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> </a:t>
            </a:r>
            <a:endParaRPr lang="ru-RU" sz="4000" b="1" dirty="0">
              <a:solidFill>
                <a:schemeClr val="bg1"/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4869160"/>
            <a:ext cx="6408712" cy="66963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b="1" dirty="0">
              <a:solidFill>
                <a:schemeClr val="tx2">
                  <a:lumMod val="50000"/>
                </a:schemeClr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49" name="Подзаголовок 2"/>
          <p:cNvSpPr txBox="1">
            <a:spLocks/>
          </p:cNvSpPr>
          <p:nvPr/>
        </p:nvSpPr>
        <p:spPr>
          <a:xfrm>
            <a:off x="3500430" y="6000768"/>
            <a:ext cx="5643570" cy="857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gsong Std R" pitchFamily="18" charset="-128"/>
              <a:ea typeface="Adobe Fangsong Std R" pitchFamily="18" charset="-128"/>
              <a:cs typeface="+mn-cs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0" y="142852"/>
            <a:ext cx="3857620" cy="714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gsong Std R" pitchFamily="18" charset="-128"/>
              <a:ea typeface="Adobe Fangsong Std R" pitchFamily="18" charset="-128"/>
              <a:cs typeface="+mn-cs"/>
            </a:endParaRPr>
          </a:p>
        </p:txBody>
      </p:sp>
      <p:pic>
        <p:nvPicPr>
          <p:cNvPr id="7170" name="Picture 2" descr="D:\фотоописи на 2023\Фотоописи 2023\Фотоописи  2023 на Ростов\2(060)_0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3999"/>
            <a:ext cx="7416000" cy="55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1" y="5661248"/>
            <a:ext cx="820891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Открытие Аллеи почетных захоронений на кладбище в городе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Цимлянске .4 мая 2023года.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Фотоопись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за 2023 год  (2(060)_063)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8361873"/>
      </p:ext>
    </p:extLst>
  </p:cSld>
  <p:clrMapOvr>
    <a:masterClrMapping/>
  </p:clrMapOvr>
  <p:transition advTm="5219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285860"/>
            <a:ext cx="3571900" cy="271464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</a:br>
            <a:r>
              <a:rPr lang="ru-RU" sz="4000" b="1" dirty="0" smtClean="0">
                <a:solidFill>
                  <a:schemeClr val="bg1"/>
                </a:solidFill>
                <a:latin typeface="Adobe Fangsong Std R" pitchFamily="18" charset="-128"/>
                <a:ea typeface="Adobe Fangsong Std R" pitchFamily="18" charset="-128"/>
              </a:rPr>
              <a:t> </a:t>
            </a:r>
            <a:endParaRPr lang="ru-RU" sz="4000" b="1" dirty="0">
              <a:solidFill>
                <a:schemeClr val="bg1"/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4788024" y="4702852"/>
            <a:ext cx="4248472" cy="172653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b="1" dirty="0">
              <a:solidFill>
                <a:schemeClr val="tx2">
                  <a:lumMod val="50000"/>
                </a:schemeClr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49" name="Подзаголовок 2"/>
          <p:cNvSpPr txBox="1">
            <a:spLocks/>
          </p:cNvSpPr>
          <p:nvPr/>
        </p:nvSpPr>
        <p:spPr>
          <a:xfrm>
            <a:off x="3500430" y="6000768"/>
            <a:ext cx="5643570" cy="857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gsong Std R" pitchFamily="18" charset="-128"/>
              <a:ea typeface="Adobe Fangsong Std R" pitchFamily="18" charset="-128"/>
              <a:cs typeface="+mn-cs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0" y="142852"/>
            <a:ext cx="3857620" cy="714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gsong Std R" pitchFamily="18" charset="-128"/>
              <a:ea typeface="Adobe Fangsong Std R" pitchFamily="18" charset="-128"/>
              <a:cs typeface="+mn-cs"/>
            </a:endParaRPr>
          </a:p>
        </p:txBody>
      </p:sp>
      <p:pic>
        <p:nvPicPr>
          <p:cNvPr id="6146" name="Picture 2" descr="D:\фотоописи на 2023\Фотоописи 2023\Фотоописи  2023 на Ростов\2(060)_0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0094"/>
            <a:ext cx="4356000" cy="58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фотоописи на 2023\Фотоописи 2023\Фотоописи  2023 на Ростов\2(060)_0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2852"/>
            <a:ext cx="3420000" cy="45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88024" y="4869160"/>
            <a:ext cx="43924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Закладка «Капсулы памяти» со священной землей из Мамаева Кургана города Волгограда в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Сквере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Великой Победы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станицы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Хорошевской.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6000767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Фотоопись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 2023 год  (2(060)_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066)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5510103"/>
      </p:ext>
    </p:extLst>
  </p:cSld>
  <p:clrMapOvr>
    <a:masterClrMapping/>
  </p:clrMapOvr>
  <p:transition advTm="5219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2184</TotalTime>
  <Words>931</Words>
  <Application>Microsoft Office PowerPoint</Application>
  <PresentationFormat>Экран (4:3)</PresentationFormat>
  <Paragraphs>108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Трек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  <vt:lpstr>  </vt:lpstr>
    </vt:vector>
  </TitlesOfParts>
  <Company>Архив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Фотоальбом</dc:title>
  <dc:creator>Архивист</dc:creator>
  <cp:lastModifiedBy>user</cp:lastModifiedBy>
  <cp:revision>171</cp:revision>
  <dcterms:created xsi:type="dcterms:W3CDTF">2018-08-07T08:00:27Z</dcterms:created>
  <dcterms:modified xsi:type="dcterms:W3CDTF">2024-03-01T11:00:11Z</dcterms:modified>
</cp:coreProperties>
</file>