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webp"/>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32"/>
  </p:notesMasterIdLst>
  <p:sldIdLst>
    <p:sldId id="256" r:id="rId2"/>
    <p:sldId id="257" r:id="rId3"/>
    <p:sldId id="258" r:id="rId4"/>
    <p:sldId id="303" r:id="rId5"/>
    <p:sldId id="260" r:id="rId6"/>
    <p:sldId id="261" r:id="rId7"/>
    <p:sldId id="262" r:id="rId8"/>
    <p:sldId id="263" r:id="rId9"/>
    <p:sldId id="267" r:id="rId10"/>
    <p:sldId id="266" r:id="rId11"/>
    <p:sldId id="283" r:id="rId12"/>
    <p:sldId id="269" r:id="rId13"/>
    <p:sldId id="304" r:id="rId14"/>
    <p:sldId id="302" r:id="rId15"/>
    <p:sldId id="284" r:id="rId16"/>
    <p:sldId id="285" r:id="rId17"/>
    <p:sldId id="272" r:id="rId18"/>
    <p:sldId id="273" r:id="rId19"/>
    <p:sldId id="299" r:id="rId20"/>
    <p:sldId id="301" r:id="rId21"/>
    <p:sldId id="286" r:id="rId22"/>
    <p:sldId id="276" r:id="rId23"/>
    <p:sldId id="277" r:id="rId24"/>
    <p:sldId id="291" r:id="rId25"/>
    <p:sldId id="292" r:id="rId26"/>
    <p:sldId id="294" r:id="rId27"/>
    <p:sldId id="295" r:id="rId28"/>
    <p:sldId id="279" r:id="rId29"/>
    <p:sldId id="297" r:id="rId30"/>
    <p:sldId id="288" r:id="rId31"/>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91B5D41-B793-4D0F-980D-9213E68CAA25}">
          <p14:sldIdLst>
            <p14:sldId id="256"/>
            <p14:sldId id="257"/>
            <p14:sldId id="258"/>
            <p14:sldId id="303"/>
            <p14:sldId id="260"/>
            <p14:sldId id="261"/>
            <p14:sldId id="262"/>
            <p14:sldId id="263"/>
            <p14:sldId id="267"/>
            <p14:sldId id="266"/>
            <p14:sldId id="283"/>
            <p14:sldId id="269"/>
            <p14:sldId id="304"/>
            <p14:sldId id="302"/>
            <p14:sldId id="284"/>
            <p14:sldId id="285"/>
            <p14:sldId id="272"/>
            <p14:sldId id="273"/>
            <p14:sldId id="299"/>
            <p14:sldId id="301"/>
            <p14:sldId id="286"/>
            <p14:sldId id="276"/>
            <p14:sldId id="277"/>
            <p14:sldId id="291"/>
            <p14:sldId id="292"/>
            <p14:sldId id="294"/>
            <p14:sldId id="295"/>
            <p14:sldId id="279"/>
            <p14:sldId id="297"/>
          </p14:sldIdLst>
        </p14:section>
        <p14:section name="Раздел без заголовка" id="{07CE9838-9AD0-4D5E-88C7-876A14396474}">
          <p14:sldIdLst>
            <p14:sldId id="28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Илья Суворов" initials="ИС" lastIdx="1" clrIdx="0">
    <p:extLst>
      <p:ext uri="{19B8F6BF-5375-455C-9EA6-DF929625EA0E}">
        <p15:presenceInfo xmlns:p15="http://schemas.microsoft.com/office/powerpoint/2012/main" userId="7f847a44058a94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9A26"/>
    <a:srgbClr val="4F951F"/>
    <a:srgbClr val="649024"/>
    <a:srgbClr val="0A0EB6"/>
    <a:srgbClr val="86B723"/>
    <a:srgbClr val="FFE285"/>
    <a:srgbClr val="75A82A"/>
    <a:srgbClr val="6FA028"/>
    <a:srgbClr val="6388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20" autoAdjust="0"/>
    <p:restoredTop sz="96374" autoAdjust="0"/>
  </p:normalViewPr>
  <p:slideViewPr>
    <p:cSldViewPr snapToGrid="0">
      <p:cViewPr varScale="1">
        <p:scale>
          <a:sx n="106" d="100"/>
          <a:sy n="106" d="100"/>
        </p:scale>
        <p:origin x="144"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01543" cy="34145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23372" y="0"/>
            <a:ext cx="4301543" cy="341458"/>
          </a:xfrm>
          <a:prstGeom prst="rect">
            <a:avLst/>
          </a:prstGeom>
        </p:spPr>
        <p:txBody>
          <a:bodyPr vert="horz" lIns="91440" tIns="45720" rIns="91440" bIns="45720" rtlCol="0"/>
          <a:lstStyle>
            <a:lvl1pPr algn="r">
              <a:defRPr sz="1200"/>
            </a:lvl1pPr>
          </a:lstStyle>
          <a:p>
            <a:fld id="{33F3D299-498E-4996-88ED-82262FD68C9D}" type="datetimeFigureOut">
              <a:rPr lang="ru-RU" smtClean="0"/>
              <a:t>13.10.2023</a:t>
            </a:fld>
            <a:endParaRPr lang="ru-RU"/>
          </a:p>
        </p:txBody>
      </p:sp>
      <p:sp>
        <p:nvSpPr>
          <p:cNvPr id="4" name="Образ слайда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92664" y="3271382"/>
            <a:ext cx="7941310" cy="267658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456220"/>
            <a:ext cx="4301543" cy="34145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623372" y="6456220"/>
            <a:ext cx="4301543" cy="341457"/>
          </a:xfrm>
          <a:prstGeom prst="rect">
            <a:avLst/>
          </a:prstGeom>
        </p:spPr>
        <p:txBody>
          <a:bodyPr vert="horz" lIns="91440" tIns="45720" rIns="91440" bIns="45720" rtlCol="0" anchor="b"/>
          <a:lstStyle>
            <a:lvl1pPr algn="r">
              <a:defRPr sz="1200"/>
            </a:lvl1pPr>
          </a:lstStyle>
          <a:p>
            <a:fld id="{E8C6EF1D-1CA4-4D99-93F1-C865ACD66FA6}" type="slidenum">
              <a:rPr lang="ru-RU" smtClean="0"/>
              <a:t>‹#›</a:t>
            </a:fld>
            <a:endParaRPr lang="ru-RU"/>
          </a:p>
        </p:txBody>
      </p:sp>
    </p:spTree>
    <p:extLst>
      <p:ext uri="{BB962C8B-B14F-4D97-AF65-F5344CB8AC3E}">
        <p14:creationId xmlns:p14="http://schemas.microsoft.com/office/powerpoint/2010/main" val="600495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a:t>
            </a:fld>
            <a:endParaRPr lang="ru-RU"/>
          </a:p>
        </p:txBody>
      </p:sp>
    </p:spTree>
    <p:extLst>
      <p:ext uri="{BB962C8B-B14F-4D97-AF65-F5344CB8AC3E}">
        <p14:creationId xmlns:p14="http://schemas.microsoft.com/office/powerpoint/2010/main" val="385601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11</a:t>
            </a:fld>
            <a:endParaRPr lang="ru-RU"/>
          </a:p>
        </p:txBody>
      </p:sp>
    </p:spTree>
    <p:extLst>
      <p:ext uri="{BB962C8B-B14F-4D97-AF65-F5344CB8AC3E}">
        <p14:creationId xmlns:p14="http://schemas.microsoft.com/office/powerpoint/2010/main" val="2735023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12</a:t>
            </a:fld>
            <a:endParaRPr lang="ru-RU"/>
          </a:p>
        </p:txBody>
      </p:sp>
    </p:spTree>
    <p:extLst>
      <p:ext uri="{BB962C8B-B14F-4D97-AF65-F5344CB8AC3E}">
        <p14:creationId xmlns:p14="http://schemas.microsoft.com/office/powerpoint/2010/main" val="2817247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13</a:t>
            </a:fld>
            <a:endParaRPr lang="ru-RU"/>
          </a:p>
        </p:txBody>
      </p:sp>
    </p:spTree>
    <p:extLst>
      <p:ext uri="{BB962C8B-B14F-4D97-AF65-F5344CB8AC3E}">
        <p14:creationId xmlns:p14="http://schemas.microsoft.com/office/powerpoint/2010/main" val="89051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14</a:t>
            </a:fld>
            <a:endParaRPr lang="ru-RU"/>
          </a:p>
        </p:txBody>
      </p:sp>
    </p:spTree>
    <p:extLst>
      <p:ext uri="{BB962C8B-B14F-4D97-AF65-F5344CB8AC3E}">
        <p14:creationId xmlns:p14="http://schemas.microsoft.com/office/powerpoint/2010/main" val="22964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15</a:t>
            </a:fld>
            <a:endParaRPr lang="ru-RU"/>
          </a:p>
        </p:txBody>
      </p:sp>
    </p:spTree>
    <p:extLst>
      <p:ext uri="{BB962C8B-B14F-4D97-AF65-F5344CB8AC3E}">
        <p14:creationId xmlns:p14="http://schemas.microsoft.com/office/powerpoint/2010/main" val="323050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16</a:t>
            </a:fld>
            <a:endParaRPr lang="ru-RU"/>
          </a:p>
        </p:txBody>
      </p:sp>
    </p:spTree>
    <p:extLst>
      <p:ext uri="{BB962C8B-B14F-4D97-AF65-F5344CB8AC3E}">
        <p14:creationId xmlns:p14="http://schemas.microsoft.com/office/powerpoint/2010/main" val="121219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17</a:t>
            </a:fld>
            <a:endParaRPr lang="ru-RU"/>
          </a:p>
        </p:txBody>
      </p:sp>
    </p:spTree>
    <p:extLst>
      <p:ext uri="{BB962C8B-B14F-4D97-AF65-F5344CB8AC3E}">
        <p14:creationId xmlns:p14="http://schemas.microsoft.com/office/powerpoint/2010/main" val="2168658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18</a:t>
            </a:fld>
            <a:endParaRPr lang="ru-RU"/>
          </a:p>
        </p:txBody>
      </p:sp>
    </p:spTree>
    <p:extLst>
      <p:ext uri="{BB962C8B-B14F-4D97-AF65-F5344CB8AC3E}">
        <p14:creationId xmlns:p14="http://schemas.microsoft.com/office/powerpoint/2010/main" val="3440500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19</a:t>
            </a:fld>
            <a:endParaRPr lang="ru-RU"/>
          </a:p>
        </p:txBody>
      </p:sp>
    </p:spTree>
    <p:extLst>
      <p:ext uri="{BB962C8B-B14F-4D97-AF65-F5344CB8AC3E}">
        <p14:creationId xmlns:p14="http://schemas.microsoft.com/office/powerpoint/2010/main" val="553931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20</a:t>
            </a:fld>
            <a:endParaRPr lang="ru-RU"/>
          </a:p>
        </p:txBody>
      </p:sp>
    </p:spTree>
    <p:extLst>
      <p:ext uri="{BB962C8B-B14F-4D97-AF65-F5344CB8AC3E}">
        <p14:creationId xmlns:p14="http://schemas.microsoft.com/office/powerpoint/2010/main" val="748145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3</a:t>
            </a:fld>
            <a:endParaRPr lang="ru-RU"/>
          </a:p>
        </p:txBody>
      </p:sp>
    </p:spTree>
    <p:extLst>
      <p:ext uri="{BB962C8B-B14F-4D97-AF65-F5344CB8AC3E}">
        <p14:creationId xmlns:p14="http://schemas.microsoft.com/office/powerpoint/2010/main" val="3046196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21</a:t>
            </a:fld>
            <a:endParaRPr lang="ru-RU"/>
          </a:p>
        </p:txBody>
      </p:sp>
    </p:spTree>
    <p:extLst>
      <p:ext uri="{BB962C8B-B14F-4D97-AF65-F5344CB8AC3E}">
        <p14:creationId xmlns:p14="http://schemas.microsoft.com/office/powerpoint/2010/main" val="3892346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22</a:t>
            </a:fld>
            <a:endParaRPr lang="ru-RU"/>
          </a:p>
        </p:txBody>
      </p:sp>
    </p:spTree>
    <p:extLst>
      <p:ext uri="{BB962C8B-B14F-4D97-AF65-F5344CB8AC3E}">
        <p14:creationId xmlns:p14="http://schemas.microsoft.com/office/powerpoint/2010/main" val="533570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23</a:t>
            </a:fld>
            <a:endParaRPr lang="ru-RU"/>
          </a:p>
        </p:txBody>
      </p:sp>
    </p:spTree>
    <p:extLst>
      <p:ext uri="{BB962C8B-B14F-4D97-AF65-F5344CB8AC3E}">
        <p14:creationId xmlns:p14="http://schemas.microsoft.com/office/powerpoint/2010/main" val="76305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4</a:t>
            </a:fld>
            <a:endParaRPr lang="ru-RU"/>
          </a:p>
        </p:txBody>
      </p:sp>
    </p:spTree>
    <p:extLst>
      <p:ext uri="{BB962C8B-B14F-4D97-AF65-F5344CB8AC3E}">
        <p14:creationId xmlns:p14="http://schemas.microsoft.com/office/powerpoint/2010/main" val="261551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5</a:t>
            </a:fld>
            <a:endParaRPr lang="ru-RU"/>
          </a:p>
        </p:txBody>
      </p:sp>
    </p:spTree>
    <p:extLst>
      <p:ext uri="{BB962C8B-B14F-4D97-AF65-F5344CB8AC3E}">
        <p14:creationId xmlns:p14="http://schemas.microsoft.com/office/powerpoint/2010/main" val="500774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6</a:t>
            </a:fld>
            <a:endParaRPr lang="ru-RU"/>
          </a:p>
        </p:txBody>
      </p:sp>
    </p:spTree>
    <p:extLst>
      <p:ext uri="{BB962C8B-B14F-4D97-AF65-F5344CB8AC3E}">
        <p14:creationId xmlns:p14="http://schemas.microsoft.com/office/powerpoint/2010/main" val="2462847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7</a:t>
            </a:fld>
            <a:endParaRPr lang="ru-RU"/>
          </a:p>
        </p:txBody>
      </p:sp>
    </p:spTree>
    <p:extLst>
      <p:ext uri="{BB962C8B-B14F-4D97-AF65-F5344CB8AC3E}">
        <p14:creationId xmlns:p14="http://schemas.microsoft.com/office/powerpoint/2010/main" val="3073219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8</a:t>
            </a:fld>
            <a:endParaRPr lang="ru-RU"/>
          </a:p>
        </p:txBody>
      </p:sp>
    </p:spTree>
    <p:extLst>
      <p:ext uri="{BB962C8B-B14F-4D97-AF65-F5344CB8AC3E}">
        <p14:creationId xmlns:p14="http://schemas.microsoft.com/office/powerpoint/2010/main" val="1556775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9</a:t>
            </a:fld>
            <a:endParaRPr lang="ru-RU"/>
          </a:p>
        </p:txBody>
      </p:sp>
    </p:spTree>
    <p:extLst>
      <p:ext uri="{BB962C8B-B14F-4D97-AF65-F5344CB8AC3E}">
        <p14:creationId xmlns:p14="http://schemas.microsoft.com/office/powerpoint/2010/main" val="2840945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925763" y="849313"/>
            <a:ext cx="4075112" cy="22939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8C6EF1D-1CA4-4D99-93F1-C865ACD66FA6}" type="slidenum">
              <a:rPr lang="ru-RU" smtClean="0"/>
              <a:t>10</a:t>
            </a:fld>
            <a:endParaRPr lang="ru-RU"/>
          </a:p>
        </p:txBody>
      </p:sp>
    </p:spTree>
    <p:extLst>
      <p:ext uri="{BB962C8B-B14F-4D97-AF65-F5344CB8AC3E}">
        <p14:creationId xmlns:p14="http://schemas.microsoft.com/office/powerpoint/2010/main" val="293866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41"/>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286283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178986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8" y="609600"/>
            <a:ext cx="809413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
        <p:nvSpPr>
          <p:cNvPr id="20" name="TextBox 19"/>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sz="1800" dirty="0">
              <a:solidFill>
                <a:schemeClr val="accent1">
                  <a:lumMod val="60000"/>
                  <a:lumOff val="40000"/>
                </a:schemeClr>
              </a:solidFill>
              <a:latin typeface="Arial"/>
            </a:endParaRPr>
          </a:p>
        </p:txBody>
      </p:sp>
    </p:spTree>
    <p:extLst>
      <p:ext uri="{BB962C8B-B14F-4D97-AF65-F5344CB8AC3E}">
        <p14:creationId xmlns:p14="http://schemas.microsoft.com/office/powerpoint/2010/main" val="3232018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3553751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8" y="609600"/>
            <a:ext cx="809413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44428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3298240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1579363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8" y="609607"/>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9" y="609600"/>
            <a:ext cx="7060151"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414751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166550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71"/>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CC306C-136F-4FF9-97BF-40183B1A916A}" type="datetimeFigureOut">
              <a:rPr lang="ru-RU" smtClean="0"/>
              <a:t>13.10.2023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82034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6"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2CC306C-136F-4FF9-97BF-40183B1A916A}" type="datetimeFigureOut">
              <a:rPr lang="ru-RU" smtClean="0"/>
              <a:t>13.10.2023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126171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50" y="2160983"/>
            <a:ext cx="4185623"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Content Placeholder 3"/>
          <p:cNvSpPr>
            <a:spLocks noGrp="1"/>
          </p:cNvSpPr>
          <p:nvPr>
            <p:ph sz="half" idx="2"/>
          </p:nvPr>
        </p:nvSpPr>
        <p:spPr>
          <a:xfrm>
            <a:off x="675750" y="2737253"/>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5" y="2160983"/>
            <a:ext cx="4185619"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9" y="2737253"/>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2CC306C-136F-4FF9-97BF-40183B1A916A}" type="datetimeFigureOut">
              <a:rPr lang="ru-RU" smtClean="0"/>
              <a:t>13.10.2023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363540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2CC306C-136F-4FF9-97BF-40183B1A916A}" type="datetimeFigureOut">
              <a:rPr lang="ru-RU" smtClean="0"/>
              <a:t>13.10.2023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26994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C306C-136F-4FF9-97BF-40183B1A916A}" type="datetimeFigureOut">
              <a:rPr lang="ru-RU" smtClean="0"/>
              <a:t>13.10.2023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168128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4" y="514932"/>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2CC306C-136F-4FF9-97BF-40183B1A916A}" type="datetimeFigureOut">
              <a:rPr lang="ru-RU" smtClean="0"/>
              <a:t>13.10.2023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339152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2CC306C-136F-4FF9-97BF-40183B1A916A}" type="datetimeFigureOut">
              <a:rPr lang="ru-RU" smtClean="0"/>
              <a:t>13.10.2023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DD3C16B-676E-416B-A26C-93A3128E8C68}" type="slidenum">
              <a:rPr lang="ru-RU" smtClean="0"/>
              <a:t>‹#›</a:t>
            </a:fld>
            <a:endParaRPr lang="ru-RU"/>
          </a:p>
        </p:txBody>
      </p:sp>
    </p:spTree>
    <p:extLst>
      <p:ext uri="{BB962C8B-B14F-4D97-AF65-F5344CB8AC3E}">
        <p14:creationId xmlns:p14="http://schemas.microsoft.com/office/powerpoint/2010/main" val="69057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70"/>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CC306C-136F-4FF9-97BF-40183B1A916A}" type="datetimeFigureOut">
              <a:rPr lang="ru-RU" smtClean="0"/>
              <a:t>13.10.2023</a:t>
            </a:fld>
            <a:endParaRPr lang="ru-RU"/>
          </a:p>
        </p:txBody>
      </p:sp>
      <p:sp>
        <p:nvSpPr>
          <p:cNvPr id="5" name="Footer Placeholder 4"/>
          <p:cNvSpPr>
            <a:spLocks noGrp="1"/>
          </p:cNvSpPr>
          <p:nvPr>
            <p:ph type="ftr" sz="quarter" idx="3"/>
          </p:nvPr>
        </p:nvSpPr>
        <p:spPr>
          <a:xfrm>
            <a:off x="677335" y="6041370"/>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5" y="6041370"/>
            <a:ext cx="683339" cy="365125"/>
          </a:xfrm>
          <a:prstGeom prst="rect">
            <a:avLst/>
          </a:prstGeom>
        </p:spPr>
        <p:txBody>
          <a:bodyPr vert="horz" lIns="91440" tIns="45720" rIns="91440" bIns="45720" rtlCol="0" anchor="ctr"/>
          <a:lstStyle>
            <a:lvl1pPr algn="r">
              <a:defRPr sz="900">
                <a:solidFill>
                  <a:schemeClr val="accent1"/>
                </a:solidFill>
              </a:defRPr>
            </a:lvl1pPr>
          </a:lstStyle>
          <a:p>
            <a:fld id="{ADD3C16B-676E-416B-A26C-93A3128E8C68}" type="slidenum">
              <a:rPr lang="ru-RU" smtClean="0"/>
              <a:t>‹#›</a:t>
            </a:fld>
            <a:endParaRPr lang="ru-RU"/>
          </a:p>
        </p:txBody>
      </p:sp>
    </p:spTree>
    <p:extLst>
      <p:ext uri="{BB962C8B-B14F-4D97-AF65-F5344CB8AC3E}">
        <p14:creationId xmlns:p14="http://schemas.microsoft.com/office/powerpoint/2010/main" val="29324127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notesSlide" Target="../notesSlides/notesSlide1.xml"/><Relationship Id="rId16"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hyperlink" Target="https://ck-rostov.ru/" TargetMode="External"/><Relationship Id="rId9" Type="http://schemas.openxmlformats.org/officeDocument/2006/relationships/image" Target="../media/image6.jpe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3.sv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jpg"/><Relationship Id="rId7" Type="http://schemas.openxmlformats.org/officeDocument/2006/relationships/image" Target="../media/image53.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1.svg"/><Relationship Id="rId4" Type="http://schemas.openxmlformats.org/officeDocument/2006/relationships/image" Target="../media/image28.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9.pn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3.svg"/><Relationship Id="rId9" Type="http://schemas.openxmlformats.org/officeDocument/2006/relationships/image" Target="../media/image60.jpeg"/></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3" Type="http://schemas.openxmlformats.org/officeDocument/2006/relationships/image" Target="../media/image28.png"/><Relationship Id="rId7" Type="http://schemas.openxmlformats.org/officeDocument/2006/relationships/image" Target="../media/image64.jpeg"/><Relationship Id="rId12"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68.jpeg"/><Relationship Id="rId5" Type="http://schemas.openxmlformats.org/officeDocument/2006/relationships/image" Target="../media/image49.png"/><Relationship Id="rId10" Type="http://schemas.openxmlformats.org/officeDocument/2006/relationships/image" Target="../media/image67.jpeg"/><Relationship Id="rId4" Type="http://schemas.openxmlformats.org/officeDocument/2006/relationships/image" Target="../media/image31.svg"/><Relationship Id="rId9"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74.webp"/><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6.sv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31.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28.png"/><Relationship Id="rId7"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g"/><Relationship Id="rId10" Type="http://schemas.openxmlformats.org/officeDocument/2006/relationships/image" Target="../media/image89.png"/><Relationship Id="rId4" Type="http://schemas.openxmlformats.org/officeDocument/2006/relationships/image" Target="../media/image31.svg"/><Relationship Id="rId9" Type="http://schemas.openxmlformats.org/officeDocument/2006/relationships/image" Target="../media/image88.jpeg"/></Relationships>
</file>

<file path=ppt/slides/_rels/slide19.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28.png"/><Relationship Id="rId7"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7.jpeg"/><Relationship Id="rId10" Type="http://schemas.openxmlformats.org/officeDocument/2006/relationships/image" Target="../media/image94.png"/><Relationship Id="rId4" Type="http://schemas.openxmlformats.org/officeDocument/2006/relationships/image" Target="../media/image31.svg"/><Relationship Id="rId9"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87.jpe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4.sv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8.png"/><Relationship Id="rId7" Type="http://schemas.openxmlformats.org/officeDocument/2006/relationships/image" Target="../media/image10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png"/><Relationship Id="rId4" Type="http://schemas.openxmlformats.org/officeDocument/2006/relationships/image" Target="../media/image31.svg"/><Relationship Id="rId9" Type="http://schemas.openxmlformats.org/officeDocument/2006/relationships/image" Target="../media/image105.png"/></Relationships>
</file>

<file path=ppt/slides/_rels/slide2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28.png"/><Relationship Id="rId7"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8.webp"/><Relationship Id="rId5" Type="http://schemas.openxmlformats.org/officeDocument/2006/relationships/image" Target="../media/image107.jpg"/><Relationship Id="rId4" Type="http://schemas.openxmlformats.org/officeDocument/2006/relationships/image" Target="../media/image31.svg"/><Relationship Id="rId9"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21.svg"/></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9.png"/><Relationship Id="rId7" Type="http://schemas.openxmlformats.org/officeDocument/2006/relationships/image" Target="../media/image122.jpeg"/><Relationship Id="rId2" Type="http://schemas.openxmlformats.org/officeDocument/2006/relationships/image" Target="../media/image118.jpg"/><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20.png"/><Relationship Id="rId4" Type="http://schemas.microsoft.com/office/2007/relationships/hdphoto" Target="../media/hdphoto1.wdp"/><Relationship Id="rId9" Type="http://schemas.openxmlformats.org/officeDocument/2006/relationships/image" Target="../media/image123.png"/></Relationships>
</file>

<file path=ppt/slides/_rels/slide2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7.jpeg"/><Relationship Id="rId4" Type="http://schemas.openxmlformats.org/officeDocument/2006/relationships/image" Target="../media/image1.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4.xml.rels><?xml version="1.0" encoding="UTF-8" standalone="yes"?>
<Relationships xmlns="http://schemas.openxmlformats.org/package/2006/relationships"><Relationship Id="rId8" Type="http://schemas.openxmlformats.org/officeDocument/2006/relationships/hyperlink" Target="file:///C:\Users\CP-MSP-4\Desktop\&#1044;&#1086;&#1082;&#1091;&#1084;&#1077;&#1085;&#1090;&#1099;%20&#1057;&#1074;&#1103;&#1090;&#1086;&#1075;&#1086;&#1088;&#1086;&#1074;\&#1055;&#1040;&#1052;&#1071;&#1058;&#1050;&#1048;\&#1051;&#1100;&#1075;&#1086;&#1090;&#1085;&#1086;&#1077;%20&#1082;&#1088;&#1077;&#1076;&#1080;&#1090;&#1086;&#1083;&#1074;&#1072;&#1085;&#1080;&#1077;\&#1055;&#1086;&#1089;&#1090;&#1072;&#1085;&#1086;&#1074;&#1083;&#1077;&#1085;&#1080;&#1077;%20&#1055;&#1088;&#1072;&#1074;&#1080;&#1090;&#1077;&#1083;&#1100;&#1089;&#1090;&#1074;&#1072;%20&#1056;&#1060;%20&#1086;&#1090;%2029.12.2016%20N%201528%20(&#1088;&#1077;&#1076;.%20&#1086;&#1090;.rtf#Par182" TargetMode="External"/><Relationship Id="rId3" Type="http://schemas.openxmlformats.org/officeDocument/2006/relationships/hyperlink" Target="https://login.consultant.ru/link/?req=doc&amp;base=LAW&amp;n=454505&amp;date=18.08.2023&amp;dst=102442&amp;field=134" TargetMode="External"/><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login.consultant.ru/link/?req=doc&amp;base=LAW&amp;n=454505&amp;date=18.08.2023&amp;dst=102446&amp;field=134" TargetMode="External"/><Relationship Id="rId10" Type="http://schemas.openxmlformats.org/officeDocument/2006/relationships/image" Target="../media/image30.png"/><Relationship Id="rId4" Type="http://schemas.openxmlformats.org/officeDocument/2006/relationships/hyperlink" Target="https://login.consultant.ru/link/?req=doc&amp;base=LAW&amp;n=454505&amp;date=18.08.2023&amp;dst=102444&amp;field=134" TargetMode="Externa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7.jp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9F303B-6682-A7E4-3808-520C8D97604E}"/>
              </a:ext>
            </a:extLst>
          </p:cNvPr>
          <p:cNvSpPr>
            <a:spLocks noGrp="1"/>
          </p:cNvSpPr>
          <p:nvPr>
            <p:ph type="ctrTitle"/>
          </p:nvPr>
        </p:nvSpPr>
        <p:spPr>
          <a:xfrm>
            <a:off x="793631" y="1687238"/>
            <a:ext cx="9100867" cy="677849"/>
          </a:xfrm>
        </p:spPr>
        <p:txBody>
          <a:bodyPr/>
          <a:lstStyle/>
          <a:p>
            <a:pPr algn="l"/>
            <a:r>
              <a:rPr lang="ru-RU" sz="4000" b="1" dirty="0">
                <a:solidFill>
                  <a:schemeClr val="tx1"/>
                </a:solidFill>
                <a:latin typeface="Times New Roman" panose="02020603050405020304" pitchFamily="18" charset="0"/>
                <a:cs typeface="Times New Roman" panose="02020603050405020304" pitchFamily="18" charset="0"/>
              </a:rPr>
              <a:t>Меры государственной поддержки </a:t>
            </a:r>
          </a:p>
        </p:txBody>
      </p:sp>
      <p:sp>
        <p:nvSpPr>
          <p:cNvPr id="3" name="Подзаголовок 2">
            <a:extLst>
              <a:ext uri="{FF2B5EF4-FFF2-40B4-BE49-F238E27FC236}">
                <a16:creationId xmlns:a16="http://schemas.microsoft.com/office/drawing/2014/main" id="{5E153B65-F42E-74E3-8195-0EA6D0809992}"/>
              </a:ext>
            </a:extLst>
          </p:cNvPr>
          <p:cNvSpPr>
            <a:spLocks noGrp="1"/>
          </p:cNvSpPr>
          <p:nvPr>
            <p:ph type="subTitle" idx="1"/>
          </p:nvPr>
        </p:nvSpPr>
        <p:spPr>
          <a:xfrm>
            <a:off x="2204546" y="5920979"/>
            <a:ext cx="7766937" cy="855311"/>
          </a:xfrm>
        </p:spPr>
        <p:txBody>
          <a:bodyPr>
            <a:noAutofit/>
          </a:bodyPr>
          <a:lstStyle/>
          <a:p>
            <a:pPr algn="ctr">
              <a:spcBef>
                <a:spcPts val="0"/>
              </a:spcBef>
            </a:pPr>
            <a:r>
              <a:rPr lang="ru-RU" dirty="0">
                <a:solidFill>
                  <a:schemeClr val="tx1"/>
                </a:solidFill>
                <a:latin typeface="Times New Roman" panose="02020603050405020304" pitchFamily="18" charset="0"/>
                <a:cs typeface="Times New Roman" panose="02020603050405020304" pitchFamily="18" charset="0"/>
              </a:rPr>
              <a:t>сельскохозяйственных товаропроизводителей </a:t>
            </a:r>
          </a:p>
          <a:p>
            <a:pPr algn="ctr">
              <a:spcBef>
                <a:spcPts val="0"/>
              </a:spcBef>
            </a:pPr>
            <a:r>
              <a:rPr lang="ru-RU" dirty="0">
                <a:solidFill>
                  <a:schemeClr val="tx1"/>
                </a:solidFill>
                <a:latin typeface="Times New Roman" panose="02020603050405020304" pitchFamily="18" charset="0"/>
                <a:cs typeface="Times New Roman" panose="02020603050405020304" pitchFamily="18" charset="0"/>
              </a:rPr>
              <a:t>Ростовской области</a:t>
            </a:r>
          </a:p>
          <a:p>
            <a:pPr algn="ctr">
              <a:spcBef>
                <a:spcPts val="0"/>
              </a:spcBef>
            </a:pPr>
            <a:r>
              <a:rPr lang="ru-RU" dirty="0">
                <a:solidFill>
                  <a:schemeClr val="tx1"/>
                </a:solidFill>
                <a:latin typeface="Times New Roman" panose="02020603050405020304" pitchFamily="18" charset="0"/>
                <a:cs typeface="Times New Roman" panose="02020603050405020304" pitchFamily="18" charset="0"/>
              </a:rPr>
              <a:t>2023</a:t>
            </a:r>
          </a:p>
        </p:txBody>
      </p:sp>
      <p:sp>
        <p:nvSpPr>
          <p:cNvPr id="8" name="Заголовок 1">
            <a:extLst>
              <a:ext uri="{FF2B5EF4-FFF2-40B4-BE49-F238E27FC236}">
                <a16:creationId xmlns:a16="http://schemas.microsoft.com/office/drawing/2014/main" id="{1C87C394-0463-9680-DB4D-59FB51557921}"/>
              </a:ext>
            </a:extLst>
          </p:cNvPr>
          <p:cNvSpPr txBox="1">
            <a:spLocks noChangeArrowheads="1"/>
          </p:cNvSpPr>
          <p:nvPr/>
        </p:nvSpPr>
        <p:spPr bwMode="auto">
          <a:xfrm>
            <a:off x="6437760" y="309963"/>
            <a:ext cx="3240087" cy="10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69" tIns="60684" rIns="121369" bIns="60684"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sz="1801" b="1" dirty="0">
                <a:latin typeface="Times New Roman" panose="02020603050405020304" pitchFamily="18" charset="0"/>
                <a:cs typeface="Times New Roman" panose="02020603050405020304" pitchFamily="18" charset="0"/>
              </a:rPr>
              <a:t>Министерство сельского </a:t>
            </a:r>
          </a:p>
          <a:p>
            <a:pPr algn="ctr" eaLnBrk="1" hangingPunct="1"/>
            <a:r>
              <a:rPr lang="ru-RU" altLang="ru-RU" sz="1801" b="1" dirty="0">
                <a:latin typeface="Times New Roman" panose="02020603050405020304" pitchFamily="18" charset="0"/>
                <a:cs typeface="Times New Roman" panose="02020603050405020304" pitchFamily="18" charset="0"/>
              </a:rPr>
              <a:t>хозяйства и продовольствия Ростовской области</a:t>
            </a:r>
          </a:p>
        </p:txBody>
      </p:sp>
      <p:pic>
        <p:nvPicPr>
          <p:cNvPr id="9" name="Picture 3" descr="C:\Users\Tolmosov\Desktop\фоны2016\gerb_rostovskoy_oblasti.png">
            <a:extLst>
              <a:ext uri="{FF2B5EF4-FFF2-40B4-BE49-F238E27FC236}">
                <a16:creationId xmlns:a16="http://schemas.microsoft.com/office/drawing/2014/main" id="{4029E057-F009-666D-9DB9-3AC3C5308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7070" y="223846"/>
            <a:ext cx="1329499" cy="113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Заголовок 1">
            <a:extLst>
              <a:ext uri="{FF2B5EF4-FFF2-40B4-BE49-F238E27FC236}">
                <a16:creationId xmlns:a16="http://schemas.microsoft.com/office/drawing/2014/main" id="{511C3AEB-5592-D473-0E47-8C107A7B9FE9}"/>
              </a:ext>
            </a:extLst>
          </p:cNvPr>
          <p:cNvSpPr txBox="1">
            <a:spLocks noChangeArrowheads="1"/>
          </p:cNvSpPr>
          <p:nvPr/>
        </p:nvSpPr>
        <p:spPr bwMode="auto">
          <a:xfrm>
            <a:off x="1844339" y="223840"/>
            <a:ext cx="5214836" cy="109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69" tIns="60684" rIns="121369" bIns="60684"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sz="1600" b="1" dirty="0">
                <a:latin typeface="Times New Roman" panose="02020603050405020304" pitchFamily="18" charset="0"/>
                <a:cs typeface="Times New Roman" panose="02020603050405020304" pitchFamily="18" charset="0"/>
              </a:rPr>
              <a:t>АО «Региональная корпорация развития»</a:t>
            </a:r>
          </a:p>
          <a:p>
            <a:r>
              <a:rPr lang="ru-RU" sz="1600" b="1" dirty="0">
                <a:latin typeface="Times New Roman" panose="02020603050405020304" pitchFamily="18" charset="0"/>
                <a:cs typeface="Times New Roman" panose="02020603050405020304" pitchFamily="18" charset="0"/>
              </a:rPr>
              <a:t>Центр компетенций в сфере </a:t>
            </a:r>
          </a:p>
          <a:p>
            <a:r>
              <a:rPr lang="ru-RU" sz="1600" b="1" dirty="0">
                <a:latin typeface="Times New Roman" panose="02020603050405020304" pitchFamily="18" charset="0"/>
                <a:cs typeface="Times New Roman" panose="02020603050405020304" pitchFamily="18" charset="0"/>
              </a:rPr>
              <a:t>сельскохозяйственной кооперации </a:t>
            </a:r>
          </a:p>
          <a:p>
            <a:r>
              <a:rPr lang="ru-RU" sz="1600" b="1" dirty="0">
                <a:latin typeface="Times New Roman" panose="02020603050405020304" pitchFamily="18" charset="0"/>
                <a:cs typeface="Times New Roman" panose="02020603050405020304" pitchFamily="18" charset="0"/>
              </a:rPr>
              <a:t>и поддержки фермеров Ростовской области</a:t>
            </a:r>
            <a:endParaRPr lang="ru-RU" altLang="ru-RU" sz="1600" b="1" dirty="0">
              <a:latin typeface="Times New Roman" panose="02020603050405020304" pitchFamily="18" charset="0"/>
              <a:cs typeface="Times New Roman" panose="02020603050405020304" pitchFamily="18" charset="0"/>
            </a:endParaRPr>
          </a:p>
        </p:txBody>
      </p:sp>
      <p:pic>
        <p:nvPicPr>
          <p:cNvPr id="14" name="Picture 2" descr="logo">
            <a:hlinkClick r:id="rId4"/>
            <a:extLst>
              <a:ext uri="{FF2B5EF4-FFF2-40B4-BE49-F238E27FC236}">
                <a16:creationId xmlns:a16="http://schemas.microsoft.com/office/drawing/2014/main" id="{72277546-CEA1-2DA7-1D04-394B51579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887" y="308276"/>
            <a:ext cx="850645" cy="927977"/>
          </a:xfrm>
          <a:prstGeom prst="rect">
            <a:avLst/>
          </a:prstGeom>
          <a:noFill/>
          <a:extLst>
            <a:ext uri="{909E8E84-426E-40DD-AFC4-6F175D3DCCD1}">
              <a14:hiddenFill xmlns:a14="http://schemas.microsoft.com/office/drawing/2010/main">
                <a:solidFill>
                  <a:srgbClr val="FFFFFF"/>
                </a:solidFill>
              </a14:hiddenFill>
            </a:ext>
          </a:extLst>
        </p:spPr>
      </p:pic>
      <p:sp>
        <p:nvSpPr>
          <p:cNvPr id="15" name="任意多边形 80">
            <a:extLst>
              <a:ext uri="{FF2B5EF4-FFF2-40B4-BE49-F238E27FC236}">
                <a16:creationId xmlns:a16="http://schemas.microsoft.com/office/drawing/2014/main" id="{7F14D52E-6E53-8C3C-8E55-5A2E80A63728}"/>
              </a:ext>
            </a:extLst>
          </p:cNvPr>
          <p:cNvSpPr/>
          <p:nvPr/>
        </p:nvSpPr>
        <p:spPr>
          <a:xfrm>
            <a:off x="2065965" y="4724989"/>
            <a:ext cx="2517932" cy="1258967"/>
          </a:xfrm>
          <a:custGeom>
            <a:avLst/>
            <a:gdLst>
              <a:gd name="connsiteX0" fmla="*/ 1258966 w 2517932"/>
              <a:gd name="connsiteY0" fmla="*/ 0 h 1258966"/>
              <a:gd name="connsiteX1" fmla="*/ 2517932 w 2517932"/>
              <a:gd name="connsiteY1" fmla="*/ 1258966 h 1258966"/>
              <a:gd name="connsiteX2" fmla="*/ 0 w 2517932"/>
              <a:gd name="connsiteY2" fmla="*/ 1258966 h 1258966"/>
              <a:gd name="connsiteX3" fmla="*/ 1258966 w 2517932"/>
              <a:gd name="connsiteY3" fmla="*/ 0 h 1258966"/>
            </a:gdLst>
            <a:ahLst/>
            <a:cxnLst>
              <a:cxn ang="0">
                <a:pos x="connsiteX0" y="connsiteY0"/>
              </a:cxn>
              <a:cxn ang="0">
                <a:pos x="connsiteX1" y="connsiteY1"/>
              </a:cxn>
              <a:cxn ang="0">
                <a:pos x="connsiteX2" y="connsiteY2"/>
              </a:cxn>
              <a:cxn ang="0">
                <a:pos x="connsiteX3" y="connsiteY3"/>
              </a:cxn>
            </a:cxnLst>
            <a:rect l="l" t="t" r="r" b="b"/>
            <a:pathLst>
              <a:path w="2517932" h="1258966">
                <a:moveTo>
                  <a:pt x="1258966" y="0"/>
                </a:moveTo>
                <a:lnTo>
                  <a:pt x="2517932" y="1258966"/>
                </a:lnTo>
                <a:lnTo>
                  <a:pt x="0" y="1258966"/>
                </a:lnTo>
                <a:lnTo>
                  <a:pt x="1258966" y="0"/>
                </a:lnTo>
                <a:close/>
              </a:path>
            </a:pathLst>
          </a:cu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16" name="任意多边形 81">
            <a:extLst>
              <a:ext uri="{FF2B5EF4-FFF2-40B4-BE49-F238E27FC236}">
                <a16:creationId xmlns:a16="http://schemas.microsoft.com/office/drawing/2014/main" id="{E8ADDA5D-1E6E-3977-00EA-0AA05E3DD131}"/>
              </a:ext>
            </a:extLst>
          </p:cNvPr>
          <p:cNvSpPr/>
          <p:nvPr/>
        </p:nvSpPr>
        <p:spPr>
          <a:xfrm>
            <a:off x="4774307" y="4700252"/>
            <a:ext cx="2517932" cy="1258967"/>
          </a:xfrm>
          <a:custGeom>
            <a:avLst/>
            <a:gdLst>
              <a:gd name="connsiteX0" fmla="*/ 1258966 w 2517932"/>
              <a:gd name="connsiteY0" fmla="*/ 0 h 1258966"/>
              <a:gd name="connsiteX1" fmla="*/ 2517932 w 2517932"/>
              <a:gd name="connsiteY1" fmla="*/ 1258966 h 1258966"/>
              <a:gd name="connsiteX2" fmla="*/ 0 w 2517932"/>
              <a:gd name="connsiteY2" fmla="*/ 1258966 h 1258966"/>
              <a:gd name="connsiteX3" fmla="*/ 1258966 w 2517932"/>
              <a:gd name="connsiteY3" fmla="*/ 0 h 1258966"/>
            </a:gdLst>
            <a:ahLst/>
            <a:cxnLst>
              <a:cxn ang="0">
                <a:pos x="connsiteX0" y="connsiteY0"/>
              </a:cxn>
              <a:cxn ang="0">
                <a:pos x="connsiteX1" y="connsiteY1"/>
              </a:cxn>
              <a:cxn ang="0">
                <a:pos x="connsiteX2" y="connsiteY2"/>
              </a:cxn>
              <a:cxn ang="0">
                <a:pos x="connsiteX3" y="connsiteY3"/>
              </a:cxn>
            </a:cxnLst>
            <a:rect l="l" t="t" r="r" b="b"/>
            <a:pathLst>
              <a:path w="2517932" h="1258966">
                <a:moveTo>
                  <a:pt x="1258966" y="0"/>
                </a:moveTo>
                <a:lnTo>
                  <a:pt x="2517932" y="1258966"/>
                </a:lnTo>
                <a:lnTo>
                  <a:pt x="0" y="1258966"/>
                </a:lnTo>
                <a:lnTo>
                  <a:pt x="1258966" y="0"/>
                </a:lnTo>
                <a:close/>
              </a:path>
            </a:pathLst>
          </a:cu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17" name="任意多边形 82">
            <a:extLst>
              <a:ext uri="{FF2B5EF4-FFF2-40B4-BE49-F238E27FC236}">
                <a16:creationId xmlns:a16="http://schemas.microsoft.com/office/drawing/2014/main" id="{18A178E9-021D-9A81-98C1-AD1C1A503103}"/>
              </a:ext>
            </a:extLst>
          </p:cNvPr>
          <p:cNvSpPr/>
          <p:nvPr/>
        </p:nvSpPr>
        <p:spPr>
          <a:xfrm>
            <a:off x="7529945" y="4717044"/>
            <a:ext cx="2517932" cy="1258967"/>
          </a:xfrm>
          <a:custGeom>
            <a:avLst/>
            <a:gdLst>
              <a:gd name="connsiteX0" fmla="*/ 1258966 w 2517932"/>
              <a:gd name="connsiteY0" fmla="*/ 0 h 1258966"/>
              <a:gd name="connsiteX1" fmla="*/ 2517932 w 2517932"/>
              <a:gd name="connsiteY1" fmla="*/ 1258966 h 1258966"/>
              <a:gd name="connsiteX2" fmla="*/ 0 w 2517932"/>
              <a:gd name="connsiteY2" fmla="*/ 1258966 h 1258966"/>
              <a:gd name="connsiteX3" fmla="*/ 1258966 w 2517932"/>
              <a:gd name="connsiteY3" fmla="*/ 0 h 1258966"/>
            </a:gdLst>
            <a:ahLst/>
            <a:cxnLst>
              <a:cxn ang="0">
                <a:pos x="connsiteX0" y="connsiteY0"/>
              </a:cxn>
              <a:cxn ang="0">
                <a:pos x="connsiteX1" y="connsiteY1"/>
              </a:cxn>
              <a:cxn ang="0">
                <a:pos x="connsiteX2" y="connsiteY2"/>
              </a:cxn>
              <a:cxn ang="0">
                <a:pos x="connsiteX3" y="connsiteY3"/>
              </a:cxn>
            </a:cxnLst>
            <a:rect l="l" t="t" r="r" b="b"/>
            <a:pathLst>
              <a:path w="2517932" h="1258966">
                <a:moveTo>
                  <a:pt x="1258966" y="0"/>
                </a:moveTo>
                <a:lnTo>
                  <a:pt x="2517932" y="1258966"/>
                </a:lnTo>
                <a:lnTo>
                  <a:pt x="0" y="1258966"/>
                </a:lnTo>
                <a:lnTo>
                  <a:pt x="1258966" y="0"/>
                </a:lnTo>
                <a:close/>
              </a:path>
            </a:pathLst>
          </a:cu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18" name="任意多边形 41">
            <a:extLst>
              <a:ext uri="{FF2B5EF4-FFF2-40B4-BE49-F238E27FC236}">
                <a16:creationId xmlns:a16="http://schemas.microsoft.com/office/drawing/2014/main" id="{E0323316-EBB7-E480-9C54-A5013D07A638}"/>
              </a:ext>
            </a:extLst>
          </p:cNvPr>
          <p:cNvSpPr/>
          <p:nvPr/>
        </p:nvSpPr>
        <p:spPr>
          <a:xfrm>
            <a:off x="2" y="2835829"/>
            <a:ext cx="1968519" cy="1799875"/>
          </a:xfrm>
          <a:custGeom>
            <a:avLst/>
            <a:gdLst>
              <a:gd name="connsiteX0" fmla="*/ 0 w 1960737"/>
              <a:gd name="connsiteY0" fmla="*/ 0 h 1799876"/>
              <a:gd name="connsiteX1" fmla="*/ 1461198 w 1960737"/>
              <a:gd name="connsiteY1" fmla="*/ 0 h 1799876"/>
              <a:gd name="connsiteX2" fmla="*/ 1960737 w 1960737"/>
              <a:gd name="connsiteY2" fmla="*/ 499540 h 1799876"/>
              <a:gd name="connsiteX3" fmla="*/ 660400 w 1960737"/>
              <a:gd name="connsiteY3" fmla="*/ 1799876 h 1799876"/>
              <a:gd name="connsiteX4" fmla="*/ 0 w 1960737"/>
              <a:gd name="connsiteY4" fmla="*/ 1139477 h 1799876"/>
              <a:gd name="connsiteX5" fmla="*/ 0 w 1960737"/>
              <a:gd name="connsiteY5" fmla="*/ 0 h 179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737" h="1799876">
                <a:moveTo>
                  <a:pt x="0" y="0"/>
                </a:moveTo>
                <a:lnTo>
                  <a:pt x="1461198" y="0"/>
                </a:lnTo>
                <a:lnTo>
                  <a:pt x="1960737" y="499540"/>
                </a:lnTo>
                <a:lnTo>
                  <a:pt x="660400" y="1799876"/>
                </a:lnTo>
                <a:lnTo>
                  <a:pt x="0" y="1139477"/>
                </a:lnTo>
                <a:lnTo>
                  <a:pt x="0" y="0"/>
                </a:lnTo>
                <a:close/>
              </a:path>
            </a:pathLst>
          </a:custGeom>
          <a:blipFill>
            <a:blip r:embed="rId8"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9" name="任意多边形 66">
            <a:extLst>
              <a:ext uri="{FF2B5EF4-FFF2-40B4-BE49-F238E27FC236}">
                <a16:creationId xmlns:a16="http://schemas.microsoft.com/office/drawing/2014/main" id="{39C5B57F-C990-BA08-A392-CC0DF4663D44}"/>
              </a:ext>
            </a:extLst>
          </p:cNvPr>
          <p:cNvSpPr/>
          <p:nvPr/>
        </p:nvSpPr>
        <p:spPr>
          <a:xfrm>
            <a:off x="0" y="4724973"/>
            <a:ext cx="1875550" cy="1219128"/>
          </a:xfrm>
          <a:custGeom>
            <a:avLst/>
            <a:gdLst>
              <a:gd name="connsiteX0" fmla="*/ 660402 w 1919985"/>
              <a:gd name="connsiteY0" fmla="*/ 0 h 1259584"/>
              <a:gd name="connsiteX1" fmla="*/ 1919985 w 1919985"/>
              <a:gd name="connsiteY1" fmla="*/ 1259584 h 1259584"/>
              <a:gd name="connsiteX2" fmla="*/ 0 w 1919985"/>
              <a:gd name="connsiteY2" fmla="*/ 1259584 h 1259584"/>
              <a:gd name="connsiteX3" fmla="*/ 0 w 1919985"/>
              <a:gd name="connsiteY3" fmla="*/ 660402 h 1259584"/>
              <a:gd name="connsiteX4" fmla="*/ 660402 w 1919985"/>
              <a:gd name="connsiteY4" fmla="*/ 0 h 1259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985" h="1259584">
                <a:moveTo>
                  <a:pt x="660402" y="0"/>
                </a:moveTo>
                <a:lnTo>
                  <a:pt x="1919985" y="1259584"/>
                </a:lnTo>
                <a:lnTo>
                  <a:pt x="0" y="1259584"/>
                </a:lnTo>
                <a:lnTo>
                  <a:pt x="0" y="660402"/>
                </a:lnTo>
                <a:lnTo>
                  <a:pt x="660402"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20" name="任意多边形 68">
            <a:extLst>
              <a:ext uri="{FF2B5EF4-FFF2-40B4-BE49-F238E27FC236}">
                <a16:creationId xmlns:a16="http://schemas.microsoft.com/office/drawing/2014/main" id="{339C48D6-D8BD-98DD-C38A-31C8068D6AA6}"/>
              </a:ext>
            </a:extLst>
          </p:cNvPr>
          <p:cNvSpPr/>
          <p:nvPr/>
        </p:nvSpPr>
        <p:spPr>
          <a:xfrm>
            <a:off x="2024603" y="2835841"/>
            <a:ext cx="2600673" cy="1799876"/>
          </a:xfrm>
          <a:custGeom>
            <a:avLst/>
            <a:gdLst>
              <a:gd name="connsiteX0" fmla="*/ 499538 w 2600673"/>
              <a:gd name="connsiteY0" fmla="*/ 0 h 1799874"/>
              <a:gd name="connsiteX1" fmla="*/ 2101135 w 2600673"/>
              <a:gd name="connsiteY1" fmla="*/ 0 h 1799874"/>
              <a:gd name="connsiteX2" fmla="*/ 2600673 w 2600673"/>
              <a:gd name="connsiteY2" fmla="*/ 499539 h 1799874"/>
              <a:gd name="connsiteX3" fmla="*/ 1300338 w 2600673"/>
              <a:gd name="connsiteY3" fmla="*/ 1799874 h 1799874"/>
              <a:gd name="connsiteX4" fmla="*/ 0 w 2600673"/>
              <a:gd name="connsiteY4" fmla="*/ 499538 h 1799874"/>
              <a:gd name="connsiteX5" fmla="*/ 499538 w 2600673"/>
              <a:gd name="connsiteY5" fmla="*/ 0 h 17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673" h="1799874">
                <a:moveTo>
                  <a:pt x="499538" y="0"/>
                </a:moveTo>
                <a:lnTo>
                  <a:pt x="2101135" y="0"/>
                </a:lnTo>
                <a:lnTo>
                  <a:pt x="2600673" y="499539"/>
                </a:lnTo>
                <a:lnTo>
                  <a:pt x="1300338" y="1799874"/>
                </a:lnTo>
                <a:lnTo>
                  <a:pt x="0" y="499538"/>
                </a:lnTo>
                <a:lnTo>
                  <a:pt x="499538" y="0"/>
                </a:lnTo>
                <a:close/>
              </a:path>
            </a:pathLst>
          </a:custGeom>
          <a:blipFill>
            <a:blip r:embed="rId9"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21" name="任意多边形 69">
            <a:extLst>
              <a:ext uri="{FF2B5EF4-FFF2-40B4-BE49-F238E27FC236}">
                <a16:creationId xmlns:a16="http://schemas.microsoft.com/office/drawing/2014/main" id="{758E8F08-6081-1BED-F2DA-1ABB94B54970}"/>
              </a:ext>
            </a:extLst>
          </p:cNvPr>
          <p:cNvSpPr/>
          <p:nvPr/>
        </p:nvSpPr>
        <p:spPr>
          <a:xfrm>
            <a:off x="4712553" y="2835838"/>
            <a:ext cx="2600672" cy="1794587"/>
          </a:xfrm>
          <a:custGeom>
            <a:avLst/>
            <a:gdLst>
              <a:gd name="connsiteX0" fmla="*/ 494251 w 2600672"/>
              <a:gd name="connsiteY0" fmla="*/ 0 h 1794587"/>
              <a:gd name="connsiteX1" fmla="*/ 2106421 w 2600672"/>
              <a:gd name="connsiteY1" fmla="*/ 0 h 1794587"/>
              <a:gd name="connsiteX2" fmla="*/ 2600672 w 2600672"/>
              <a:gd name="connsiteY2" fmla="*/ 494252 h 1794587"/>
              <a:gd name="connsiteX3" fmla="*/ 1300337 w 2600672"/>
              <a:gd name="connsiteY3" fmla="*/ 1794587 h 1794587"/>
              <a:gd name="connsiteX4" fmla="*/ 0 w 2600672"/>
              <a:gd name="connsiteY4" fmla="*/ 494251 h 1794587"/>
              <a:gd name="connsiteX5" fmla="*/ 494251 w 2600672"/>
              <a:gd name="connsiteY5" fmla="*/ 0 h 17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672" h="1794587">
                <a:moveTo>
                  <a:pt x="494251" y="0"/>
                </a:moveTo>
                <a:lnTo>
                  <a:pt x="2106421" y="0"/>
                </a:lnTo>
                <a:lnTo>
                  <a:pt x="2600672" y="494252"/>
                </a:lnTo>
                <a:lnTo>
                  <a:pt x="1300337" y="1794587"/>
                </a:lnTo>
                <a:lnTo>
                  <a:pt x="0" y="494251"/>
                </a:lnTo>
                <a:lnTo>
                  <a:pt x="494251" y="0"/>
                </a:lnTo>
                <a:close/>
              </a:path>
            </a:pathLst>
          </a:custGeom>
          <a:blipFill>
            <a:blip r:embed="rId10"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22" name="任意多边形 70">
            <a:extLst>
              <a:ext uri="{FF2B5EF4-FFF2-40B4-BE49-F238E27FC236}">
                <a16:creationId xmlns:a16="http://schemas.microsoft.com/office/drawing/2014/main" id="{A6D0C4FA-8356-FA56-D469-12E3DF24EDDA}"/>
              </a:ext>
            </a:extLst>
          </p:cNvPr>
          <p:cNvSpPr/>
          <p:nvPr/>
        </p:nvSpPr>
        <p:spPr>
          <a:xfrm>
            <a:off x="7493777" y="2858619"/>
            <a:ext cx="2600672" cy="1794585"/>
          </a:xfrm>
          <a:custGeom>
            <a:avLst/>
            <a:gdLst>
              <a:gd name="connsiteX0" fmla="*/ 494248 w 2600672"/>
              <a:gd name="connsiteY0" fmla="*/ 0 h 1794585"/>
              <a:gd name="connsiteX1" fmla="*/ 2106424 w 2600672"/>
              <a:gd name="connsiteY1" fmla="*/ 0 h 1794585"/>
              <a:gd name="connsiteX2" fmla="*/ 2600672 w 2600672"/>
              <a:gd name="connsiteY2" fmla="*/ 494249 h 1794585"/>
              <a:gd name="connsiteX3" fmla="*/ 1300336 w 2600672"/>
              <a:gd name="connsiteY3" fmla="*/ 1794585 h 1794585"/>
              <a:gd name="connsiteX4" fmla="*/ 0 w 2600672"/>
              <a:gd name="connsiteY4" fmla="*/ 494249 h 1794585"/>
              <a:gd name="connsiteX5" fmla="*/ 494248 w 2600672"/>
              <a:gd name="connsiteY5" fmla="*/ 0 h 179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672" h="1794585">
                <a:moveTo>
                  <a:pt x="494248" y="0"/>
                </a:moveTo>
                <a:lnTo>
                  <a:pt x="2106424" y="0"/>
                </a:lnTo>
                <a:lnTo>
                  <a:pt x="2600672" y="494249"/>
                </a:lnTo>
                <a:lnTo>
                  <a:pt x="1300336" y="1794585"/>
                </a:lnTo>
                <a:lnTo>
                  <a:pt x="0" y="494249"/>
                </a:lnTo>
                <a:lnTo>
                  <a:pt x="494248" y="0"/>
                </a:lnTo>
                <a:close/>
              </a:path>
            </a:pathLst>
          </a:custGeom>
          <a:blipFill>
            <a:blip r:embed="rId11" cstate="screen">
              <a:extLst>
                <a:ext uri="{28A0092B-C50C-407E-A947-70E740481C1C}">
                  <a14:useLocalDpi xmlns:a14="http://schemas.microsoft.com/office/drawing/2010/main"/>
                </a:ext>
              </a:extLst>
            </a:blip>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23" name="任意多边形 71">
            <a:extLst>
              <a:ext uri="{FF2B5EF4-FFF2-40B4-BE49-F238E27FC236}">
                <a16:creationId xmlns:a16="http://schemas.microsoft.com/office/drawing/2014/main" id="{C1AA40E2-E78E-0D1F-8553-9B62386E37C5}"/>
              </a:ext>
            </a:extLst>
          </p:cNvPr>
          <p:cNvSpPr/>
          <p:nvPr/>
        </p:nvSpPr>
        <p:spPr>
          <a:xfrm>
            <a:off x="10229854" y="2835832"/>
            <a:ext cx="1962155" cy="1794585"/>
          </a:xfrm>
          <a:custGeom>
            <a:avLst/>
            <a:gdLst>
              <a:gd name="connsiteX0" fmla="*/ 494248 w 1962155"/>
              <a:gd name="connsiteY0" fmla="*/ 0 h 1794584"/>
              <a:gd name="connsiteX1" fmla="*/ 1962155 w 1962155"/>
              <a:gd name="connsiteY1" fmla="*/ 0 h 1794584"/>
              <a:gd name="connsiteX2" fmla="*/ 1962155 w 1962155"/>
              <a:gd name="connsiteY2" fmla="*/ 1132765 h 1794584"/>
              <a:gd name="connsiteX3" fmla="*/ 1300335 w 1962155"/>
              <a:gd name="connsiteY3" fmla="*/ 1794584 h 1794584"/>
              <a:gd name="connsiteX4" fmla="*/ 0 w 1962155"/>
              <a:gd name="connsiteY4" fmla="*/ 494249 h 1794584"/>
              <a:gd name="connsiteX5" fmla="*/ 494248 w 1962155"/>
              <a:gd name="connsiteY5" fmla="*/ 0 h 179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5" h="1794584">
                <a:moveTo>
                  <a:pt x="494248" y="0"/>
                </a:moveTo>
                <a:lnTo>
                  <a:pt x="1962155" y="0"/>
                </a:lnTo>
                <a:lnTo>
                  <a:pt x="1962155" y="1132765"/>
                </a:lnTo>
                <a:lnTo>
                  <a:pt x="1300335" y="1794584"/>
                </a:lnTo>
                <a:lnTo>
                  <a:pt x="0" y="494249"/>
                </a:lnTo>
                <a:lnTo>
                  <a:pt x="494248" y="0"/>
                </a:lnTo>
                <a:close/>
              </a:path>
            </a:pathLst>
          </a:custGeom>
          <a:blipFill>
            <a:blip r:embed="rId1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24" name="任意多边形 72">
            <a:extLst>
              <a:ext uri="{FF2B5EF4-FFF2-40B4-BE49-F238E27FC236}">
                <a16:creationId xmlns:a16="http://schemas.microsoft.com/office/drawing/2014/main" id="{78269636-80F4-2439-7104-6C713489DCF6}"/>
              </a:ext>
            </a:extLst>
          </p:cNvPr>
          <p:cNvSpPr/>
          <p:nvPr/>
        </p:nvSpPr>
        <p:spPr>
          <a:xfrm>
            <a:off x="10209974" y="4717038"/>
            <a:ext cx="1982036" cy="1264875"/>
          </a:xfrm>
          <a:custGeom>
            <a:avLst/>
            <a:gdLst>
              <a:gd name="connsiteX0" fmla="*/ 1264874 w 1926692"/>
              <a:gd name="connsiteY0" fmla="*/ 0 h 1264874"/>
              <a:gd name="connsiteX1" fmla="*/ 1926692 w 1926692"/>
              <a:gd name="connsiteY1" fmla="*/ 661819 h 1264874"/>
              <a:gd name="connsiteX2" fmla="*/ 1926692 w 1926692"/>
              <a:gd name="connsiteY2" fmla="*/ 1264874 h 1264874"/>
              <a:gd name="connsiteX3" fmla="*/ 0 w 1926692"/>
              <a:gd name="connsiteY3" fmla="*/ 1264874 h 1264874"/>
              <a:gd name="connsiteX4" fmla="*/ 1264874 w 1926692"/>
              <a:gd name="connsiteY4" fmla="*/ 0 h 126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692" h="1264874">
                <a:moveTo>
                  <a:pt x="1264874" y="0"/>
                </a:moveTo>
                <a:lnTo>
                  <a:pt x="1926692" y="661819"/>
                </a:lnTo>
                <a:lnTo>
                  <a:pt x="1926692" y="1264874"/>
                </a:lnTo>
                <a:lnTo>
                  <a:pt x="0" y="1264874"/>
                </a:lnTo>
                <a:lnTo>
                  <a:pt x="1264874"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25" name="菱形 76">
            <a:extLst>
              <a:ext uri="{FF2B5EF4-FFF2-40B4-BE49-F238E27FC236}">
                <a16:creationId xmlns:a16="http://schemas.microsoft.com/office/drawing/2014/main" id="{57AF78C3-22D2-6D7B-3FF6-F5622EFA3EB4}"/>
              </a:ext>
            </a:extLst>
          </p:cNvPr>
          <p:cNvSpPr/>
          <p:nvPr/>
        </p:nvSpPr>
        <p:spPr>
          <a:xfrm>
            <a:off x="703506" y="3385091"/>
            <a:ext cx="2572585" cy="2598848"/>
          </a:xfrm>
          <a:prstGeom prst="diamond">
            <a:avLst/>
          </a:prstGeom>
          <a:blipFill>
            <a:blip r:embed="rId1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26" name="菱形 77">
            <a:extLst>
              <a:ext uri="{FF2B5EF4-FFF2-40B4-BE49-F238E27FC236}">
                <a16:creationId xmlns:a16="http://schemas.microsoft.com/office/drawing/2014/main" id="{BE9522B4-838F-D872-B484-3B3B257F4FCF}"/>
              </a:ext>
            </a:extLst>
          </p:cNvPr>
          <p:cNvSpPr/>
          <p:nvPr/>
        </p:nvSpPr>
        <p:spPr>
          <a:xfrm>
            <a:off x="3372959" y="3385091"/>
            <a:ext cx="2598848" cy="2598848"/>
          </a:xfrm>
          <a:prstGeom prst="diamond">
            <a:avLst/>
          </a:prstGeom>
          <a:blipFill>
            <a:blip r:embed="rId1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27" name="菱形 78">
            <a:extLst>
              <a:ext uri="{FF2B5EF4-FFF2-40B4-BE49-F238E27FC236}">
                <a16:creationId xmlns:a16="http://schemas.microsoft.com/office/drawing/2014/main" id="{A4533C77-3FFC-0E87-448D-D8B2024C20B0}"/>
              </a:ext>
            </a:extLst>
          </p:cNvPr>
          <p:cNvSpPr/>
          <p:nvPr/>
        </p:nvSpPr>
        <p:spPr>
          <a:xfrm>
            <a:off x="6094725" y="3357447"/>
            <a:ext cx="2598848" cy="2598848"/>
          </a:xfrm>
          <a:prstGeom prst="diamond">
            <a:avLst/>
          </a:prstGeom>
          <a:blipFill>
            <a:blip r:embed="rId1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28" name="菱形 79">
            <a:extLst>
              <a:ext uri="{FF2B5EF4-FFF2-40B4-BE49-F238E27FC236}">
                <a16:creationId xmlns:a16="http://schemas.microsoft.com/office/drawing/2014/main" id="{7851887C-5F2C-44ED-7C1C-33A83AC309E4}"/>
              </a:ext>
            </a:extLst>
          </p:cNvPr>
          <p:cNvSpPr/>
          <p:nvPr/>
        </p:nvSpPr>
        <p:spPr>
          <a:xfrm>
            <a:off x="8855669" y="3400812"/>
            <a:ext cx="2598848" cy="2598848"/>
          </a:xfrm>
          <a:prstGeom prst="diamond">
            <a:avLst/>
          </a:prstGeom>
          <a:blipFill>
            <a:blip r:embed="rId1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29" name="矩形 35">
            <a:extLst>
              <a:ext uri="{FF2B5EF4-FFF2-40B4-BE49-F238E27FC236}">
                <a16:creationId xmlns:a16="http://schemas.microsoft.com/office/drawing/2014/main" id="{611EAE25-EFAD-C6C2-3261-05B8ECAD87A4}"/>
              </a:ext>
            </a:extLst>
          </p:cNvPr>
          <p:cNvSpPr/>
          <p:nvPr/>
        </p:nvSpPr>
        <p:spPr>
          <a:xfrm>
            <a:off x="-1275" y="6792614"/>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Tree>
    <p:extLst>
      <p:ext uri="{BB962C8B-B14F-4D97-AF65-F5344CB8AC3E}">
        <p14:creationId xmlns:p14="http://schemas.microsoft.com/office/powerpoint/2010/main" val="153216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childTnLst>
                                </p:cTn>
                              </p:par>
                            </p:childTnLst>
                          </p:cTn>
                        </p:par>
                        <p:par>
                          <p:cTn id="8" fill="hold">
                            <p:stCondLst>
                              <p:cond delay="300"/>
                            </p:stCondLst>
                            <p:childTnLst>
                              <p:par>
                                <p:cTn id="9" presetID="10" presetClass="entr" presetSubtype="0" fill="hold" grpId="0" nodeType="afterEffect">
                                  <p:childTnLst>
                                    <p:set>
                                      <p:cBhvr>
                                        <p:cTn id="10" dur="1" fill="hold">
                                          <p:stCondLst>
                                            <p:cond delay="0"/>
                                          </p:stCondLst>
                                        </p:cTn>
                                        <p:tgtEl>
                                          <p:spTgt spid="19"/>
                                        </p:tgtEl>
                                        <p:attrNameLst>
                                          <p:attrName>style.visibility</p:attrName>
                                        </p:attrNameLst>
                                      </p:cBhvr>
                                      <p:to>
                                        <p:strVal val="visible"/>
                                      </p:to>
                                    </p:set>
                                    <p:animEffect transition="in" filter="fade">
                                      <p:cBhvr>
                                        <p:cTn id="11" dur="300"/>
                                        <p:tgtEl>
                                          <p:spTgt spid="19"/>
                                        </p:tgtEl>
                                      </p:cBhvr>
                                    </p:animEffect>
                                  </p:childTnLst>
                                </p:cTn>
                              </p:par>
                            </p:childTnLst>
                          </p:cTn>
                        </p:par>
                        <p:par>
                          <p:cTn id="12" fill="hold">
                            <p:stCondLst>
                              <p:cond delay="600"/>
                            </p:stCondLst>
                            <p:childTnLst>
                              <p:par>
                                <p:cTn id="13" presetID="10" presetClass="entr" presetSubtype="0" fill="hold" grpId="0" nodeType="afterEffect">
                                  <p:childTnLst>
                                    <p:set>
                                      <p:cBhvr>
                                        <p:cTn id="14" dur="1" fill="hold">
                                          <p:stCondLst>
                                            <p:cond delay="0"/>
                                          </p:stCondLst>
                                        </p:cTn>
                                        <p:tgtEl>
                                          <p:spTgt spid="25"/>
                                        </p:tgtEl>
                                        <p:attrNameLst>
                                          <p:attrName>style.visibility</p:attrName>
                                        </p:attrNameLst>
                                      </p:cBhvr>
                                      <p:to>
                                        <p:strVal val="visible"/>
                                      </p:to>
                                    </p:set>
                                    <p:animEffect transition="in" filter="fade">
                                      <p:cBhvr>
                                        <p:cTn id="15" dur="300"/>
                                        <p:tgtEl>
                                          <p:spTgt spid="25"/>
                                        </p:tgtEl>
                                      </p:cBhvr>
                                    </p:animEffect>
                                  </p:childTnLst>
                                </p:cTn>
                              </p:par>
                            </p:childTnLst>
                          </p:cTn>
                        </p:par>
                        <p:par>
                          <p:cTn id="16" fill="hold">
                            <p:stCondLst>
                              <p:cond delay="900"/>
                            </p:stCondLst>
                            <p:childTnLst>
                              <p:par>
                                <p:cTn id="17" presetID="10" presetClass="entr" presetSubtype="0" fill="hold" grpId="0" nodeType="afterEffect">
                                  <p:childTnLst>
                                    <p:set>
                                      <p:cBhvr>
                                        <p:cTn id="18" dur="1" fill="hold">
                                          <p:stCondLst>
                                            <p:cond delay="0"/>
                                          </p:stCondLst>
                                        </p:cTn>
                                        <p:tgtEl>
                                          <p:spTgt spid="20"/>
                                        </p:tgtEl>
                                        <p:attrNameLst>
                                          <p:attrName>style.visibility</p:attrName>
                                        </p:attrNameLst>
                                      </p:cBhvr>
                                      <p:to>
                                        <p:strVal val="visible"/>
                                      </p:to>
                                    </p:set>
                                    <p:animEffect transition="in" filter="fade">
                                      <p:cBhvr>
                                        <p:cTn id="19" dur="300"/>
                                        <p:tgtEl>
                                          <p:spTgt spid="20"/>
                                        </p:tgtEl>
                                      </p:cBhvr>
                                    </p:animEffect>
                                  </p:childTnLst>
                                </p:cTn>
                              </p:par>
                            </p:childTnLst>
                          </p:cTn>
                        </p:par>
                        <p:par>
                          <p:cTn id="20" fill="hold">
                            <p:stCondLst>
                              <p:cond delay="1200"/>
                            </p:stCondLst>
                            <p:childTnLst>
                              <p:par>
                                <p:cTn id="21" presetID="10" presetClass="entr" presetSubtype="0" fill="hold" grpId="0" nodeType="afterEffec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1500"/>
                            </p:stCondLst>
                            <p:childTnLst>
                              <p:par>
                                <p:cTn id="25" presetID="10" presetClass="entr" presetSubtype="0" fill="hold" grpId="0" nodeType="afterEffect">
                                  <p:childTnLst>
                                    <p:set>
                                      <p:cBhvr>
                                        <p:cTn id="26" dur="1" fill="hold">
                                          <p:stCondLst>
                                            <p:cond delay="0"/>
                                          </p:stCondLst>
                                        </p:cTn>
                                        <p:tgtEl>
                                          <p:spTgt spid="26"/>
                                        </p:tgtEl>
                                        <p:attrNameLst>
                                          <p:attrName>style.visibility</p:attrName>
                                        </p:attrNameLst>
                                      </p:cBhvr>
                                      <p:to>
                                        <p:strVal val="visible"/>
                                      </p:to>
                                    </p:set>
                                    <p:animEffect transition="in" filter="fade">
                                      <p:cBhvr>
                                        <p:cTn id="27" dur="300"/>
                                        <p:tgtEl>
                                          <p:spTgt spid="26"/>
                                        </p:tgtEl>
                                      </p:cBhvr>
                                    </p:animEffect>
                                  </p:childTnLst>
                                </p:cTn>
                              </p:par>
                            </p:childTnLst>
                          </p:cTn>
                        </p:par>
                        <p:par>
                          <p:cTn id="28" fill="hold">
                            <p:stCondLst>
                              <p:cond delay="1800"/>
                            </p:stCondLst>
                            <p:childTnLst>
                              <p:par>
                                <p:cTn id="29" presetID="10" presetClass="entr" presetSubtype="0" fill="hold" grpId="0" nodeType="afterEffect">
                                  <p:childTnLst>
                                    <p:set>
                                      <p:cBhvr>
                                        <p:cTn id="30" dur="1" fill="hold">
                                          <p:stCondLst>
                                            <p:cond delay="0"/>
                                          </p:stCondLst>
                                        </p:cTn>
                                        <p:tgtEl>
                                          <p:spTgt spid="21"/>
                                        </p:tgtEl>
                                        <p:attrNameLst>
                                          <p:attrName>style.visibility</p:attrName>
                                        </p:attrNameLst>
                                      </p:cBhvr>
                                      <p:to>
                                        <p:strVal val="visible"/>
                                      </p:to>
                                    </p:set>
                                    <p:animEffect transition="in" filter="fade">
                                      <p:cBhvr>
                                        <p:cTn id="31" dur="300"/>
                                        <p:tgtEl>
                                          <p:spTgt spid="21"/>
                                        </p:tgtEl>
                                      </p:cBhvr>
                                    </p:animEffect>
                                  </p:childTnLst>
                                </p:cTn>
                              </p:par>
                            </p:childTnLst>
                          </p:cTn>
                        </p:par>
                        <p:par>
                          <p:cTn id="32" fill="hold">
                            <p:stCondLst>
                              <p:cond delay="2100"/>
                            </p:stCondLst>
                            <p:childTnLst>
                              <p:par>
                                <p:cTn id="33" presetID="10" presetClass="entr" presetSubtype="0" fill="hold" grpId="0" nodeType="afterEffect">
                                  <p:childTnLst>
                                    <p:set>
                                      <p:cBhvr>
                                        <p:cTn id="34" dur="1" fill="hold">
                                          <p:stCondLst>
                                            <p:cond delay="0"/>
                                          </p:stCondLst>
                                        </p:cTn>
                                        <p:tgtEl>
                                          <p:spTgt spid="16"/>
                                        </p:tgtEl>
                                        <p:attrNameLst>
                                          <p:attrName>style.visibility</p:attrName>
                                        </p:attrNameLst>
                                      </p:cBhvr>
                                      <p:to>
                                        <p:strVal val="visible"/>
                                      </p:to>
                                    </p:set>
                                    <p:animEffect transition="in" filter="fade">
                                      <p:cBhvr>
                                        <p:cTn id="35" dur="300"/>
                                        <p:tgtEl>
                                          <p:spTgt spid="16"/>
                                        </p:tgtEl>
                                      </p:cBhvr>
                                    </p:animEffect>
                                  </p:childTnLst>
                                </p:cTn>
                              </p:par>
                            </p:childTnLst>
                          </p:cTn>
                        </p:par>
                        <p:par>
                          <p:cTn id="36" fill="hold">
                            <p:stCondLst>
                              <p:cond delay="2400"/>
                            </p:stCondLst>
                            <p:childTnLst>
                              <p:par>
                                <p:cTn id="37" presetID="10" presetClass="entr" presetSubtype="0" fill="hold" grpId="0" nodeType="afterEffect">
                                  <p:childTnLst>
                                    <p:set>
                                      <p:cBhvr>
                                        <p:cTn id="38" dur="1" fill="hold">
                                          <p:stCondLst>
                                            <p:cond delay="0"/>
                                          </p:stCondLst>
                                        </p:cTn>
                                        <p:tgtEl>
                                          <p:spTgt spid="27"/>
                                        </p:tgtEl>
                                        <p:attrNameLst>
                                          <p:attrName>style.visibility</p:attrName>
                                        </p:attrNameLst>
                                      </p:cBhvr>
                                      <p:to>
                                        <p:strVal val="visible"/>
                                      </p:to>
                                    </p:set>
                                    <p:animEffect transition="in" filter="fade">
                                      <p:cBhvr>
                                        <p:cTn id="39" dur="300"/>
                                        <p:tgtEl>
                                          <p:spTgt spid="27"/>
                                        </p:tgtEl>
                                      </p:cBhvr>
                                    </p:animEffect>
                                  </p:childTnLst>
                                </p:cTn>
                              </p:par>
                            </p:childTnLst>
                          </p:cTn>
                        </p:par>
                        <p:par>
                          <p:cTn id="40" fill="hold">
                            <p:stCondLst>
                              <p:cond delay="2700"/>
                            </p:stCondLst>
                            <p:childTnLst>
                              <p:par>
                                <p:cTn id="41" presetID="10" presetClass="entr" presetSubtype="0" fill="hold" grpId="0" nodeType="afterEffect">
                                  <p:childTnLst>
                                    <p:set>
                                      <p:cBhvr>
                                        <p:cTn id="42" dur="1" fill="hold">
                                          <p:stCondLst>
                                            <p:cond delay="0"/>
                                          </p:stCondLst>
                                        </p:cTn>
                                        <p:tgtEl>
                                          <p:spTgt spid="22"/>
                                        </p:tgtEl>
                                        <p:attrNameLst>
                                          <p:attrName>style.visibility</p:attrName>
                                        </p:attrNameLst>
                                      </p:cBhvr>
                                      <p:to>
                                        <p:strVal val="visible"/>
                                      </p:to>
                                    </p:set>
                                    <p:animEffect transition="in" filter="fade">
                                      <p:cBhvr>
                                        <p:cTn id="43" dur="300"/>
                                        <p:tgtEl>
                                          <p:spTgt spid="22"/>
                                        </p:tgtEl>
                                      </p:cBhvr>
                                    </p:animEffect>
                                  </p:childTnLst>
                                </p:cTn>
                              </p:par>
                            </p:childTnLst>
                          </p:cTn>
                        </p:par>
                        <p:par>
                          <p:cTn id="44" fill="hold">
                            <p:stCondLst>
                              <p:cond delay="3000"/>
                            </p:stCondLst>
                            <p:childTnLst>
                              <p:par>
                                <p:cTn id="45" presetID="10" presetClass="entr" presetSubtype="0" fill="hold" grpId="0" nodeType="afterEffect">
                                  <p:childTnLst>
                                    <p:set>
                                      <p:cBhvr>
                                        <p:cTn id="46" dur="1" fill="hold">
                                          <p:stCondLst>
                                            <p:cond delay="0"/>
                                          </p:stCondLst>
                                        </p:cTn>
                                        <p:tgtEl>
                                          <p:spTgt spid="17"/>
                                        </p:tgtEl>
                                        <p:attrNameLst>
                                          <p:attrName>style.visibility</p:attrName>
                                        </p:attrNameLst>
                                      </p:cBhvr>
                                      <p:to>
                                        <p:strVal val="visible"/>
                                      </p:to>
                                    </p:set>
                                    <p:animEffect transition="in" filter="fade">
                                      <p:cBhvr>
                                        <p:cTn id="47" dur="300"/>
                                        <p:tgtEl>
                                          <p:spTgt spid="17"/>
                                        </p:tgtEl>
                                      </p:cBhvr>
                                    </p:animEffect>
                                  </p:childTnLst>
                                </p:cTn>
                              </p:par>
                            </p:childTnLst>
                          </p:cTn>
                        </p:par>
                        <p:par>
                          <p:cTn id="48" fill="hold">
                            <p:stCondLst>
                              <p:cond delay="3300"/>
                            </p:stCondLst>
                            <p:childTnLst>
                              <p:par>
                                <p:cTn id="49" presetID="10" presetClass="entr" presetSubtype="0" fill="hold" grpId="0" nodeType="afterEffect">
                                  <p:childTnLst>
                                    <p:set>
                                      <p:cBhvr>
                                        <p:cTn id="50" dur="1" fill="hold">
                                          <p:stCondLst>
                                            <p:cond delay="0"/>
                                          </p:stCondLst>
                                        </p:cTn>
                                        <p:tgtEl>
                                          <p:spTgt spid="28"/>
                                        </p:tgtEl>
                                        <p:attrNameLst>
                                          <p:attrName>style.visibility</p:attrName>
                                        </p:attrNameLst>
                                      </p:cBhvr>
                                      <p:to>
                                        <p:strVal val="visible"/>
                                      </p:to>
                                    </p:set>
                                    <p:animEffect transition="in" filter="fade">
                                      <p:cBhvr>
                                        <p:cTn id="51" dur="300"/>
                                        <p:tgtEl>
                                          <p:spTgt spid="28"/>
                                        </p:tgtEl>
                                      </p:cBhvr>
                                    </p:animEffect>
                                  </p:childTnLst>
                                </p:cTn>
                              </p:par>
                            </p:childTnLst>
                          </p:cTn>
                        </p:par>
                        <p:par>
                          <p:cTn id="52" fill="hold">
                            <p:stCondLst>
                              <p:cond delay="3600"/>
                            </p:stCondLst>
                            <p:childTnLst>
                              <p:par>
                                <p:cTn id="53" presetID="10" presetClass="entr" presetSubtype="0" fill="hold" grpId="0" nodeType="afterEffect">
                                  <p:childTnLst>
                                    <p:set>
                                      <p:cBhvr>
                                        <p:cTn id="54" dur="1" fill="hold">
                                          <p:stCondLst>
                                            <p:cond delay="0"/>
                                          </p:stCondLst>
                                        </p:cTn>
                                        <p:tgtEl>
                                          <p:spTgt spid="23"/>
                                        </p:tgtEl>
                                        <p:attrNameLst>
                                          <p:attrName>style.visibility</p:attrName>
                                        </p:attrNameLst>
                                      </p:cBhvr>
                                      <p:to>
                                        <p:strVal val="visible"/>
                                      </p:to>
                                    </p:set>
                                    <p:animEffect transition="in" filter="fade">
                                      <p:cBhvr>
                                        <p:cTn id="55" dur="300"/>
                                        <p:tgtEl>
                                          <p:spTgt spid="23"/>
                                        </p:tgtEl>
                                      </p:cBhvr>
                                    </p:animEffect>
                                  </p:childTnLst>
                                </p:cTn>
                              </p:par>
                            </p:childTnLst>
                          </p:cTn>
                        </p:par>
                        <p:par>
                          <p:cTn id="56" fill="hold">
                            <p:stCondLst>
                              <p:cond delay="3900"/>
                            </p:stCondLst>
                            <p:childTnLst>
                              <p:par>
                                <p:cTn id="57" presetID="10" presetClass="entr" presetSubtype="0" fill="hold" grpId="0" nodeType="afterEffect">
                                  <p:childTnLst>
                                    <p:set>
                                      <p:cBhvr>
                                        <p:cTn id="58" dur="1" fill="hold">
                                          <p:stCondLst>
                                            <p:cond delay="0"/>
                                          </p:stCondLst>
                                        </p:cTn>
                                        <p:tgtEl>
                                          <p:spTgt spid="24"/>
                                        </p:tgtEl>
                                        <p:attrNameLst>
                                          <p:attrName>style.visibility</p:attrName>
                                        </p:attrNameLst>
                                      </p:cBhvr>
                                      <p:to>
                                        <p:strVal val="visible"/>
                                      </p:to>
                                    </p:set>
                                    <p:animEffect transition="in" filter="fade">
                                      <p:cBhvr>
                                        <p:cTn id="59" dur="300"/>
                                        <p:tgtEl>
                                          <p:spTgt spid="24"/>
                                        </p:tgtEl>
                                      </p:cBhvr>
                                    </p:animEffect>
                                  </p:childTnLst>
                                </p:cTn>
                              </p:par>
                            </p:childTnLst>
                          </p:cTn>
                        </p:par>
                        <p:par>
                          <p:cTn id="60" fill="hold">
                            <p:stCondLst>
                              <p:cond delay="4200"/>
                            </p:stCondLst>
                            <p:childTnLst>
                              <p:par>
                                <p:cTn id="61" presetID="22" presetClass="entr" presetSubtype="8" fill="hold" grpId="0" nodeType="afterEffec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30585" y="84362"/>
            <a:ext cx="9380343" cy="752459"/>
          </a:xfrm>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Животноводство</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80" name="TextBox 79">
            <a:extLst>
              <a:ext uri="{FF2B5EF4-FFF2-40B4-BE49-F238E27FC236}">
                <a16:creationId xmlns:a16="http://schemas.microsoft.com/office/drawing/2014/main" id="{DD24861B-1A4C-7A39-2929-7A7E988C224D}"/>
              </a:ext>
            </a:extLst>
          </p:cNvPr>
          <p:cNvSpPr txBox="1"/>
          <p:nvPr/>
        </p:nvSpPr>
        <p:spPr>
          <a:xfrm>
            <a:off x="9003684" y="836821"/>
            <a:ext cx="3170902" cy="1634102"/>
          </a:xfrm>
          <a:prstGeom prst="rect">
            <a:avLst/>
          </a:prstGeom>
          <a:noFill/>
        </p:spPr>
        <p:txBody>
          <a:bodyPr wrap="square">
            <a:spAutoFit/>
          </a:bodyPr>
          <a:lstStyle/>
          <a:p>
            <a:pPr algn="just">
              <a:lnSpc>
                <a:spcPct val="115000"/>
              </a:lnSpc>
            </a:pPr>
            <a:r>
              <a:rPr lang="ru-RU" sz="1100" b="1" dirty="0">
                <a:solidFill>
                  <a:srgbClr val="000000"/>
                </a:solidFill>
                <a:latin typeface="Times New Roman" panose="02020603050405020304" pitchFamily="18" charset="0"/>
              </a:rPr>
              <a:t>Постановление Правительства Ростовской области от 07.06.2021 № 436 «</a:t>
            </a:r>
            <a:r>
              <a:rPr lang="ru-RU" sz="1100" dirty="0">
                <a:solidFill>
                  <a:srgbClr val="000000"/>
                </a:solidFill>
                <a:latin typeface="Times New Roman" panose="02020603050405020304" pitchFamily="18" charset="0"/>
              </a:rPr>
              <a:t>О Порядке предоставления субсидии сельскохозяйственным товаропроизводителям (кроме граждан, ведущих личное подсобное хозяйство) на возмещение части затрат на приобретение оборудования, машин и механизмов для молочного скотоводства»</a:t>
            </a:r>
          </a:p>
        </p:txBody>
      </p:sp>
      <p:sp>
        <p:nvSpPr>
          <p:cNvPr id="24" name="TextBox 23">
            <a:extLst>
              <a:ext uri="{FF2B5EF4-FFF2-40B4-BE49-F238E27FC236}">
                <a16:creationId xmlns:a16="http://schemas.microsoft.com/office/drawing/2014/main" id="{DDB89CD6-C215-2E6D-E75E-77EEAD4F5C56}"/>
              </a:ext>
            </a:extLst>
          </p:cNvPr>
          <p:cNvSpPr txBox="1"/>
          <p:nvPr/>
        </p:nvSpPr>
        <p:spPr>
          <a:xfrm>
            <a:off x="330585" y="829441"/>
            <a:ext cx="9339152" cy="646587"/>
          </a:xfrm>
          <a:prstGeom prst="rect">
            <a:avLst/>
          </a:prstGeom>
          <a:noFill/>
        </p:spPr>
        <p:txBody>
          <a:bodyPr wrap="square">
            <a:spAutoFit/>
          </a:bodyPr>
          <a:lstStyle/>
          <a:p>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затрат на приобретение оборудования, машин </a:t>
            </a:r>
            <a:b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b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и механизмов для молочного скотоводства</a:t>
            </a:r>
          </a:p>
        </p:txBody>
      </p:sp>
      <p:sp>
        <p:nvSpPr>
          <p:cNvPr id="36" name="矩形 72">
            <a:extLst>
              <a:ext uri="{FF2B5EF4-FFF2-40B4-BE49-F238E27FC236}">
                <a16:creationId xmlns:a16="http://schemas.microsoft.com/office/drawing/2014/main" id="{65B8965D-D31B-1523-9E40-85FDC8175A21}"/>
              </a:ext>
            </a:extLst>
          </p:cNvPr>
          <p:cNvSpPr/>
          <p:nvPr/>
        </p:nvSpPr>
        <p:spPr>
          <a:xfrm>
            <a:off x="2331193" y="1443630"/>
            <a:ext cx="2970294" cy="1815882"/>
          </a:xfrm>
          <a:prstGeom prst="rect">
            <a:avLst/>
          </a:prstGeom>
        </p:spPr>
        <p:txBody>
          <a:bodyPr wrap="square">
            <a:spAutoFit/>
          </a:bodyPr>
          <a:lstStyle/>
          <a:p>
            <a:pPr algn="ctr"/>
            <a:r>
              <a:rPr lang="ru-RU" sz="1400" dirty="0">
                <a:latin typeface="Times New Roman" panose="02020603050405020304" pitchFamily="18" charset="0"/>
                <a:cs typeface="Times New Roman" panose="02020603050405020304" pitchFamily="18" charset="0"/>
              </a:rPr>
              <a:t>возмещение части затрат в размере 50 процентов на приобретение оборудования, машин и механизмов для молочного скотоводства (без НДС и транспортных расходов), произведенных в отчетном финансовом году и (или) текущем финансовом году.</a:t>
            </a:r>
          </a:p>
        </p:txBody>
      </p:sp>
      <p:pic>
        <p:nvPicPr>
          <p:cNvPr id="3" name="Рисунок 2">
            <a:extLst>
              <a:ext uri="{FF2B5EF4-FFF2-40B4-BE49-F238E27FC236}">
                <a16:creationId xmlns:a16="http://schemas.microsoft.com/office/drawing/2014/main" id="{6269A7B9-017D-9AA3-1979-4BF62C24A7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02096" y="4225707"/>
            <a:ext cx="3300979" cy="2157301"/>
          </a:xfrm>
          <a:prstGeom prst="rect">
            <a:avLst/>
          </a:prstGeom>
        </p:spPr>
      </p:pic>
      <p:pic>
        <p:nvPicPr>
          <p:cNvPr id="8" name="Рисунок 7">
            <a:extLst>
              <a:ext uri="{FF2B5EF4-FFF2-40B4-BE49-F238E27FC236}">
                <a16:creationId xmlns:a16="http://schemas.microsoft.com/office/drawing/2014/main" id="{35917A43-192A-A19C-D5A6-DF84C66B293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02096" y="1403890"/>
            <a:ext cx="3300979" cy="2535167"/>
          </a:xfrm>
          <a:prstGeom prst="rect">
            <a:avLst/>
          </a:prstGeom>
        </p:spPr>
      </p:pic>
      <p:grpSp>
        <p:nvGrpSpPr>
          <p:cNvPr id="42" name="组合 59">
            <a:extLst>
              <a:ext uri="{FF2B5EF4-FFF2-40B4-BE49-F238E27FC236}">
                <a16:creationId xmlns:a16="http://schemas.microsoft.com/office/drawing/2014/main" id="{57DFF6E8-BB53-06BB-21C0-F683202DC843}"/>
              </a:ext>
            </a:extLst>
          </p:cNvPr>
          <p:cNvGrpSpPr/>
          <p:nvPr/>
        </p:nvGrpSpPr>
        <p:grpSpPr>
          <a:xfrm>
            <a:off x="330585" y="1731391"/>
            <a:ext cx="1800000" cy="1800000"/>
            <a:chOff x="998722" y="2077464"/>
            <a:chExt cx="1800000" cy="1800000"/>
          </a:xfrm>
        </p:grpSpPr>
        <p:sp>
          <p:nvSpPr>
            <p:cNvPr id="43" name="椭圆 60">
              <a:extLst>
                <a:ext uri="{FF2B5EF4-FFF2-40B4-BE49-F238E27FC236}">
                  <a16:creationId xmlns:a16="http://schemas.microsoft.com/office/drawing/2014/main" id="{F7516326-1F86-4D7A-499C-5CE3E1F230BF}"/>
                </a:ext>
              </a:extLst>
            </p:cNvPr>
            <p:cNvSpPr/>
            <p:nvPr/>
          </p:nvSpPr>
          <p:spPr>
            <a:xfrm>
              <a:off x="998722" y="2077464"/>
              <a:ext cx="1800000" cy="1800000"/>
            </a:xfrm>
            <a:prstGeom prst="ellipse">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弧形 61">
              <a:extLst>
                <a:ext uri="{FF2B5EF4-FFF2-40B4-BE49-F238E27FC236}">
                  <a16:creationId xmlns:a16="http://schemas.microsoft.com/office/drawing/2014/main" id="{0D66B4E2-E6CF-7C40-651B-5054FA34F92F}"/>
                </a:ext>
              </a:extLst>
            </p:cNvPr>
            <p:cNvSpPr/>
            <p:nvPr/>
          </p:nvSpPr>
          <p:spPr>
            <a:xfrm>
              <a:off x="998722" y="2077464"/>
              <a:ext cx="1800000" cy="1800000"/>
            </a:xfrm>
            <a:prstGeom prst="arc">
              <a:avLst>
                <a:gd name="adj1" fmla="val 16200000"/>
                <a:gd name="adj2" fmla="val 5484192"/>
              </a:avLst>
            </a:prstGeom>
            <a:ln w="1270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grpSp>
        <p:nvGrpSpPr>
          <p:cNvPr id="51" name="组合 65">
            <a:extLst>
              <a:ext uri="{FF2B5EF4-FFF2-40B4-BE49-F238E27FC236}">
                <a16:creationId xmlns:a16="http://schemas.microsoft.com/office/drawing/2014/main" id="{01F05745-C995-30BF-6EF0-4E954F450FB9}"/>
              </a:ext>
            </a:extLst>
          </p:cNvPr>
          <p:cNvGrpSpPr/>
          <p:nvPr/>
        </p:nvGrpSpPr>
        <p:grpSpPr>
          <a:xfrm>
            <a:off x="601806" y="2002612"/>
            <a:ext cx="1257558" cy="1257558"/>
            <a:chOff x="1269943" y="2348685"/>
            <a:chExt cx="1257558" cy="1257558"/>
          </a:xfrm>
        </p:grpSpPr>
        <p:sp>
          <p:nvSpPr>
            <p:cNvPr id="52" name="椭圆 66">
              <a:extLst>
                <a:ext uri="{FF2B5EF4-FFF2-40B4-BE49-F238E27FC236}">
                  <a16:creationId xmlns:a16="http://schemas.microsoft.com/office/drawing/2014/main" id="{434D699F-7D96-2A0B-259A-757C5461FD52}"/>
                </a:ext>
              </a:extLst>
            </p:cNvPr>
            <p:cNvSpPr/>
            <p:nvPr/>
          </p:nvSpPr>
          <p:spPr>
            <a:xfrm>
              <a:off x="1269943" y="2348685"/>
              <a:ext cx="1257558" cy="1257558"/>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矩形 67">
              <a:extLst>
                <a:ext uri="{FF2B5EF4-FFF2-40B4-BE49-F238E27FC236}">
                  <a16:creationId xmlns:a16="http://schemas.microsoft.com/office/drawing/2014/main" id="{1FB1DA56-CC05-992E-DBA1-AFEC2A13872B}"/>
                </a:ext>
              </a:extLst>
            </p:cNvPr>
            <p:cNvSpPr/>
            <p:nvPr/>
          </p:nvSpPr>
          <p:spPr>
            <a:xfrm>
              <a:off x="1383197" y="2654299"/>
              <a:ext cx="1031051" cy="646331"/>
            </a:xfrm>
            <a:prstGeom prst="rect">
              <a:avLst/>
            </a:prstGeom>
          </p:spPr>
          <p:txBody>
            <a:bodyPr wrap="none" anchor="ctr">
              <a:spAutoFit/>
            </a:bodyPr>
            <a:lstStyle/>
            <a:p>
              <a:pPr algn="ctr"/>
              <a:r>
                <a:rPr lang="ru-RU" altLang="zh-CN" sz="3600" dirty="0">
                  <a:solidFill>
                    <a:schemeClr val="bg1"/>
                  </a:solidFill>
                  <a:latin typeface="Times New Roman" panose="02020603050405020304" pitchFamily="18" charset="0"/>
                  <a:cs typeface="Times New Roman" panose="02020603050405020304" pitchFamily="18" charset="0"/>
                </a:rPr>
                <a:t>50</a:t>
              </a:r>
              <a:r>
                <a:rPr lang="en-US" altLang="zh-CN" sz="3600" dirty="0">
                  <a:solidFill>
                    <a:schemeClr val="bg1"/>
                  </a:solidFill>
                  <a:latin typeface="Times New Roman" panose="02020603050405020304" pitchFamily="18" charset="0"/>
                  <a:cs typeface="Times New Roman" panose="02020603050405020304" pitchFamily="18" charset="0"/>
                </a:rPr>
                <a:t>%</a:t>
              </a:r>
              <a:endParaRPr lang="zh-CN" altLang="en-US" sz="3600" dirty="0">
                <a:solidFill>
                  <a:schemeClr val="bg1"/>
                </a:solidFill>
                <a:latin typeface="Times New Roman" panose="02020603050405020304" pitchFamily="18" charset="0"/>
                <a:cs typeface="Times New Roman" panose="02020603050405020304" pitchFamily="18" charset="0"/>
              </a:endParaRPr>
            </a:p>
          </p:txBody>
        </p:sp>
      </p:grpSp>
      <p:grpSp>
        <p:nvGrpSpPr>
          <p:cNvPr id="54" name="组合 62">
            <a:extLst>
              <a:ext uri="{FF2B5EF4-FFF2-40B4-BE49-F238E27FC236}">
                <a16:creationId xmlns:a16="http://schemas.microsoft.com/office/drawing/2014/main" id="{39F2BA0E-30A5-897B-C0FA-C7B8255F34DF}"/>
              </a:ext>
            </a:extLst>
          </p:cNvPr>
          <p:cNvGrpSpPr/>
          <p:nvPr/>
        </p:nvGrpSpPr>
        <p:grpSpPr>
          <a:xfrm>
            <a:off x="330585" y="4421726"/>
            <a:ext cx="1800000" cy="1800000"/>
            <a:chOff x="3580187" y="2077464"/>
            <a:chExt cx="1800000" cy="1800000"/>
          </a:xfrm>
        </p:grpSpPr>
        <p:sp>
          <p:nvSpPr>
            <p:cNvPr id="55" name="椭圆 63">
              <a:extLst>
                <a:ext uri="{FF2B5EF4-FFF2-40B4-BE49-F238E27FC236}">
                  <a16:creationId xmlns:a16="http://schemas.microsoft.com/office/drawing/2014/main" id="{436F50EF-220F-09FD-EF5D-72EAD0A62B55}"/>
                </a:ext>
              </a:extLst>
            </p:cNvPr>
            <p:cNvSpPr/>
            <p:nvPr/>
          </p:nvSpPr>
          <p:spPr>
            <a:xfrm>
              <a:off x="3580187" y="2077464"/>
              <a:ext cx="1800000" cy="1800000"/>
            </a:xfrm>
            <a:prstGeom prst="ellipse">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弧形 64">
              <a:extLst>
                <a:ext uri="{FF2B5EF4-FFF2-40B4-BE49-F238E27FC236}">
                  <a16:creationId xmlns:a16="http://schemas.microsoft.com/office/drawing/2014/main" id="{DA2CBC7C-EF71-0A31-3375-D2B0464CF2D5}"/>
                </a:ext>
              </a:extLst>
            </p:cNvPr>
            <p:cNvSpPr/>
            <p:nvPr/>
          </p:nvSpPr>
          <p:spPr>
            <a:xfrm>
              <a:off x="3580187" y="2077464"/>
              <a:ext cx="1800000" cy="1800000"/>
            </a:xfrm>
            <a:prstGeom prst="arc">
              <a:avLst>
                <a:gd name="adj1" fmla="val 16200000"/>
                <a:gd name="adj2" fmla="val 9543833"/>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grpSp>
        <p:nvGrpSpPr>
          <p:cNvPr id="57" name="组合 68">
            <a:extLst>
              <a:ext uri="{FF2B5EF4-FFF2-40B4-BE49-F238E27FC236}">
                <a16:creationId xmlns:a16="http://schemas.microsoft.com/office/drawing/2014/main" id="{AD7F9D88-33C5-DB3F-7FC5-619369D1752A}"/>
              </a:ext>
            </a:extLst>
          </p:cNvPr>
          <p:cNvGrpSpPr/>
          <p:nvPr/>
        </p:nvGrpSpPr>
        <p:grpSpPr>
          <a:xfrm>
            <a:off x="601806" y="4692947"/>
            <a:ext cx="1257558" cy="1257558"/>
            <a:chOff x="3862790" y="2348685"/>
            <a:chExt cx="1257558" cy="1257558"/>
          </a:xfrm>
        </p:grpSpPr>
        <p:sp>
          <p:nvSpPr>
            <p:cNvPr id="58" name="椭圆 69">
              <a:extLst>
                <a:ext uri="{FF2B5EF4-FFF2-40B4-BE49-F238E27FC236}">
                  <a16:creationId xmlns:a16="http://schemas.microsoft.com/office/drawing/2014/main" id="{7FB7783D-AE0D-4929-D659-ABF1ECC9959C}"/>
                </a:ext>
              </a:extLst>
            </p:cNvPr>
            <p:cNvSpPr/>
            <p:nvPr/>
          </p:nvSpPr>
          <p:spPr>
            <a:xfrm>
              <a:off x="3862790" y="2348685"/>
              <a:ext cx="1257558" cy="1257558"/>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70">
              <a:extLst>
                <a:ext uri="{FF2B5EF4-FFF2-40B4-BE49-F238E27FC236}">
                  <a16:creationId xmlns:a16="http://schemas.microsoft.com/office/drawing/2014/main" id="{BB7AB77E-53F8-7576-710E-6C46CCCE6C1A}"/>
                </a:ext>
              </a:extLst>
            </p:cNvPr>
            <p:cNvSpPr/>
            <p:nvPr/>
          </p:nvSpPr>
          <p:spPr>
            <a:xfrm>
              <a:off x="3953280" y="2677160"/>
              <a:ext cx="1031051" cy="646331"/>
            </a:xfrm>
            <a:prstGeom prst="rect">
              <a:avLst/>
            </a:prstGeom>
          </p:spPr>
          <p:txBody>
            <a:bodyPr wrap="none" anchor="ctr">
              <a:spAutoFit/>
            </a:bodyPr>
            <a:lstStyle/>
            <a:p>
              <a:pPr algn="ctr"/>
              <a:r>
                <a:rPr lang="ru-RU" altLang="zh-CN" sz="3600" dirty="0">
                  <a:solidFill>
                    <a:schemeClr val="bg1"/>
                  </a:solidFill>
                  <a:latin typeface="Times New Roman" panose="02020603050405020304" pitchFamily="18" charset="0"/>
                  <a:cs typeface="Times New Roman" panose="02020603050405020304" pitchFamily="18" charset="0"/>
                </a:rPr>
                <a:t>70</a:t>
              </a:r>
              <a:r>
                <a:rPr lang="en-US" altLang="zh-CN" sz="3600" dirty="0">
                  <a:solidFill>
                    <a:schemeClr val="bg1"/>
                  </a:solidFill>
                  <a:latin typeface="Times New Roman" panose="02020603050405020304" pitchFamily="18" charset="0"/>
                  <a:cs typeface="Times New Roman" panose="02020603050405020304" pitchFamily="18" charset="0"/>
                </a:rPr>
                <a:t>%</a:t>
              </a:r>
              <a:endParaRPr lang="zh-CN" altLang="en-US" sz="3600" dirty="0">
                <a:solidFill>
                  <a:schemeClr val="bg1"/>
                </a:solidFill>
                <a:latin typeface="Times New Roman" panose="02020603050405020304" pitchFamily="18" charset="0"/>
                <a:cs typeface="Times New Roman" panose="02020603050405020304" pitchFamily="18" charset="0"/>
              </a:endParaRPr>
            </a:p>
          </p:txBody>
        </p:sp>
      </p:grpSp>
      <p:sp>
        <p:nvSpPr>
          <p:cNvPr id="60" name="矩形 72">
            <a:extLst>
              <a:ext uri="{FF2B5EF4-FFF2-40B4-BE49-F238E27FC236}">
                <a16:creationId xmlns:a16="http://schemas.microsoft.com/office/drawing/2014/main" id="{E195957C-9A1B-2D05-324F-0E5E54F8332E}"/>
              </a:ext>
            </a:extLst>
          </p:cNvPr>
          <p:cNvSpPr/>
          <p:nvPr/>
        </p:nvSpPr>
        <p:spPr>
          <a:xfrm>
            <a:off x="2401806" y="5020850"/>
            <a:ext cx="2970294" cy="1815882"/>
          </a:xfrm>
          <a:prstGeom prst="rect">
            <a:avLst/>
          </a:prstGeom>
        </p:spPr>
        <p:txBody>
          <a:bodyPr wrap="square">
            <a:spAutoFit/>
          </a:bodyPr>
          <a:lstStyle/>
          <a:p>
            <a:pPr algn="ctr"/>
            <a:r>
              <a:rPr lang="ru-RU" sz="1400" dirty="0">
                <a:latin typeface="Times New Roman" panose="02020603050405020304" pitchFamily="18" charset="0"/>
                <a:cs typeface="Times New Roman" panose="02020603050405020304" pitchFamily="18" charset="0"/>
              </a:rPr>
              <a:t>возмещение части затрат в размере 70 процентов на приобретение роботизированного оборудования для обслуживания молочных коров (без НДС и транспортных расходов), произведенных в отчетном финансовом году и (или) текущем финансовом году.  </a:t>
            </a:r>
          </a:p>
        </p:txBody>
      </p:sp>
      <p:pic>
        <p:nvPicPr>
          <p:cNvPr id="12" name="Рисунок 11">
            <a:extLst>
              <a:ext uri="{FF2B5EF4-FFF2-40B4-BE49-F238E27FC236}">
                <a16:creationId xmlns:a16="http://schemas.microsoft.com/office/drawing/2014/main" id="{CC29C518-58B1-2FFC-489A-2F267E2DAE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6195" y="3430498"/>
            <a:ext cx="1711125" cy="1711125"/>
          </a:xfrm>
          <a:prstGeom prst="rect">
            <a:avLst/>
          </a:prstGeom>
        </p:spPr>
      </p:pic>
      <p:sp>
        <p:nvSpPr>
          <p:cNvPr id="25" name="object 16">
            <a:extLst>
              <a:ext uri="{FF2B5EF4-FFF2-40B4-BE49-F238E27FC236}">
                <a16:creationId xmlns:a16="http://schemas.microsoft.com/office/drawing/2014/main" id="{76113FA9-DF90-0AAD-E127-57C34DE72B5E}"/>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10</a:t>
            </a:r>
            <a:endParaRPr sz="1800" dirty="0">
              <a:latin typeface="Calibri"/>
              <a:cs typeface="Calibri"/>
            </a:endParaRPr>
          </a:p>
        </p:txBody>
      </p:sp>
      <p:pic>
        <p:nvPicPr>
          <p:cNvPr id="2" name="Рисунок 1">
            <a:extLst>
              <a:ext uri="{FF2B5EF4-FFF2-40B4-BE49-F238E27FC236}">
                <a16:creationId xmlns:a16="http://schemas.microsoft.com/office/drawing/2014/main" id="{8CBC9BE9-F2C4-8BB0-7B4F-F1918DE682EB}"/>
              </a:ext>
            </a:extLst>
          </p:cNvPr>
          <p:cNvPicPr>
            <a:picLocks noChangeAspect="1"/>
          </p:cNvPicPr>
          <p:nvPr/>
        </p:nvPicPr>
        <p:blipFill rotWithShape="1">
          <a:blip r:embed="rId8"/>
          <a:srcRect l="24507" t="7427" r="26616" b="5183"/>
          <a:stretch/>
        </p:blipFill>
        <p:spPr bwMode="auto">
          <a:xfrm>
            <a:off x="9809618" y="2662670"/>
            <a:ext cx="1624843" cy="16341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275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53" presetClass="entr" presetSubtype="0" fill="hold" grpId="0" nodeType="withEffect">
                                  <p:childTnLst>
                                    <p:set>
                                      <p:cBhvr>
                                        <p:cTn id="9" dur="1" fill="hold">
                                          <p:stCondLst>
                                            <p:cond delay="0"/>
                                          </p:stCondLst>
                                        </p:cTn>
                                        <p:tgtEl>
                                          <p:spTgt spid="36"/>
                                        </p:tgtEl>
                                        <p:attrNameLst>
                                          <p:attrName>style.visibility</p:attrName>
                                        </p:attrNameLst>
                                      </p:cBhvr>
                                      <p:to>
                                        <p:strVal val="visible"/>
                                      </p:to>
                                    </p:set>
                                    <p:anim calcmode="lin" valueType="num">
                                      <p:cBhvr>
                                        <p:cTn id="10" dur="500" fill="hold"/>
                                        <p:tgtEl>
                                          <p:spTgt spid="36"/>
                                        </p:tgtEl>
                                        <p:attrNameLst>
                                          <p:attrName>ppt_w</p:attrName>
                                        </p:attrNameLst>
                                      </p:cBhvr>
                                      <p:tavLst>
                                        <p:tav tm="0">
                                          <p:val>
                                            <p:fltVal val="0"/>
                                          </p:val>
                                        </p:tav>
                                        <p:tav tm="100000">
                                          <p:val>
                                            <p:strVal val="#ppt_w"/>
                                          </p:val>
                                        </p:tav>
                                      </p:tavLst>
                                    </p:anim>
                                    <p:anim calcmode="lin" valueType="num">
                                      <p:cBhvr>
                                        <p:cTn id="11" dur="500" fill="hold"/>
                                        <p:tgtEl>
                                          <p:spTgt spid="36"/>
                                        </p:tgtEl>
                                        <p:attrNameLst>
                                          <p:attrName>ppt_h</p:attrName>
                                        </p:attrNameLst>
                                      </p:cBhvr>
                                      <p:tavLst>
                                        <p:tav tm="0">
                                          <p:val>
                                            <p:fltVal val="0"/>
                                          </p:val>
                                        </p:tav>
                                        <p:tav tm="100000">
                                          <p:val>
                                            <p:strVal val="#ppt_h"/>
                                          </p:val>
                                        </p:tav>
                                      </p:tavLst>
                                    </p:anim>
                                    <p:animEffect transition="in" filter="fade">
                                      <p:cBhvr>
                                        <p:cTn id="12" dur="500"/>
                                        <p:tgtEl>
                                          <p:spTgt spid="36"/>
                                        </p:tgtEl>
                                      </p:cBhvr>
                                    </p:animEffect>
                                  </p:childTnLst>
                                </p:cTn>
                              </p:par>
                            </p:childTnLst>
                          </p:cTn>
                        </p:par>
                        <p:par>
                          <p:cTn id="13" fill="hold">
                            <p:stCondLst>
                              <p:cond delay="500"/>
                            </p:stCondLst>
                            <p:childTnLst>
                              <p:par>
                                <p:cTn id="14" presetID="49" presetClass="entr" presetSubtype="0" decel="100000" fill="hold" nodeType="afterEffec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style.rotation</p:attrName>
                                        </p:attrNameLst>
                                      </p:cBhvr>
                                      <p:tavLst>
                                        <p:tav tm="0">
                                          <p:val>
                                            <p:fltVal val="360"/>
                                          </p:val>
                                        </p:tav>
                                        <p:tav tm="100000">
                                          <p:val>
                                            <p:fltVal val="0"/>
                                          </p:val>
                                        </p:tav>
                                      </p:tavLst>
                                    </p:anim>
                                    <p:animEffect transition="in" filter="fade">
                                      <p:cBhvr>
                                        <p:cTn id="19" dur="500"/>
                                        <p:tgtEl>
                                          <p:spTgt spid="42"/>
                                        </p:tgtEl>
                                      </p:cBhvr>
                                    </p:animEffect>
                                  </p:childTnLst>
                                </p:cTn>
                              </p:par>
                              <p:par>
                                <p:cTn id="20" presetID="53" presetClass="entr" presetSubtype="0" fill="hold" nodeType="withEffec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childTnLst>
                          </p:cTn>
                        </p:par>
                        <p:par>
                          <p:cTn id="25" fill="hold">
                            <p:stCondLst>
                              <p:cond delay="1000"/>
                            </p:stCondLst>
                            <p:childTnLst>
                              <p:par>
                                <p:cTn id="26" presetID="49" presetClass="entr" presetSubtype="0" decel="100000" fill="hold" nodeType="afterEffect">
                                  <p:childTnLst>
                                    <p:set>
                                      <p:cBhvr>
                                        <p:cTn id="27" dur="1" fill="hold">
                                          <p:stCondLst>
                                            <p:cond delay="0"/>
                                          </p:stCondLst>
                                        </p:cTn>
                                        <p:tgtEl>
                                          <p:spTgt spid="54"/>
                                        </p:tgtEl>
                                        <p:attrNameLst>
                                          <p:attrName>style.visibility</p:attrName>
                                        </p:attrNameLst>
                                      </p:cBhvr>
                                      <p:to>
                                        <p:strVal val="visible"/>
                                      </p:to>
                                    </p:set>
                                    <p:anim calcmode="lin" valueType="num">
                                      <p:cBhvr>
                                        <p:cTn id="28" dur="500" fill="hold"/>
                                        <p:tgtEl>
                                          <p:spTgt spid="54"/>
                                        </p:tgtEl>
                                        <p:attrNameLst>
                                          <p:attrName>ppt_w</p:attrName>
                                        </p:attrNameLst>
                                      </p:cBhvr>
                                      <p:tavLst>
                                        <p:tav tm="0">
                                          <p:val>
                                            <p:fltVal val="0"/>
                                          </p:val>
                                        </p:tav>
                                        <p:tav tm="100000">
                                          <p:val>
                                            <p:strVal val="#ppt_w"/>
                                          </p:val>
                                        </p:tav>
                                      </p:tavLst>
                                    </p:anim>
                                    <p:anim calcmode="lin" valueType="num">
                                      <p:cBhvr>
                                        <p:cTn id="29" dur="500" fill="hold"/>
                                        <p:tgtEl>
                                          <p:spTgt spid="54"/>
                                        </p:tgtEl>
                                        <p:attrNameLst>
                                          <p:attrName>ppt_h</p:attrName>
                                        </p:attrNameLst>
                                      </p:cBhvr>
                                      <p:tavLst>
                                        <p:tav tm="0">
                                          <p:val>
                                            <p:fltVal val="0"/>
                                          </p:val>
                                        </p:tav>
                                        <p:tav tm="100000">
                                          <p:val>
                                            <p:strVal val="#ppt_h"/>
                                          </p:val>
                                        </p:tav>
                                      </p:tavLst>
                                    </p:anim>
                                    <p:anim calcmode="lin" valueType="num">
                                      <p:cBhvr>
                                        <p:cTn id="30" dur="500" fill="hold"/>
                                        <p:tgtEl>
                                          <p:spTgt spid="54"/>
                                        </p:tgtEl>
                                        <p:attrNameLst>
                                          <p:attrName>style.rotation</p:attrName>
                                        </p:attrNameLst>
                                      </p:cBhvr>
                                      <p:tavLst>
                                        <p:tav tm="0">
                                          <p:val>
                                            <p:fltVal val="360"/>
                                          </p:val>
                                        </p:tav>
                                        <p:tav tm="100000">
                                          <p:val>
                                            <p:fltVal val="0"/>
                                          </p:val>
                                        </p:tav>
                                      </p:tavLst>
                                    </p:anim>
                                    <p:animEffect transition="in" filter="fade">
                                      <p:cBhvr>
                                        <p:cTn id="31" dur="500"/>
                                        <p:tgtEl>
                                          <p:spTgt spid="54"/>
                                        </p:tgtEl>
                                      </p:cBhvr>
                                    </p:animEffect>
                                  </p:childTnLst>
                                </p:cTn>
                              </p:par>
                              <p:par>
                                <p:cTn id="32" presetID="53" presetClass="entr" presetSubtype="0" fill="hold" nodeType="withEffec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par>
                                <p:cTn id="37" presetID="53" presetClass="entr" presetSubtype="0" fill="hold" grpId="0" nodeType="withEffec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animEffect transition="in" filter="fade">
                                      <p:cBhvr>
                                        <p:cTn id="4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Прямоугольник: скругленные углы 32">
            <a:extLst>
              <a:ext uri="{FF2B5EF4-FFF2-40B4-BE49-F238E27FC236}">
                <a16:creationId xmlns:a16="http://schemas.microsoft.com/office/drawing/2014/main" id="{9F86E5C3-7A3D-8258-AC07-32D350219978}"/>
              </a:ext>
            </a:extLst>
          </p:cNvPr>
          <p:cNvSpPr/>
          <p:nvPr/>
        </p:nvSpPr>
        <p:spPr>
          <a:xfrm>
            <a:off x="2456873" y="4405568"/>
            <a:ext cx="6780645" cy="238319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скругленные углы 50">
            <a:extLst>
              <a:ext uri="{FF2B5EF4-FFF2-40B4-BE49-F238E27FC236}">
                <a16:creationId xmlns:a16="http://schemas.microsoft.com/office/drawing/2014/main" id="{00959ED2-40E7-413D-ED1A-2E3DB3D0D17B}"/>
              </a:ext>
            </a:extLst>
          </p:cNvPr>
          <p:cNvSpPr/>
          <p:nvPr/>
        </p:nvSpPr>
        <p:spPr>
          <a:xfrm>
            <a:off x="5827308" y="2092662"/>
            <a:ext cx="6311660" cy="22464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скругленные углы 4">
            <a:extLst>
              <a:ext uri="{FF2B5EF4-FFF2-40B4-BE49-F238E27FC236}">
                <a16:creationId xmlns:a16="http://schemas.microsoft.com/office/drawing/2014/main" id="{AD35DBE7-D689-8A89-C0BE-B4C5E091BAA4}"/>
              </a:ext>
            </a:extLst>
          </p:cNvPr>
          <p:cNvSpPr/>
          <p:nvPr/>
        </p:nvSpPr>
        <p:spPr>
          <a:xfrm>
            <a:off x="53032" y="2092662"/>
            <a:ext cx="5731455" cy="22464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01336" y="-113403"/>
            <a:ext cx="8936182" cy="627036"/>
          </a:xfrm>
          <a:no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Растениеводство</a:t>
            </a:r>
          </a:p>
        </p:txBody>
      </p:sp>
      <p:pic>
        <p:nvPicPr>
          <p:cNvPr id="3" name="Рисунок 2">
            <a:extLst>
              <a:ext uri="{FF2B5EF4-FFF2-40B4-BE49-F238E27FC236}">
                <a16:creationId xmlns:a16="http://schemas.microsoft.com/office/drawing/2014/main" id="{E0806648-3D31-9260-9A4B-194436C98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2" y="564107"/>
            <a:ext cx="9382306" cy="1462050"/>
          </a:xfrm>
          <a:prstGeom prst="rect">
            <a:avLst/>
          </a:prstGeom>
        </p:spPr>
      </p:pic>
      <p:grpSp>
        <p:nvGrpSpPr>
          <p:cNvPr id="25" name="组合 2">
            <a:extLst>
              <a:ext uri="{FF2B5EF4-FFF2-40B4-BE49-F238E27FC236}">
                <a16:creationId xmlns:a16="http://schemas.microsoft.com/office/drawing/2014/main" id="{AECA7AC3-BC50-D111-4C20-272628E75505}"/>
              </a:ext>
            </a:extLst>
          </p:cNvPr>
          <p:cNvGrpSpPr/>
          <p:nvPr/>
        </p:nvGrpSpPr>
        <p:grpSpPr>
          <a:xfrm>
            <a:off x="156262" y="2739289"/>
            <a:ext cx="5473951" cy="1453337"/>
            <a:chOff x="2598005" y="2398386"/>
            <a:chExt cx="2659241" cy="884709"/>
          </a:xfrm>
        </p:grpSpPr>
        <p:sp>
          <p:nvSpPr>
            <p:cNvPr id="27" name="TextBox 29">
              <a:extLst>
                <a:ext uri="{FF2B5EF4-FFF2-40B4-BE49-F238E27FC236}">
                  <a16:creationId xmlns:a16="http://schemas.microsoft.com/office/drawing/2014/main" id="{3D02C7AF-5B91-1804-E492-5D6A55ED2F54}"/>
                </a:ext>
              </a:extLst>
            </p:cNvPr>
            <p:cNvSpPr txBox="1"/>
            <p:nvPr/>
          </p:nvSpPr>
          <p:spPr>
            <a:xfrm>
              <a:off x="2598005" y="2608610"/>
              <a:ext cx="2659241" cy="674485"/>
            </a:xfrm>
            <a:prstGeom prst="rect">
              <a:avLst/>
            </a:prstGeom>
            <a:noFill/>
          </p:spPr>
          <p:txBody>
            <a:bodyPr wrap="square" lIns="0" tIns="0" rIns="0" bIns="0" rtlCol="0">
              <a:spAutoFit/>
            </a:bodyPr>
            <a:lstStyle/>
            <a:p>
              <a:pPr algn="just"/>
              <a:r>
                <a:rPr lang="ru-RU" sz="1200" b="0" dirty="0">
                  <a:effectLst/>
                  <a:latin typeface="Times New Roman" panose="02020603050405020304" pitchFamily="18" charset="0"/>
                </a:rPr>
                <a:t>Субсидия на возмещение части затрат, связанных с производством и реализацией зерновых культур по ставке на 1 тонну зерновых культур собственного производства, реализованных в году предоставления субсидии</a:t>
              </a:r>
              <a:r>
                <a:rPr lang="ru-RU" sz="1200" dirty="0">
                  <a:latin typeface="Times New Roman" panose="02020603050405020304" pitchFamily="18" charset="0"/>
                </a:rPr>
                <a:t> и (или) с 1 августа отчетного финансового года,  </a:t>
              </a:r>
              <a:r>
                <a:rPr lang="ru-RU" sz="1200" b="0" dirty="0">
                  <a:effectLst/>
                  <a:latin typeface="Times New Roman" panose="02020603050405020304" pitchFamily="18" charset="0"/>
                </a:rPr>
                <a:t>но не более фактически понесенных затрат (без учета НДС), в размере, не превышающем 30 млн рублей на одного производителя зерновых культур</a:t>
              </a:r>
              <a:r>
                <a:rPr lang="ru-RU" sz="1100" b="0" dirty="0">
                  <a:effectLst/>
                  <a:latin typeface="Times New Roman" panose="02020603050405020304" pitchFamily="18" charset="0"/>
                </a:rPr>
                <a:t>. </a:t>
              </a:r>
            </a:p>
          </p:txBody>
        </p:sp>
        <p:sp>
          <p:nvSpPr>
            <p:cNvPr id="28" name="TextBox 30">
              <a:extLst>
                <a:ext uri="{FF2B5EF4-FFF2-40B4-BE49-F238E27FC236}">
                  <a16:creationId xmlns:a16="http://schemas.microsoft.com/office/drawing/2014/main" id="{8C9B1EAD-17F9-CE7F-E775-52078B9FCD24}"/>
                </a:ext>
              </a:extLst>
            </p:cNvPr>
            <p:cNvSpPr txBox="1"/>
            <p:nvPr/>
          </p:nvSpPr>
          <p:spPr>
            <a:xfrm>
              <a:off x="2630173" y="2398386"/>
              <a:ext cx="2594904" cy="168621"/>
            </a:xfrm>
            <a:prstGeom prst="rect">
              <a:avLst/>
            </a:prstGeom>
            <a:noFill/>
          </p:spPr>
          <p:txBody>
            <a:bodyPr wrap="square" lIns="0" tIns="0" rIns="0" bIns="0" rtlCol="0">
              <a:spAutoFit/>
            </a:bodyPr>
            <a:lstStyle/>
            <a:p>
              <a:pPr algn="ctr"/>
              <a:r>
                <a:rPr lang="ru-RU" sz="1600" b="1" u="sng" dirty="0">
                  <a:latin typeface="Times New Roman" panose="02020603050405020304" pitchFamily="18" charset="0"/>
                  <a:ea typeface="微软雅黑" panose="020B0503020204020204" pitchFamily="34" charset="-122"/>
                  <a:cs typeface="Times New Roman" panose="02020603050405020304" pitchFamily="18" charset="0"/>
                </a:rPr>
                <a:t>Реализация зерновых </a:t>
              </a:r>
              <a:r>
                <a:rPr lang="ru-RU" b="1" u="sng" dirty="0">
                  <a:latin typeface="Times New Roman" panose="02020603050405020304" pitchFamily="18" charset="0"/>
                  <a:ea typeface="微软雅黑" panose="020B0503020204020204" pitchFamily="34" charset="-122"/>
                  <a:cs typeface="Times New Roman" panose="02020603050405020304" pitchFamily="18" charset="0"/>
                </a:rPr>
                <a:t>культур</a:t>
              </a:r>
            </a:p>
          </p:txBody>
        </p:sp>
      </p:grpSp>
      <p:sp>
        <p:nvSpPr>
          <p:cNvPr id="57" name="TextBox 30">
            <a:extLst>
              <a:ext uri="{FF2B5EF4-FFF2-40B4-BE49-F238E27FC236}">
                <a16:creationId xmlns:a16="http://schemas.microsoft.com/office/drawing/2014/main" id="{06B202A9-93E9-911D-BF4A-BCAEA7BA3143}"/>
              </a:ext>
            </a:extLst>
          </p:cNvPr>
          <p:cNvSpPr txBox="1"/>
          <p:nvPr/>
        </p:nvSpPr>
        <p:spPr>
          <a:xfrm>
            <a:off x="5953934" y="2900664"/>
            <a:ext cx="6089575" cy="276999"/>
          </a:xfrm>
          <a:prstGeom prst="rect">
            <a:avLst/>
          </a:prstGeom>
          <a:noFill/>
        </p:spPr>
        <p:txBody>
          <a:bodyPr wrap="square" lIns="0" tIns="0" rIns="0" bIns="0" rtlCol="0">
            <a:spAutoFit/>
          </a:bodyPr>
          <a:lstStyle/>
          <a:p>
            <a:pPr algn="ctr"/>
            <a:r>
              <a:rPr lang="ru-RU" b="1" u="sng" dirty="0">
                <a:latin typeface="Times New Roman" panose="02020603050405020304" pitchFamily="18" charset="0"/>
                <a:ea typeface="微软雅黑" panose="020B0503020204020204" pitchFamily="34" charset="-122"/>
                <a:cs typeface="Times New Roman" panose="02020603050405020304" pitchFamily="18" charset="0"/>
              </a:rPr>
              <a:t>Закладка или уход за многолетними насаждениями</a:t>
            </a:r>
          </a:p>
        </p:txBody>
      </p:sp>
      <p:sp>
        <p:nvSpPr>
          <p:cNvPr id="60" name="TextBox 29">
            <a:extLst>
              <a:ext uri="{FF2B5EF4-FFF2-40B4-BE49-F238E27FC236}">
                <a16:creationId xmlns:a16="http://schemas.microsoft.com/office/drawing/2014/main" id="{C1FA3186-0EDD-9D3A-7B91-0DBA6E9D8012}"/>
              </a:ext>
            </a:extLst>
          </p:cNvPr>
          <p:cNvSpPr txBox="1"/>
          <p:nvPr/>
        </p:nvSpPr>
        <p:spPr>
          <a:xfrm>
            <a:off x="5955460" y="3293884"/>
            <a:ext cx="6117650" cy="923330"/>
          </a:xfrm>
          <a:prstGeom prst="rect">
            <a:avLst/>
          </a:prstGeom>
          <a:noFill/>
        </p:spPr>
        <p:txBody>
          <a:bodyPr wrap="square" lIns="0" tIns="0" rIns="0" bIns="0" rtlCol="0">
            <a:spAutoFit/>
          </a:bodyPr>
          <a:lstStyle/>
          <a:p>
            <a:pPr algn="just"/>
            <a:r>
              <a:rPr lang="ru-RU" sz="1200" dirty="0">
                <a:latin typeface="Times New Roman" panose="02020603050405020304" pitchFamily="18" charset="0"/>
              </a:rPr>
              <a:t>Субсидия на возмещение части затрат на закладку и (или) уход за многолетними насаждениями, включая питомники, в том числе на установку шпалеры и (или) противоградовой сетки, и (или) раскорчевку выбывших из эксплуатации многолетних насаждений по ставке, утвержденной министерством на 1 гектар, но не более фактически понесенных затрат  (без учета НДС  и  транспортных расходов). </a:t>
            </a:r>
          </a:p>
        </p:txBody>
      </p:sp>
      <p:sp>
        <p:nvSpPr>
          <p:cNvPr id="63" name="TextBox 62">
            <a:extLst>
              <a:ext uri="{FF2B5EF4-FFF2-40B4-BE49-F238E27FC236}">
                <a16:creationId xmlns:a16="http://schemas.microsoft.com/office/drawing/2014/main" id="{14D0642D-8D37-57A1-21E7-2EBDBF53926D}"/>
              </a:ext>
            </a:extLst>
          </p:cNvPr>
          <p:cNvSpPr txBox="1"/>
          <p:nvPr/>
        </p:nvSpPr>
        <p:spPr>
          <a:xfrm>
            <a:off x="2456872" y="5682586"/>
            <a:ext cx="6737687" cy="1015663"/>
          </a:xfrm>
          <a:prstGeom prst="rect">
            <a:avLst/>
          </a:prstGeom>
          <a:noFill/>
        </p:spPr>
        <p:txBody>
          <a:bodyPr wrap="square">
            <a:spAutoFit/>
          </a:bodyPr>
          <a:lstStyle/>
          <a:p>
            <a:pPr algn="just"/>
            <a:r>
              <a:rPr lang="ru-RU" sz="1200" dirty="0">
                <a:latin typeface="Times New Roman" panose="02020603050405020304" pitchFamily="18" charset="0"/>
              </a:rPr>
              <a:t>Субсидия на возмещение части затрат, понесенных в текущем финансовом году и (или) в году, предшествующем текущему, на проведение агротехнических работ по посеву многолетних трав по ставке, утвержденной министерством, на 1 гектар посевной площади многолетних трав, но не более 50 процентов фактически понесенных затрат сельскохозяйственным товаропроизводителем (без учета налога на добавленную стоимость).</a:t>
            </a:r>
          </a:p>
        </p:txBody>
      </p:sp>
      <p:sp>
        <p:nvSpPr>
          <p:cNvPr id="64" name="TextBox 30">
            <a:extLst>
              <a:ext uri="{FF2B5EF4-FFF2-40B4-BE49-F238E27FC236}">
                <a16:creationId xmlns:a16="http://schemas.microsoft.com/office/drawing/2014/main" id="{A72228E3-8C29-120F-98DF-754E795A09CA}"/>
              </a:ext>
            </a:extLst>
          </p:cNvPr>
          <p:cNvSpPr txBox="1"/>
          <p:nvPr/>
        </p:nvSpPr>
        <p:spPr>
          <a:xfrm>
            <a:off x="2499830" y="5377278"/>
            <a:ext cx="6737688" cy="276999"/>
          </a:xfrm>
          <a:prstGeom prst="rect">
            <a:avLst/>
          </a:prstGeom>
          <a:noFill/>
        </p:spPr>
        <p:txBody>
          <a:bodyPr wrap="square" lIns="0" tIns="0" rIns="0" bIns="0" rtlCol="0">
            <a:spAutoFit/>
          </a:bodyPr>
          <a:lstStyle/>
          <a:p>
            <a:pPr algn="ctr"/>
            <a:r>
              <a:rPr lang="ru-RU" b="1" u="sng" dirty="0">
                <a:latin typeface="Times New Roman" panose="02020603050405020304" pitchFamily="18" charset="0"/>
                <a:ea typeface="微软雅黑" panose="020B0503020204020204" pitchFamily="34" charset="-122"/>
                <a:cs typeface="Times New Roman" panose="02020603050405020304" pitchFamily="18" charset="0"/>
              </a:rPr>
              <a:t>Проведение</a:t>
            </a:r>
            <a:r>
              <a:rPr lang="ru-RU" b="1" u="sng" dirty="0">
                <a:latin typeface="Calibri" panose="020F0502020204030204" pitchFamily="34" charset="0"/>
                <a:ea typeface="微软雅黑" panose="020B0503020204020204" pitchFamily="34" charset="-122"/>
                <a:cs typeface="Times New Roman" panose="02020603050405020304" pitchFamily="18" charset="0"/>
              </a:rPr>
              <a:t> </a:t>
            </a:r>
            <a:r>
              <a:rPr lang="ru-RU" b="1" u="sng" dirty="0">
                <a:latin typeface="Times New Roman" panose="02020603050405020304" pitchFamily="18" charset="0"/>
                <a:ea typeface="微软雅黑" panose="020B0503020204020204" pitchFamily="34" charset="-122"/>
                <a:cs typeface="Times New Roman" panose="02020603050405020304" pitchFamily="18" charset="0"/>
              </a:rPr>
              <a:t>агротехнических работ по посеву многолетних трав </a:t>
            </a:r>
          </a:p>
        </p:txBody>
      </p:sp>
      <p:sp>
        <p:nvSpPr>
          <p:cNvPr id="32" name="object 16">
            <a:extLst>
              <a:ext uri="{FF2B5EF4-FFF2-40B4-BE49-F238E27FC236}">
                <a16:creationId xmlns:a16="http://schemas.microsoft.com/office/drawing/2014/main" id="{03B3B334-36BB-F271-F71A-9FE72188C046}"/>
              </a:ext>
            </a:extLst>
          </p:cNvPr>
          <p:cNvSpPr txBox="1"/>
          <p:nvPr/>
        </p:nvSpPr>
        <p:spPr>
          <a:xfrm>
            <a:off x="11763753" y="6498942"/>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11</a:t>
            </a:r>
            <a:endParaRPr sz="1800" dirty="0">
              <a:latin typeface="Calibri"/>
              <a:cs typeface="Calibri"/>
            </a:endParaRPr>
          </a:p>
        </p:txBody>
      </p:sp>
      <p:sp>
        <p:nvSpPr>
          <p:cNvPr id="38" name="TextBox 37">
            <a:extLst>
              <a:ext uri="{FF2B5EF4-FFF2-40B4-BE49-F238E27FC236}">
                <a16:creationId xmlns:a16="http://schemas.microsoft.com/office/drawing/2014/main" id="{0C38FFF7-AFF1-536B-4236-CA432C8BEF8A}"/>
              </a:ext>
            </a:extLst>
          </p:cNvPr>
          <p:cNvSpPr txBox="1"/>
          <p:nvPr/>
        </p:nvSpPr>
        <p:spPr>
          <a:xfrm>
            <a:off x="94897" y="2097571"/>
            <a:ext cx="5583591" cy="600164"/>
          </a:xfrm>
          <a:prstGeom prst="rect">
            <a:avLst/>
          </a:prstGeom>
          <a:noFill/>
        </p:spPr>
        <p:txBody>
          <a:bodyPr wrap="square">
            <a:spAutoFit/>
          </a:bodyPr>
          <a:lstStyle/>
          <a:p>
            <a:pPr indent="268288" algn="just"/>
            <a:r>
              <a:rPr lang="ru-RU" sz="1100" b="1" dirty="0">
                <a:solidFill>
                  <a:srgbClr val="000000"/>
                </a:solidFill>
                <a:latin typeface="Times New Roman" panose="02020603050405020304" pitchFamily="18" charset="0"/>
              </a:rPr>
              <a:t>Постановление Правительства Ростовской области 22.10.2021 N 872 «</a:t>
            </a:r>
            <a:r>
              <a:rPr lang="ru-RU" sz="1100" dirty="0">
                <a:solidFill>
                  <a:srgbClr val="000000"/>
                </a:solidFill>
                <a:latin typeface="Times New Roman" panose="02020603050405020304" pitchFamily="18" charset="0"/>
              </a:rPr>
              <a:t>О Порядке предоставления субсидии производителям зерновых культур по  возмещению части затрат на производство и реализацию зерновых культур»</a:t>
            </a:r>
          </a:p>
        </p:txBody>
      </p:sp>
      <p:sp>
        <p:nvSpPr>
          <p:cNvPr id="45" name="TextBox 44">
            <a:extLst>
              <a:ext uri="{FF2B5EF4-FFF2-40B4-BE49-F238E27FC236}">
                <a16:creationId xmlns:a16="http://schemas.microsoft.com/office/drawing/2014/main" id="{536285B1-0B77-2D0B-B8D2-EDBA75C2AE9B}"/>
              </a:ext>
            </a:extLst>
          </p:cNvPr>
          <p:cNvSpPr txBox="1"/>
          <p:nvPr/>
        </p:nvSpPr>
        <p:spPr>
          <a:xfrm>
            <a:off x="5876477" y="2078368"/>
            <a:ext cx="6167031" cy="738664"/>
          </a:xfrm>
          <a:prstGeom prst="rect">
            <a:avLst/>
          </a:prstGeom>
          <a:noFill/>
        </p:spPr>
        <p:txBody>
          <a:bodyPr wrap="square">
            <a:spAutoFit/>
          </a:bodyPr>
          <a:lstStyle/>
          <a:p>
            <a:pPr indent="268288" algn="just"/>
            <a:r>
              <a:rPr lang="ru-RU" sz="1050" b="1" dirty="0">
                <a:solidFill>
                  <a:srgbClr val="000000"/>
                </a:solidFill>
                <a:latin typeface="Times New Roman" panose="02020603050405020304" pitchFamily="18" charset="0"/>
              </a:rPr>
              <a:t>Постановление Правительства Ростовской области от 08.04.2022 N 277  «</a:t>
            </a:r>
            <a:r>
              <a:rPr lang="ru-RU" sz="1050" dirty="0">
                <a:solidFill>
                  <a:srgbClr val="000000"/>
                </a:solidFill>
                <a:latin typeface="Times New Roman" panose="02020603050405020304" pitchFamily="18" charset="0"/>
              </a:rPr>
              <a:t>О порядке предоставления субсидии в целях возмещения части затрат на закладку и (или) уход за многолетними насаждениями, включая питомники, в том числе на установку шпалеры, и (или) противоградовой сетки, и (или) раскорчевку выбывших из эксплуатации многолетних насаждений»</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42" name="TextBox 41">
            <a:extLst>
              <a:ext uri="{FF2B5EF4-FFF2-40B4-BE49-F238E27FC236}">
                <a16:creationId xmlns:a16="http://schemas.microsoft.com/office/drawing/2014/main" id="{291FD562-EEE3-8F6A-FF3D-C711D4067B43}"/>
              </a:ext>
            </a:extLst>
          </p:cNvPr>
          <p:cNvSpPr txBox="1"/>
          <p:nvPr/>
        </p:nvSpPr>
        <p:spPr>
          <a:xfrm>
            <a:off x="2456873" y="4367371"/>
            <a:ext cx="6737686" cy="938719"/>
          </a:xfrm>
          <a:prstGeom prst="rect">
            <a:avLst/>
          </a:prstGeom>
          <a:noFill/>
        </p:spPr>
        <p:txBody>
          <a:bodyPr wrap="square">
            <a:spAutoFit/>
          </a:bodyPr>
          <a:lstStyle/>
          <a:p>
            <a:pPr indent="268288" algn="just"/>
            <a:r>
              <a:rPr lang="ru-RU" sz="1100" b="1" dirty="0">
                <a:solidFill>
                  <a:srgbClr val="000000"/>
                </a:solidFill>
                <a:latin typeface="Times New Roman" panose="02020603050405020304" pitchFamily="18" charset="0"/>
              </a:rPr>
              <a:t>Постановление Правительства Ростовской области от 26.09.2022 N 794 «</a:t>
            </a:r>
            <a:r>
              <a:rPr lang="ru-RU" sz="1100" dirty="0">
                <a:solidFill>
                  <a:srgbClr val="000000"/>
                </a:solidFill>
                <a:latin typeface="Times New Roman" panose="02020603050405020304" pitchFamily="18" charset="0"/>
              </a:rPr>
              <a:t>Об утверждении Порядка предоставления субсидии сельскохозяйственным товаропроизводителям (кроме граждан, ведущих личное подсобное хозяйство, и сельскохозяйственных кредитных потребительских кооперативов), осуществляющим деятельность в восточных районах Ростовской области, на возмещение части затрат на проведение агротехнических работ по посеву многолетних трав»</a:t>
            </a:r>
          </a:p>
        </p:txBody>
      </p:sp>
      <p:pic>
        <p:nvPicPr>
          <p:cNvPr id="4" name="Рисунок 3" descr="Открытая ладонь с растением">
            <a:extLst>
              <a:ext uri="{FF2B5EF4-FFF2-40B4-BE49-F238E27FC236}">
                <a16:creationId xmlns:a16="http://schemas.microsoft.com/office/drawing/2014/main" id="{752FF528-33A6-D964-1160-1D82C805B9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618354" y="-213845"/>
            <a:ext cx="1484464" cy="1484464"/>
          </a:xfrm>
          <a:prstGeom prst="rect">
            <a:avLst/>
          </a:prstGeom>
        </p:spPr>
      </p:pic>
      <p:pic>
        <p:nvPicPr>
          <p:cNvPr id="2" name="Рисунок 1">
            <a:extLst>
              <a:ext uri="{FF2B5EF4-FFF2-40B4-BE49-F238E27FC236}">
                <a16:creationId xmlns:a16="http://schemas.microsoft.com/office/drawing/2014/main" id="{65F43654-2CAD-D5C5-F1EF-7E5A51716E34}"/>
              </a:ext>
            </a:extLst>
          </p:cNvPr>
          <p:cNvPicPr>
            <a:picLocks noChangeAspect="1"/>
          </p:cNvPicPr>
          <p:nvPr/>
        </p:nvPicPr>
        <p:blipFill rotWithShape="1">
          <a:blip r:embed="rId6"/>
          <a:srcRect l="24368" t="7674" r="26754" b="5925"/>
          <a:stretch/>
        </p:blipFill>
        <p:spPr bwMode="auto">
          <a:xfrm>
            <a:off x="10803528" y="756866"/>
            <a:ext cx="1269582" cy="1262348"/>
          </a:xfrm>
          <a:prstGeom prst="rect">
            <a:avLst/>
          </a:prstGeom>
          <a:ln>
            <a:noFill/>
          </a:ln>
          <a:extLst>
            <a:ext uri="{53640926-AAD7-44D8-BBD7-CCE9431645EC}">
              <a14:shadowObscured xmlns:a14="http://schemas.microsoft.com/office/drawing/2010/main"/>
            </a:ext>
          </a:extLst>
        </p:spPr>
      </p:pic>
      <p:pic>
        <p:nvPicPr>
          <p:cNvPr id="10" name="Рисунок 9">
            <a:extLst>
              <a:ext uri="{FF2B5EF4-FFF2-40B4-BE49-F238E27FC236}">
                <a16:creationId xmlns:a16="http://schemas.microsoft.com/office/drawing/2014/main" id="{5A54CC5A-F98D-322E-7546-E487620D9801}"/>
              </a:ext>
            </a:extLst>
          </p:cNvPr>
          <p:cNvPicPr>
            <a:picLocks noChangeAspect="1"/>
          </p:cNvPicPr>
          <p:nvPr/>
        </p:nvPicPr>
        <p:blipFill rotWithShape="1">
          <a:blip r:embed="rId7"/>
          <a:srcRect l="24368" t="7426" r="26337" b="5431"/>
          <a:stretch/>
        </p:blipFill>
        <p:spPr bwMode="auto">
          <a:xfrm>
            <a:off x="9280475" y="5472158"/>
            <a:ext cx="1324088" cy="1316607"/>
          </a:xfrm>
          <a:prstGeom prst="rect">
            <a:avLst/>
          </a:prstGeom>
          <a:ln>
            <a:noFill/>
          </a:ln>
          <a:extLst>
            <a:ext uri="{53640926-AAD7-44D8-BBD7-CCE9431645EC}">
              <a14:shadowObscured xmlns:a14="http://schemas.microsoft.com/office/drawing/2010/main"/>
            </a:ext>
          </a:extLst>
        </p:spPr>
      </p:pic>
      <p:pic>
        <p:nvPicPr>
          <p:cNvPr id="11" name="Рисунок 10">
            <a:extLst>
              <a:ext uri="{FF2B5EF4-FFF2-40B4-BE49-F238E27FC236}">
                <a16:creationId xmlns:a16="http://schemas.microsoft.com/office/drawing/2014/main" id="{691B7254-C530-0913-32DA-E3ABCEF2048F}"/>
              </a:ext>
            </a:extLst>
          </p:cNvPr>
          <p:cNvPicPr>
            <a:picLocks noChangeAspect="1"/>
          </p:cNvPicPr>
          <p:nvPr/>
        </p:nvPicPr>
        <p:blipFill rotWithShape="1">
          <a:blip r:embed="rId8"/>
          <a:srcRect l="24368" t="7922" r="26615" b="5430"/>
          <a:stretch/>
        </p:blipFill>
        <p:spPr bwMode="auto">
          <a:xfrm>
            <a:off x="53032" y="4405567"/>
            <a:ext cx="1309706" cy="13022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967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fill="hold" nodeType="afterEffec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72511DC5-3D12-D366-FED4-F68AC6A80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42072"/>
            <a:ext cx="9444982" cy="1315928"/>
          </a:xfrm>
          <a:prstGeom prst="rect">
            <a:avLst/>
          </a:prstGeom>
        </p:spPr>
      </p:pic>
      <p:sp>
        <p:nvSpPr>
          <p:cNvPr id="78" name="Заголовок 1">
            <a:extLst>
              <a:ext uri="{FF2B5EF4-FFF2-40B4-BE49-F238E27FC236}">
                <a16:creationId xmlns:a16="http://schemas.microsoft.com/office/drawing/2014/main" id="{2391CBD8-C92B-3F0E-51E5-ECC26B633D57}"/>
              </a:ext>
            </a:extLst>
          </p:cNvPr>
          <p:cNvSpPr txBox="1">
            <a:spLocks/>
          </p:cNvSpPr>
          <p:nvPr/>
        </p:nvSpPr>
        <p:spPr>
          <a:xfrm>
            <a:off x="2018900" y="2503145"/>
            <a:ext cx="7255477" cy="1107721"/>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42925" fontAlgn="base">
              <a:spcAft>
                <a:spcPct val="0"/>
              </a:spcAft>
              <a:tabLst>
                <a:tab pos="182563" algn="l"/>
              </a:tabLst>
            </a:pPr>
            <a:r>
              <a:rPr lang="ru-RU" sz="2000" b="1" u="sng" dirty="0">
                <a:solidFill>
                  <a:srgbClr val="4F951F"/>
                </a:solidFill>
                <a:latin typeface="Times New Roman" panose="02020603050405020304" pitchFamily="18" charset="0"/>
                <a:ea typeface="微软雅黑" panose="020B0503020204020204" pitchFamily="34" charset="-122"/>
                <a:cs typeface="Times New Roman" panose="02020603050405020304" pitchFamily="18" charset="0"/>
              </a:rPr>
              <a:t>Поддержка агрохимического обследования пашни</a:t>
            </a:r>
          </a:p>
          <a:p>
            <a:pPr marL="542925" algn="just" fontAlgn="base">
              <a:spcBef>
                <a:spcPct val="0"/>
              </a:spcBef>
              <a:spcAft>
                <a:spcPct val="0"/>
              </a:spcAft>
            </a:pPr>
            <a:r>
              <a:rPr lang="ru-RU" sz="1200" dirty="0">
                <a:solidFill>
                  <a:schemeClr val="tx1"/>
                </a:solidFill>
                <a:latin typeface="Times New Roman" panose="02020603050405020304" pitchFamily="18" charset="0"/>
                <a:ea typeface="+mn-ea"/>
                <a:cs typeface="Times New Roman" panose="02020603050405020304" pitchFamily="18" charset="0"/>
              </a:rPr>
              <a:t>Субвенция предоставляется по ставке на 1 гектар обследованной пашни.</a:t>
            </a:r>
          </a:p>
        </p:txBody>
      </p:sp>
      <p:sp>
        <p:nvSpPr>
          <p:cNvPr id="76" name="Заголовок 1">
            <a:extLst>
              <a:ext uri="{FF2B5EF4-FFF2-40B4-BE49-F238E27FC236}">
                <a16:creationId xmlns:a16="http://schemas.microsoft.com/office/drawing/2014/main" id="{0E5803CA-B94E-18F9-E431-C4F3EF3D0BFC}"/>
              </a:ext>
            </a:extLst>
          </p:cNvPr>
          <p:cNvSpPr txBox="1">
            <a:spLocks/>
          </p:cNvSpPr>
          <p:nvPr/>
        </p:nvSpPr>
        <p:spPr>
          <a:xfrm>
            <a:off x="2483492" y="1176436"/>
            <a:ext cx="6790886" cy="1107721"/>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69875" fontAlgn="base">
              <a:spcBef>
                <a:spcPct val="0"/>
              </a:spcBef>
              <a:spcAft>
                <a:spcPct val="0"/>
              </a:spcAft>
            </a:pPr>
            <a:r>
              <a:rPr lang="ru-RU" sz="2000" b="1" u="sng" dirty="0">
                <a:solidFill>
                  <a:srgbClr val="4F951F"/>
                </a:solidFill>
                <a:latin typeface="Times New Roman" panose="02020603050405020304" pitchFamily="18" charset="0"/>
                <a:ea typeface="微软雅黑" panose="020B0503020204020204" pitchFamily="34" charset="-122"/>
                <a:cs typeface="Times New Roman" panose="02020603050405020304" pitchFamily="18" charset="0"/>
              </a:rPr>
              <a:t>Поддержка элитного семеноводства</a:t>
            </a:r>
          </a:p>
          <a:p>
            <a:pPr marL="269875" algn="just" fontAlgn="base">
              <a:spcBef>
                <a:spcPct val="0"/>
              </a:spcBef>
              <a:spcAft>
                <a:spcPct val="0"/>
              </a:spcAft>
            </a:pPr>
            <a:r>
              <a:rPr lang="ru-RU" sz="1200" dirty="0">
                <a:solidFill>
                  <a:schemeClr val="tx1"/>
                </a:solidFill>
                <a:latin typeface="Times New Roman" panose="02020603050405020304" pitchFamily="18" charset="0"/>
                <a:ea typeface="+mn-ea"/>
                <a:cs typeface="Times New Roman" panose="02020603050405020304" pitchFamily="18" charset="0"/>
              </a:rPr>
              <a:t>Субсидия предоставляется сельскохозяйственным товаропроизводителям на финансовое обеспечение части затрат на приобретение элитных семян, по ставке на 1 гектар посевной площади, планируемой к засеву в текущем году элитными семенами зерновых колосовых культур, включая овес и рис.</a:t>
            </a:r>
          </a:p>
        </p:txBody>
      </p:sp>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38196" y="207612"/>
            <a:ext cx="8936182" cy="627036"/>
          </a:xfrm>
          <a:solidFill>
            <a:schemeClr val="bg1"/>
          </a:solid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Растениеводство</a:t>
            </a:r>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17907" y="3209876"/>
            <a:ext cx="290832" cy="292737"/>
          </a:xfrm>
          <a:prstGeom prst="rect">
            <a:avLst/>
          </a:prstGeom>
        </p:spPr>
      </p:pic>
      <p:grpSp>
        <p:nvGrpSpPr>
          <p:cNvPr id="35" name="组合 3">
            <a:extLst>
              <a:ext uri="{FF2B5EF4-FFF2-40B4-BE49-F238E27FC236}">
                <a16:creationId xmlns:a16="http://schemas.microsoft.com/office/drawing/2014/main" id="{559C576A-FD02-4431-B779-1DAAA8391605}"/>
              </a:ext>
            </a:extLst>
          </p:cNvPr>
          <p:cNvGrpSpPr/>
          <p:nvPr/>
        </p:nvGrpSpPr>
        <p:grpSpPr>
          <a:xfrm>
            <a:off x="926035" y="1163840"/>
            <a:ext cx="1836000" cy="1107721"/>
            <a:chOff x="5290461" y="1931689"/>
            <a:chExt cx="2112497" cy="1107977"/>
          </a:xfrm>
          <a:solidFill>
            <a:schemeClr val="accent2"/>
          </a:solidFill>
        </p:grpSpPr>
        <p:sp>
          <p:nvSpPr>
            <p:cNvPr id="36" name="平行四边形 5">
              <a:extLst>
                <a:ext uri="{FF2B5EF4-FFF2-40B4-BE49-F238E27FC236}">
                  <a16:creationId xmlns:a16="http://schemas.microsoft.com/office/drawing/2014/main" id="{F8756FC1-0808-6FA2-28C2-21C7905CD019}"/>
                </a:ext>
              </a:extLst>
            </p:cNvPr>
            <p:cNvSpPr/>
            <p:nvPr/>
          </p:nvSpPr>
          <p:spPr>
            <a:xfrm>
              <a:off x="5290461" y="1931689"/>
              <a:ext cx="2112497" cy="1107977"/>
            </a:xfrm>
            <a:prstGeom prst="parallelogram">
              <a:avLst>
                <a:gd name="adj" fmla="val 2079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37" name="TextBox 30">
              <a:extLst>
                <a:ext uri="{FF2B5EF4-FFF2-40B4-BE49-F238E27FC236}">
                  <a16:creationId xmlns:a16="http://schemas.microsoft.com/office/drawing/2014/main" id="{3B1ABA6F-3D3B-24E2-CDCB-F2D33BCEDD62}"/>
                </a:ext>
              </a:extLst>
            </p:cNvPr>
            <p:cNvSpPr txBox="1"/>
            <p:nvPr/>
          </p:nvSpPr>
          <p:spPr>
            <a:xfrm>
              <a:off x="5572533" y="2216244"/>
              <a:ext cx="1509933" cy="415594"/>
            </a:xfrm>
            <a:prstGeom prst="rect">
              <a:avLst/>
            </a:prstGeom>
            <a:grpFill/>
          </p:spPr>
          <p:txBody>
            <a:bodyPr wrap="square" lIns="0" tIns="0" rIns="0" bIns="0" rtlCol="0">
              <a:spAutoFit/>
            </a:bodyPr>
            <a:lstStyle/>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880 руб.</a:t>
              </a:r>
            </a:p>
            <a:p>
              <a:pPr algn="ctr"/>
              <a:r>
                <a:rPr lang="ru-RU"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ставка 2023 года</a:t>
              </a:r>
              <a:endParaRPr lang="zh-CN" altLang="en-US"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40" name="平行四边形 11">
            <a:extLst>
              <a:ext uri="{FF2B5EF4-FFF2-40B4-BE49-F238E27FC236}">
                <a16:creationId xmlns:a16="http://schemas.microsoft.com/office/drawing/2014/main" id="{40D3FED4-2C57-7BEE-29FD-8A930BE7D1C7}"/>
              </a:ext>
            </a:extLst>
          </p:cNvPr>
          <p:cNvSpPr/>
          <p:nvPr/>
        </p:nvSpPr>
        <p:spPr>
          <a:xfrm>
            <a:off x="617738" y="2508926"/>
            <a:ext cx="1836000" cy="1107721"/>
          </a:xfrm>
          <a:prstGeom prst="parallelogram">
            <a:avLst>
              <a:gd name="adj" fmla="val 2408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74,63 руб. </a:t>
            </a:r>
          </a:p>
          <a:p>
            <a:pPr algn="ctr"/>
            <a:r>
              <a:rPr lang="ru-RU"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ставка 2023 года</a:t>
            </a:r>
            <a:endParaRPr lang="zh-CN" altLang="en-US"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2" name="矩形 35">
            <a:extLst>
              <a:ext uri="{FF2B5EF4-FFF2-40B4-BE49-F238E27FC236}">
                <a16:creationId xmlns:a16="http://schemas.microsoft.com/office/drawing/2014/main" id="{D5FB5334-87EC-6AC3-B1C5-56B2049785CC}"/>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83" name="TextBox 82">
            <a:extLst>
              <a:ext uri="{FF2B5EF4-FFF2-40B4-BE49-F238E27FC236}">
                <a16:creationId xmlns:a16="http://schemas.microsoft.com/office/drawing/2014/main" id="{AE06BD9E-81DA-14AD-E51C-E6225ED34758}"/>
              </a:ext>
            </a:extLst>
          </p:cNvPr>
          <p:cNvSpPr txBox="1"/>
          <p:nvPr/>
        </p:nvSpPr>
        <p:spPr>
          <a:xfrm>
            <a:off x="9354901" y="983328"/>
            <a:ext cx="2777250" cy="1323439"/>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a:t>
            </a:r>
          </a:p>
          <a:p>
            <a:pPr algn="just"/>
            <a:r>
              <a:rPr lang="ru-RU" sz="1000" b="1" dirty="0">
                <a:solidFill>
                  <a:srgbClr val="000000"/>
                </a:solidFill>
                <a:latin typeface="Times New Roman" panose="02020603050405020304" pitchFamily="18" charset="0"/>
              </a:rPr>
              <a:t>Ростовской  области от 20.01.2012 № 37 </a:t>
            </a:r>
            <a:r>
              <a:rPr lang="ru-RU" sz="1000" dirty="0">
                <a:solidFill>
                  <a:srgbClr val="000000"/>
                </a:solidFill>
                <a:latin typeface="Times New Roman" panose="02020603050405020304" pitchFamily="18" charset="0"/>
              </a:rPr>
              <a:t/>
            </a:r>
            <a:br>
              <a:rPr lang="ru-RU" sz="1000" dirty="0">
                <a:solidFill>
                  <a:srgbClr val="000000"/>
                </a:solidFill>
                <a:latin typeface="Times New Roman" panose="02020603050405020304" pitchFamily="18" charset="0"/>
              </a:rPr>
            </a:br>
            <a:r>
              <a:rPr lang="ru-RU" sz="1000" dirty="0">
                <a:solidFill>
                  <a:srgbClr val="000000"/>
                </a:solidFill>
                <a:latin typeface="Times New Roman" panose="02020603050405020304" pitchFamily="18" charset="0"/>
              </a:rPr>
              <a:t>«О порядке расходования субвенции на осуществление полномочий по поддержке сельскохозяйственного производства и осуществлению мероприятий в области обеспечения плодородия земель сельскохозяйственного назначения»</a:t>
            </a:r>
          </a:p>
        </p:txBody>
      </p:sp>
      <p:sp>
        <p:nvSpPr>
          <p:cNvPr id="85" name="Заголовок 1">
            <a:extLst>
              <a:ext uri="{FF2B5EF4-FFF2-40B4-BE49-F238E27FC236}">
                <a16:creationId xmlns:a16="http://schemas.microsoft.com/office/drawing/2014/main" id="{B91E940E-CE0A-071D-7150-A9601A0FC842}"/>
              </a:ext>
            </a:extLst>
          </p:cNvPr>
          <p:cNvSpPr txBox="1">
            <a:spLocks/>
          </p:cNvSpPr>
          <p:nvPr/>
        </p:nvSpPr>
        <p:spPr>
          <a:xfrm>
            <a:off x="1853508" y="3885361"/>
            <a:ext cx="7420869" cy="1107721"/>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61950" fontAlgn="base">
              <a:spcAft>
                <a:spcPct val="0"/>
              </a:spcAft>
              <a:tabLst>
                <a:tab pos="182563" algn="l"/>
              </a:tabLst>
            </a:pPr>
            <a:r>
              <a:rPr lang="ru-RU" sz="2000" b="1" u="sng" dirty="0">
                <a:solidFill>
                  <a:srgbClr val="4F951F"/>
                </a:solidFill>
                <a:latin typeface="Times New Roman" panose="02020603050405020304" pitchFamily="18" charset="0"/>
                <a:ea typeface="微软雅黑" panose="020B0503020204020204" pitchFamily="34" charset="-122"/>
                <a:cs typeface="Times New Roman" panose="02020603050405020304" pitchFamily="18" charset="0"/>
              </a:rPr>
              <a:t>Возмещение части затрат на приобретение и внесение фосфорсодержащих удобрений под пар и (или) зябь</a:t>
            </a:r>
          </a:p>
          <a:p>
            <a:pPr marL="361950" fontAlgn="base">
              <a:spcAft>
                <a:spcPct val="0"/>
              </a:spcAft>
              <a:tabLst>
                <a:tab pos="182563" algn="l"/>
              </a:tabLst>
            </a:pPr>
            <a:r>
              <a:rPr lang="ru-RU" sz="1200" dirty="0">
                <a:solidFill>
                  <a:schemeClr val="tx1"/>
                </a:solidFill>
                <a:latin typeface="Times New Roman" panose="02020603050405020304" pitchFamily="18" charset="0"/>
                <a:ea typeface="+mn-ea"/>
                <a:cs typeface="Times New Roman" panose="02020603050405020304" pitchFamily="18" charset="0"/>
              </a:rPr>
              <a:t>Субсидия предоставляется на возмещение части затрат на приобретение и внесение фосфорсодержащих удобрений по ставке на 1 га, но не более 30 процентов затрат, фактически понесенных сельскохозяйственным товаропроизводителем (без учета НДС).</a:t>
            </a:r>
          </a:p>
        </p:txBody>
      </p:sp>
      <p:sp>
        <p:nvSpPr>
          <p:cNvPr id="86" name="平行四边形 14">
            <a:extLst>
              <a:ext uri="{FF2B5EF4-FFF2-40B4-BE49-F238E27FC236}">
                <a16:creationId xmlns:a16="http://schemas.microsoft.com/office/drawing/2014/main" id="{289C1F8B-9033-61DE-EEAB-C88557D09320}"/>
              </a:ext>
            </a:extLst>
          </p:cNvPr>
          <p:cNvSpPr/>
          <p:nvPr/>
        </p:nvSpPr>
        <p:spPr>
          <a:xfrm>
            <a:off x="315467" y="3885362"/>
            <a:ext cx="1836897" cy="1107721"/>
          </a:xfrm>
          <a:prstGeom prst="parallelogram">
            <a:avLst>
              <a:gd name="adj" fmla="val 2408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4 000 руб.</a:t>
            </a:r>
          </a:p>
          <a:p>
            <a:r>
              <a:rPr lang="ru-RU"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ставка 2023 года</a:t>
            </a:r>
            <a:endParaRPr lang="zh-CN" altLang="en-US"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TextBox 87">
            <a:extLst>
              <a:ext uri="{FF2B5EF4-FFF2-40B4-BE49-F238E27FC236}">
                <a16:creationId xmlns:a16="http://schemas.microsoft.com/office/drawing/2014/main" id="{4666F960-FF1B-6B40-A5C9-04A846C23FB1}"/>
              </a:ext>
            </a:extLst>
          </p:cNvPr>
          <p:cNvSpPr txBox="1"/>
          <p:nvPr/>
        </p:nvSpPr>
        <p:spPr>
          <a:xfrm>
            <a:off x="9455701" y="3750344"/>
            <a:ext cx="2725579" cy="1631216"/>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a:t>
            </a:r>
          </a:p>
          <a:p>
            <a:pPr algn="just"/>
            <a:r>
              <a:rPr lang="ru-RU" sz="1000" b="1" dirty="0">
                <a:solidFill>
                  <a:srgbClr val="000000"/>
                </a:solidFill>
                <a:latin typeface="Times New Roman" panose="02020603050405020304" pitchFamily="18" charset="0"/>
              </a:rPr>
              <a:t>Ростовской  области от 07.06.2021 N 426 «</a:t>
            </a:r>
            <a:r>
              <a:rPr lang="ru-RU" sz="1000" dirty="0">
                <a:solidFill>
                  <a:srgbClr val="000000"/>
                </a:solidFill>
                <a:latin typeface="Times New Roman" panose="02020603050405020304" pitchFamily="18" charset="0"/>
              </a:rPr>
              <a:t>О Порядке предоставления субсидии сельскохозяйственным товаропроизводителям (кроме граждан, ведущих личное подсобное хозяйство, и сельскохозяйственных кредитных потребительских кооперативов) на возмещение части затрат на приобретение и внесение фосфорсодержащих удобрений под пар и (или) зябь»</a:t>
            </a:r>
          </a:p>
        </p:txBody>
      </p:sp>
      <p:sp>
        <p:nvSpPr>
          <p:cNvPr id="20" name="object 16">
            <a:extLst>
              <a:ext uri="{FF2B5EF4-FFF2-40B4-BE49-F238E27FC236}">
                <a16:creationId xmlns:a16="http://schemas.microsoft.com/office/drawing/2014/main" id="{1B083CD6-C494-6201-77DE-334EBCFD5FA0}"/>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12</a:t>
            </a:r>
            <a:endParaRPr sz="1800" dirty="0">
              <a:latin typeface="Calibri"/>
              <a:cs typeface="Calibri"/>
            </a:endParaRPr>
          </a:p>
        </p:txBody>
      </p:sp>
      <p:pic>
        <p:nvPicPr>
          <p:cNvPr id="3" name="Рисунок 2" descr="Открытая ладонь с растением">
            <a:extLst>
              <a:ext uri="{FF2B5EF4-FFF2-40B4-BE49-F238E27FC236}">
                <a16:creationId xmlns:a16="http://schemas.microsoft.com/office/drawing/2014/main" id="{9BB535FF-CF62-38B0-922C-035EBBEEB6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045902" y="-221102"/>
            <a:ext cx="1484464" cy="1484464"/>
          </a:xfrm>
          <a:prstGeom prst="rect">
            <a:avLst/>
          </a:prstGeom>
        </p:spPr>
      </p:pic>
      <p:pic>
        <p:nvPicPr>
          <p:cNvPr id="2" name="Рисунок 1">
            <a:extLst>
              <a:ext uri="{FF2B5EF4-FFF2-40B4-BE49-F238E27FC236}">
                <a16:creationId xmlns:a16="http://schemas.microsoft.com/office/drawing/2014/main" id="{EC38A2DC-17AD-4570-6B23-B0D5B62597FB}"/>
              </a:ext>
            </a:extLst>
          </p:cNvPr>
          <p:cNvPicPr>
            <a:picLocks noChangeAspect="1"/>
          </p:cNvPicPr>
          <p:nvPr/>
        </p:nvPicPr>
        <p:blipFill rotWithShape="1">
          <a:blip r:embed="rId8"/>
          <a:srcRect l="24230" t="7179" r="26476" b="4934"/>
          <a:stretch/>
        </p:blipFill>
        <p:spPr bwMode="auto">
          <a:xfrm>
            <a:off x="10139747" y="2294931"/>
            <a:ext cx="1434515" cy="1438568"/>
          </a:xfrm>
          <a:prstGeom prst="rect">
            <a:avLst/>
          </a:prstGeom>
          <a:ln>
            <a:noFill/>
          </a:ln>
          <a:extLst>
            <a:ext uri="{53640926-AAD7-44D8-BBD7-CCE9431645EC}">
              <a14:shadowObscured xmlns:a14="http://schemas.microsoft.com/office/drawing/2010/main"/>
            </a:ext>
          </a:extLst>
        </p:spPr>
      </p:pic>
      <p:pic>
        <p:nvPicPr>
          <p:cNvPr id="4" name="Рисунок 3">
            <a:extLst>
              <a:ext uri="{FF2B5EF4-FFF2-40B4-BE49-F238E27FC236}">
                <a16:creationId xmlns:a16="http://schemas.microsoft.com/office/drawing/2014/main" id="{74FB4966-B252-8676-B5D5-8F652E8E2079}"/>
              </a:ext>
            </a:extLst>
          </p:cNvPr>
          <p:cNvPicPr>
            <a:picLocks noChangeAspect="1"/>
          </p:cNvPicPr>
          <p:nvPr/>
        </p:nvPicPr>
        <p:blipFill rotWithShape="1">
          <a:blip r:embed="rId9"/>
          <a:srcRect l="24368" t="7674" r="26615" b="5678"/>
          <a:stretch/>
        </p:blipFill>
        <p:spPr bwMode="auto">
          <a:xfrm>
            <a:off x="10147948" y="5381560"/>
            <a:ext cx="1426314" cy="14182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240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childTnLst>
                                    <p:set>
                                      <p:cBhvr>
                                        <p:cTn id="11" dur="1" fill="hold">
                                          <p:stCondLst>
                                            <p:cond delay="0"/>
                                          </p:stCondLst>
                                        </p:cTn>
                                        <p:tgtEl>
                                          <p:spTgt spid="82"/>
                                        </p:tgtEl>
                                        <p:attrNameLst>
                                          <p:attrName>style.visibility</p:attrName>
                                        </p:attrNameLst>
                                      </p:cBhvr>
                                      <p:to>
                                        <p:strVal val="visible"/>
                                      </p:to>
                                    </p:set>
                                    <p:animEffect transition="in" filter="wipe(left)">
                                      <p:cBhvr>
                                        <p:cTn id="1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скругленные углы 32">
            <a:extLst>
              <a:ext uri="{FF2B5EF4-FFF2-40B4-BE49-F238E27FC236}">
                <a16:creationId xmlns:a16="http://schemas.microsoft.com/office/drawing/2014/main" id="{9F86E5C3-7A3D-8258-AC07-32D350219978}"/>
              </a:ext>
            </a:extLst>
          </p:cNvPr>
          <p:cNvSpPr/>
          <p:nvPr/>
        </p:nvSpPr>
        <p:spPr>
          <a:xfrm>
            <a:off x="55203" y="2249786"/>
            <a:ext cx="6309489" cy="22464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скругленные углы 50">
            <a:extLst>
              <a:ext uri="{FF2B5EF4-FFF2-40B4-BE49-F238E27FC236}">
                <a16:creationId xmlns:a16="http://schemas.microsoft.com/office/drawing/2014/main" id="{00959ED2-40E7-413D-ED1A-2E3DB3D0D17B}"/>
              </a:ext>
            </a:extLst>
          </p:cNvPr>
          <p:cNvSpPr/>
          <p:nvPr/>
        </p:nvSpPr>
        <p:spPr>
          <a:xfrm>
            <a:off x="3062518" y="4541455"/>
            <a:ext cx="6309487" cy="230738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Прямоугольник: скругленные углы 49">
            <a:extLst>
              <a:ext uri="{FF2B5EF4-FFF2-40B4-BE49-F238E27FC236}">
                <a16:creationId xmlns:a16="http://schemas.microsoft.com/office/drawing/2014/main" id="{13A11CBF-B8EF-CF88-19F6-7DD1DD832815}"/>
              </a:ext>
            </a:extLst>
          </p:cNvPr>
          <p:cNvSpPr/>
          <p:nvPr/>
        </p:nvSpPr>
        <p:spPr>
          <a:xfrm>
            <a:off x="6429569" y="2246778"/>
            <a:ext cx="5698592" cy="224628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01336" y="-113403"/>
            <a:ext cx="8936182" cy="627036"/>
          </a:xfrm>
          <a:no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Виноградарство</a:t>
            </a:r>
          </a:p>
        </p:txBody>
      </p:sp>
      <p:sp>
        <p:nvSpPr>
          <p:cNvPr id="57" name="TextBox 30">
            <a:extLst>
              <a:ext uri="{FF2B5EF4-FFF2-40B4-BE49-F238E27FC236}">
                <a16:creationId xmlns:a16="http://schemas.microsoft.com/office/drawing/2014/main" id="{06B202A9-93E9-911D-BF4A-BCAEA7BA3143}"/>
              </a:ext>
            </a:extLst>
          </p:cNvPr>
          <p:cNvSpPr txBox="1"/>
          <p:nvPr/>
        </p:nvSpPr>
        <p:spPr>
          <a:xfrm>
            <a:off x="3062517" y="5378740"/>
            <a:ext cx="6309487" cy="830997"/>
          </a:xfrm>
          <a:prstGeom prst="rect">
            <a:avLst/>
          </a:prstGeom>
          <a:noFill/>
        </p:spPr>
        <p:txBody>
          <a:bodyPr wrap="square" lIns="0" tIns="0" rIns="0" bIns="0" rtlCol="0">
            <a:spAutoFit/>
          </a:bodyPr>
          <a:lstStyle/>
          <a:p>
            <a:pPr algn="ctr"/>
            <a:r>
              <a:rPr lang="ru-RU" b="1" u="sng" dirty="0">
                <a:latin typeface="Times New Roman" panose="02020603050405020304" pitchFamily="18" charset="0"/>
                <a:ea typeface="微软雅黑" panose="020B0503020204020204" pitchFamily="34" charset="-122"/>
                <a:cs typeface="Times New Roman" panose="02020603050405020304" pitchFamily="18" charset="0"/>
              </a:rPr>
              <a:t>Субсидия субъектам виноградарства на возмещение части затрат на приобретение сельскохозяйственной техники, </a:t>
            </a:r>
            <a:br>
              <a:rPr lang="ru-RU" b="1" u="sng" dirty="0">
                <a:latin typeface="Times New Roman" panose="02020603050405020304" pitchFamily="18" charset="0"/>
                <a:ea typeface="微软雅黑" panose="020B0503020204020204" pitchFamily="34" charset="-122"/>
                <a:cs typeface="Times New Roman" panose="02020603050405020304" pitchFamily="18" charset="0"/>
              </a:rPr>
            </a:br>
            <a:r>
              <a:rPr lang="ru-RU" b="1" u="sng" dirty="0">
                <a:latin typeface="Times New Roman" panose="02020603050405020304" pitchFamily="18" charset="0"/>
                <a:ea typeface="微软雅黑" panose="020B0503020204020204" pitchFamily="34" charset="-122"/>
                <a:cs typeface="Times New Roman" panose="02020603050405020304" pitchFamily="18" charset="0"/>
              </a:rPr>
              <a:t>в том числе по импорту</a:t>
            </a:r>
          </a:p>
        </p:txBody>
      </p:sp>
      <p:sp>
        <p:nvSpPr>
          <p:cNvPr id="60" name="TextBox 29">
            <a:extLst>
              <a:ext uri="{FF2B5EF4-FFF2-40B4-BE49-F238E27FC236}">
                <a16:creationId xmlns:a16="http://schemas.microsoft.com/office/drawing/2014/main" id="{C1FA3186-0EDD-9D3A-7B91-0DBA6E9D8012}"/>
              </a:ext>
            </a:extLst>
          </p:cNvPr>
          <p:cNvSpPr txBox="1"/>
          <p:nvPr/>
        </p:nvSpPr>
        <p:spPr>
          <a:xfrm>
            <a:off x="3222887" y="6209737"/>
            <a:ext cx="6014631" cy="738664"/>
          </a:xfrm>
          <a:prstGeom prst="rect">
            <a:avLst/>
          </a:prstGeom>
          <a:noFill/>
        </p:spPr>
        <p:txBody>
          <a:bodyPr wrap="square" lIns="0" tIns="0" rIns="0" bIns="0" rtlCol="0">
            <a:spAutoFit/>
          </a:bodyPr>
          <a:lstStyle/>
          <a:p>
            <a:pPr algn="just"/>
            <a:r>
              <a:rPr lang="ru-RU" sz="1200" dirty="0">
                <a:latin typeface="Times New Roman" panose="02020603050405020304" pitchFamily="18" charset="0"/>
              </a:rPr>
              <a:t>Субсидии предоставляются в размере </a:t>
            </a:r>
            <a:r>
              <a:rPr lang="ru-RU" sz="1200" b="1" dirty="0">
                <a:latin typeface="Times New Roman" panose="02020603050405020304" pitchFamily="18" charset="0"/>
              </a:rPr>
              <a:t>40 процентов </a:t>
            </a:r>
            <a:r>
              <a:rPr lang="ru-RU" sz="1200" dirty="0">
                <a:latin typeface="Times New Roman" panose="02020603050405020304" pitchFamily="18" charset="0"/>
              </a:rPr>
              <a:t>от произведенных и оплаченных получателем субсидии затрат на приобретение сельскохозяйственной техники, в том числе по импорту (без учета НДС и транспортных расходов), подтвержденных документами.</a:t>
            </a:r>
          </a:p>
          <a:p>
            <a:pPr algn="just"/>
            <a:endParaRPr lang="ru-RU" sz="1200" dirty="0">
              <a:latin typeface="Times New Roman" panose="02020603050405020304" pitchFamily="18" charset="0"/>
            </a:endParaRPr>
          </a:p>
        </p:txBody>
      </p:sp>
      <p:sp>
        <p:nvSpPr>
          <p:cNvPr id="63" name="TextBox 62">
            <a:extLst>
              <a:ext uri="{FF2B5EF4-FFF2-40B4-BE49-F238E27FC236}">
                <a16:creationId xmlns:a16="http://schemas.microsoft.com/office/drawing/2014/main" id="{14D0642D-8D37-57A1-21E7-2EBDBF53926D}"/>
              </a:ext>
            </a:extLst>
          </p:cNvPr>
          <p:cNvSpPr txBox="1"/>
          <p:nvPr/>
        </p:nvSpPr>
        <p:spPr>
          <a:xfrm>
            <a:off x="55204" y="3151105"/>
            <a:ext cx="6309488" cy="1200329"/>
          </a:xfrm>
          <a:prstGeom prst="rect">
            <a:avLst/>
          </a:prstGeom>
          <a:noFill/>
        </p:spPr>
        <p:txBody>
          <a:bodyPr wrap="square">
            <a:spAutoFit/>
          </a:bodyPr>
          <a:lstStyle/>
          <a:p>
            <a:pPr algn="just"/>
            <a:r>
              <a:rPr lang="ru-RU" sz="1200" dirty="0">
                <a:latin typeface="Times New Roman" panose="02020603050405020304" pitchFamily="18" charset="0"/>
              </a:rPr>
              <a:t>Субсидия субъектам виноградарства и виноделия на возмещение части затрат по ставке, утвержденной министерством, но не более фактически понесенных затрат (без НДС и транспортных расходов), произведенных ими за текущий финансовый год, а также за предшествующий финансовый год по следующим направлениям:</a:t>
            </a:r>
          </a:p>
          <a:p>
            <a:pPr marL="171450" indent="-171450" algn="just">
              <a:buFont typeface="Arial" panose="020B0604020202020204" pitchFamily="34" charset="0"/>
              <a:buChar char="•"/>
            </a:pPr>
            <a:r>
              <a:rPr lang="ru-RU" sz="1200" dirty="0">
                <a:latin typeface="Times New Roman" panose="02020603050405020304" pitchFamily="18" charset="0"/>
              </a:rPr>
              <a:t>на молодые виноградники возрастом до 4 лет включительно;</a:t>
            </a:r>
          </a:p>
          <a:p>
            <a:pPr marL="171450" indent="-171450" algn="just">
              <a:buFont typeface="Arial" panose="020B0604020202020204" pitchFamily="34" charset="0"/>
              <a:buChar char="•"/>
            </a:pPr>
            <a:r>
              <a:rPr lang="ru-RU" sz="1200" dirty="0">
                <a:latin typeface="Times New Roman" panose="02020603050405020304" pitchFamily="18" charset="0"/>
              </a:rPr>
              <a:t>на виноградники в плодоносящем возрасте.</a:t>
            </a:r>
          </a:p>
        </p:txBody>
      </p:sp>
      <p:sp>
        <p:nvSpPr>
          <p:cNvPr id="64" name="TextBox 30">
            <a:extLst>
              <a:ext uri="{FF2B5EF4-FFF2-40B4-BE49-F238E27FC236}">
                <a16:creationId xmlns:a16="http://schemas.microsoft.com/office/drawing/2014/main" id="{A72228E3-8C29-120F-98DF-754E795A09CA}"/>
              </a:ext>
            </a:extLst>
          </p:cNvPr>
          <p:cNvSpPr txBox="1"/>
          <p:nvPr/>
        </p:nvSpPr>
        <p:spPr>
          <a:xfrm>
            <a:off x="1100188" y="2819680"/>
            <a:ext cx="4121086" cy="276999"/>
          </a:xfrm>
          <a:prstGeom prst="rect">
            <a:avLst/>
          </a:prstGeom>
          <a:noFill/>
        </p:spPr>
        <p:txBody>
          <a:bodyPr wrap="square" lIns="0" tIns="0" rIns="0" bIns="0" rtlCol="0">
            <a:spAutoFit/>
          </a:bodyPr>
          <a:lstStyle/>
          <a:p>
            <a:r>
              <a:rPr lang="ru-RU" b="1" u="sng" dirty="0">
                <a:latin typeface="Times New Roman" panose="02020603050405020304" pitchFamily="18" charset="0"/>
                <a:ea typeface="微软雅黑" panose="020B0503020204020204" pitchFamily="34" charset="-122"/>
                <a:cs typeface="Times New Roman" panose="02020603050405020304" pitchFamily="18" charset="0"/>
              </a:rPr>
              <a:t>Развитие виноградарства и виноделия</a:t>
            </a:r>
          </a:p>
        </p:txBody>
      </p:sp>
      <p:sp>
        <p:nvSpPr>
          <p:cNvPr id="66" name="TextBox 65">
            <a:extLst>
              <a:ext uri="{FF2B5EF4-FFF2-40B4-BE49-F238E27FC236}">
                <a16:creationId xmlns:a16="http://schemas.microsoft.com/office/drawing/2014/main" id="{EBB893FB-C2F6-E8BB-BB98-E3221AA75F09}"/>
              </a:ext>
            </a:extLst>
          </p:cNvPr>
          <p:cNvSpPr txBox="1"/>
          <p:nvPr/>
        </p:nvSpPr>
        <p:spPr>
          <a:xfrm>
            <a:off x="6502935" y="3555043"/>
            <a:ext cx="5569608" cy="907941"/>
          </a:xfrm>
          <a:prstGeom prst="rect">
            <a:avLst/>
          </a:prstGeom>
          <a:noFill/>
        </p:spPr>
        <p:txBody>
          <a:bodyPr wrap="square">
            <a:spAutoFit/>
          </a:bodyPr>
          <a:lstStyle/>
          <a:p>
            <a:pPr algn="just"/>
            <a:r>
              <a:rPr lang="ru-RU" sz="1200" dirty="0">
                <a:latin typeface="Times New Roman" panose="02020603050405020304" pitchFamily="18" charset="0"/>
              </a:rPr>
              <a:t>Субсидия субъектам виноградарства на возмещение части затрат на проведение уходных работ на виноградниках автохтонных сортов в плодоносящем возрасте по ставке утвержденной министерством на 1 га, но не более фактических затрат на проведенные работы (без учета НДС и транспортных расходов).</a:t>
            </a:r>
          </a:p>
          <a:p>
            <a:pPr algn="just"/>
            <a:endParaRPr lang="ru-RU" sz="500" dirty="0">
              <a:latin typeface="Times New Roman" panose="02020603050405020304" pitchFamily="18" charset="0"/>
            </a:endParaRPr>
          </a:p>
        </p:txBody>
      </p:sp>
      <p:sp>
        <p:nvSpPr>
          <p:cNvPr id="67" name="TextBox 30">
            <a:extLst>
              <a:ext uri="{FF2B5EF4-FFF2-40B4-BE49-F238E27FC236}">
                <a16:creationId xmlns:a16="http://schemas.microsoft.com/office/drawing/2014/main" id="{D6B75813-B42A-F3AD-3821-7C279C631DA1}"/>
              </a:ext>
            </a:extLst>
          </p:cNvPr>
          <p:cNvSpPr txBox="1"/>
          <p:nvPr/>
        </p:nvSpPr>
        <p:spPr>
          <a:xfrm>
            <a:off x="6617196" y="3001045"/>
            <a:ext cx="5551157" cy="553998"/>
          </a:xfrm>
          <a:prstGeom prst="rect">
            <a:avLst/>
          </a:prstGeom>
          <a:noFill/>
        </p:spPr>
        <p:txBody>
          <a:bodyPr wrap="square" lIns="0" tIns="0" rIns="0" bIns="0" rtlCol="0">
            <a:spAutoFit/>
          </a:bodyPr>
          <a:lstStyle/>
          <a:p>
            <a:pPr algn="ctr"/>
            <a:r>
              <a:rPr lang="ru-RU" b="1" u="sng" dirty="0">
                <a:latin typeface="Times New Roman" panose="02020603050405020304" pitchFamily="18" charset="0"/>
                <a:ea typeface="微软雅黑" panose="020B0503020204020204" pitchFamily="34" charset="-122"/>
                <a:cs typeface="Times New Roman" panose="02020603050405020304" pitchFamily="18" charset="0"/>
              </a:rPr>
              <a:t>Проведение </a:t>
            </a:r>
            <a:r>
              <a:rPr lang="ru-RU" b="1" u="sng" dirty="0" err="1">
                <a:latin typeface="Times New Roman" panose="02020603050405020304" pitchFamily="18" charset="0"/>
                <a:ea typeface="微软雅黑" panose="020B0503020204020204" pitchFamily="34" charset="-122"/>
                <a:cs typeface="Times New Roman" panose="02020603050405020304" pitchFamily="18" charset="0"/>
              </a:rPr>
              <a:t>уходных</a:t>
            </a:r>
            <a:r>
              <a:rPr lang="ru-RU" b="1" u="sng" dirty="0">
                <a:latin typeface="Times New Roman" panose="02020603050405020304" pitchFamily="18" charset="0"/>
                <a:ea typeface="微软雅黑" panose="020B0503020204020204" pitchFamily="34" charset="-122"/>
                <a:cs typeface="Times New Roman" panose="02020603050405020304" pitchFamily="18" charset="0"/>
              </a:rPr>
              <a:t> работ на виноградниках автохтонных сортов</a:t>
            </a:r>
          </a:p>
        </p:txBody>
      </p:sp>
      <p:sp>
        <p:nvSpPr>
          <p:cNvPr id="32" name="object 16">
            <a:extLst>
              <a:ext uri="{FF2B5EF4-FFF2-40B4-BE49-F238E27FC236}">
                <a16:creationId xmlns:a16="http://schemas.microsoft.com/office/drawing/2014/main" id="{03B3B334-36BB-F271-F71A-9FE72188C046}"/>
              </a:ext>
            </a:extLst>
          </p:cNvPr>
          <p:cNvSpPr txBox="1"/>
          <p:nvPr/>
        </p:nvSpPr>
        <p:spPr>
          <a:xfrm>
            <a:off x="11763753" y="6498942"/>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13</a:t>
            </a:r>
            <a:endParaRPr sz="1800" dirty="0">
              <a:latin typeface="Calibri"/>
              <a:cs typeface="Calibri"/>
            </a:endParaRPr>
          </a:p>
        </p:txBody>
      </p:sp>
      <p:sp>
        <p:nvSpPr>
          <p:cNvPr id="37" name="TextBox 36">
            <a:extLst>
              <a:ext uri="{FF2B5EF4-FFF2-40B4-BE49-F238E27FC236}">
                <a16:creationId xmlns:a16="http://schemas.microsoft.com/office/drawing/2014/main" id="{4384C01E-200E-2565-88D2-DEC85B329145}"/>
              </a:ext>
            </a:extLst>
          </p:cNvPr>
          <p:cNvSpPr txBox="1"/>
          <p:nvPr/>
        </p:nvSpPr>
        <p:spPr>
          <a:xfrm>
            <a:off x="6492101" y="2237713"/>
            <a:ext cx="5473952" cy="769441"/>
          </a:xfrm>
          <a:prstGeom prst="rect">
            <a:avLst/>
          </a:prstGeom>
          <a:noFill/>
        </p:spPr>
        <p:txBody>
          <a:bodyPr wrap="square">
            <a:spAutoFit/>
          </a:bodyPr>
          <a:lstStyle/>
          <a:p>
            <a:pPr algn="just"/>
            <a:r>
              <a:rPr lang="ru-RU" sz="1100" b="1" dirty="0">
                <a:solidFill>
                  <a:srgbClr val="000000"/>
                </a:solidFill>
                <a:latin typeface="Times New Roman" panose="02020603050405020304" pitchFamily="18" charset="0"/>
              </a:rPr>
              <a:t>Постановление Правительства Ростовской области от 07.06.2021 N 427 </a:t>
            </a:r>
            <a:br>
              <a:rPr lang="ru-RU" sz="1100" b="1" dirty="0">
                <a:solidFill>
                  <a:srgbClr val="000000"/>
                </a:solidFill>
                <a:latin typeface="Times New Roman" panose="02020603050405020304" pitchFamily="18" charset="0"/>
              </a:rPr>
            </a:br>
            <a:r>
              <a:rPr lang="ru-RU" sz="1100" b="1" dirty="0">
                <a:solidFill>
                  <a:srgbClr val="000000"/>
                </a:solidFill>
                <a:latin typeface="Times New Roman" panose="02020603050405020304" pitchFamily="18" charset="0"/>
              </a:rPr>
              <a:t>«</a:t>
            </a:r>
            <a:r>
              <a:rPr lang="ru-RU" sz="1100" dirty="0">
                <a:solidFill>
                  <a:srgbClr val="000000"/>
                </a:solidFill>
                <a:latin typeface="Times New Roman" panose="02020603050405020304" pitchFamily="18" charset="0"/>
              </a:rPr>
              <a:t>О Порядке предоставления субсидии субъектам виноградарства (кроме граждан, ведущих личное подсобное хозяйство) на возмещение части затрат на проведение уходных работ на виноградниках автохтонных сортов в плодоносящем возрасте»</a:t>
            </a:r>
          </a:p>
        </p:txBody>
      </p:sp>
      <p:sp>
        <p:nvSpPr>
          <p:cNvPr id="45" name="TextBox 44">
            <a:extLst>
              <a:ext uri="{FF2B5EF4-FFF2-40B4-BE49-F238E27FC236}">
                <a16:creationId xmlns:a16="http://schemas.microsoft.com/office/drawing/2014/main" id="{536285B1-0B77-2D0B-B8D2-EDBA75C2AE9B}"/>
              </a:ext>
            </a:extLst>
          </p:cNvPr>
          <p:cNvSpPr txBox="1"/>
          <p:nvPr/>
        </p:nvSpPr>
        <p:spPr>
          <a:xfrm>
            <a:off x="3183956" y="4539846"/>
            <a:ext cx="6066607" cy="769441"/>
          </a:xfrm>
          <a:prstGeom prst="rect">
            <a:avLst/>
          </a:prstGeom>
          <a:noFill/>
        </p:spPr>
        <p:txBody>
          <a:bodyPr wrap="square">
            <a:spAutoFit/>
          </a:bodyPr>
          <a:lstStyle/>
          <a:p>
            <a:pPr algn="just"/>
            <a:r>
              <a:rPr lang="ru-RU" sz="1100" b="1" dirty="0">
                <a:latin typeface="Times New Roman" panose="02020603050405020304" pitchFamily="18" charset="0"/>
              </a:rPr>
              <a:t>Постановление Правительства Ростовской области от 14.03.2022 № 138</a:t>
            </a:r>
            <a:r>
              <a:rPr lang="ru-RU" sz="1100" dirty="0">
                <a:latin typeface="Times New Roman" panose="02020603050405020304" pitchFamily="18" charset="0"/>
              </a:rPr>
              <a:t> </a:t>
            </a:r>
            <a:br>
              <a:rPr lang="ru-RU" sz="1100" dirty="0">
                <a:latin typeface="Times New Roman" panose="02020603050405020304" pitchFamily="18" charset="0"/>
              </a:rPr>
            </a:br>
            <a:r>
              <a:rPr lang="ru-RU" sz="1100" dirty="0">
                <a:latin typeface="Times New Roman" panose="02020603050405020304" pitchFamily="18" charset="0"/>
              </a:rPr>
              <a:t>«О Порядке предоставления субсидии субъектам виноградарства (кроме граждан, ведущих личное подсобное хозяйство) на возмещение части затрат на приобретение сельскохозяйственной техники, в том числе по импорту».</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42" name="TextBox 41">
            <a:extLst>
              <a:ext uri="{FF2B5EF4-FFF2-40B4-BE49-F238E27FC236}">
                <a16:creationId xmlns:a16="http://schemas.microsoft.com/office/drawing/2014/main" id="{291FD562-EEE3-8F6A-FF3D-C711D4067B43}"/>
              </a:ext>
            </a:extLst>
          </p:cNvPr>
          <p:cNvSpPr txBox="1"/>
          <p:nvPr/>
        </p:nvSpPr>
        <p:spPr>
          <a:xfrm>
            <a:off x="202631" y="2265919"/>
            <a:ext cx="6014631" cy="430887"/>
          </a:xfrm>
          <a:prstGeom prst="rect">
            <a:avLst/>
          </a:prstGeom>
          <a:noFill/>
        </p:spPr>
        <p:txBody>
          <a:bodyPr wrap="square">
            <a:spAutoFit/>
          </a:bodyPr>
          <a:lstStyle/>
          <a:p>
            <a:pPr algn="just"/>
            <a:r>
              <a:rPr lang="ru-RU" sz="1100" b="1" dirty="0">
                <a:solidFill>
                  <a:srgbClr val="000000"/>
                </a:solidFill>
                <a:latin typeface="Times New Roman" panose="02020603050405020304" pitchFamily="18" charset="0"/>
              </a:rPr>
              <a:t>Постановление </a:t>
            </a:r>
            <a:r>
              <a:rPr lang="ru-RU" sz="1100" b="1" dirty="0">
                <a:latin typeface="Times New Roman" panose="02020603050405020304" pitchFamily="18" charset="0"/>
              </a:rPr>
              <a:t>Правительства Ростовской области от 26.05.2022 N 430 «</a:t>
            </a:r>
            <a:r>
              <a:rPr lang="ru-RU" sz="1100" dirty="0">
                <a:latin typeface="Times New Roman" panose="02020603050405020304" pitchFamily="18" charset="0"/>
              </a:rPr>
              <a:t>О Порядке предоставления субсидии на развитие виноградарства и виноделия»</a:t>
            </a:r>
          </a:p>
        </p:txBody>
      </p:sp>
      <p:pic>
        <p:nvPicPr>
          <p:cNvPr id="4" name="Рисунок 3" descr="Открытая ладонь с растением">
            <a:extLst>
              <a:ext uri="{FF2B5EF4-FFF2-40B4-BE49-F238E27FC236}">
                <a16:creationId xmlns:a16="http://schemas.microsoft.com/office/drawing/2014/main" id="{752FF528-33A6-D964-1160-1D82C805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684480" y="-194006"/>
            <a:ext cx="1484464" cy="1484464"/>
          </a:xfrm>
          <a:prstGeom prst="rect">
            <a:avLst/>
          </a:prstGeom>
        </p:spPr>
      </p:pic>
      <p:pic>
        <p:nvPicPr>
          <p:cNvPr id="1026" name="Picture 2">
            <a:extLst>
              <a:ext uri="{FF2B5EF4-FFF2-40B4-BE49-F238E27FC236}">
                <a16:creationId xmlns:a16="http://schemas.microsoft.com/office/drawing/2014/main" id="{7830FEF9-017A-88EC-FDCF-646E941E99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93" t="40310" r="-810" b="2211"/>
          <a:stretch/>
        </p:blipFill>
        <p:spPr bwMode="auto">
          <a:xfrm>
            <a:off x="55203" y="581428"/>
            <a:ext cx="3639933" cy="1463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F5EF8D9-2038-B4E0-414D-5F30CA0430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94" t="8738" r="14541" b="33783"/>
          <a:stretch/>
        </p:blipFill>
        <p:spPr bwMode="auto">
          <a:xfrm>
            <a:off x="6788727" y="601303"/>
            <a:ext cx="2969644" cy="14633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92143B-1A9B-CFBF-D8BF-18DD14924E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007" b="6820"/>
          <a:stretch/>
        </p:blipFill>
        <p:spPr bwMode="auto">
          <a:xfrm>
            <a:off x="3736452" y="592708"/>
            <a:ext cx="2969644" cy="14633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C148FB0-8589-AC52-7510-0FE36A1B031B}"/>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5662" t="13324" r="5615" b="6398"/>
          <a:stretch/>
        </p:blipFill>
        <p:spPr bwMode="auto">
          <a:xfrm>
            <a:off x="1585211" y="4553172"/>
            <a:ext cx="1355278" cy="10523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8D3822B-3B9D-9748-65D2-E34024CA12B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577" t="14635" r="28625" b="7266"/>
          <a:stretch/>
        </p:blipFill>
        <p:spPr bwMode="auto">
          <a:xfrm>
            <a:off x="1585211" y="5642316"/>
            <a:ext cx="1355278" cy="1180045"/>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0678E27D-9316-5637-CEC3-7C3E5ED73379}"/>
              </a:ext>
            </a:extLst>
          </p:cNvPr>
          <p:cNvPicPr>
            <a:picLocks noChangeAspect="1"/>
          </p:cNvPicPr>
          <p:nvPr/>
        </p:nvPicPr>
        <p:blipFill rotWithShape="1">
          <a:blip r:embed="rId10"/>
          <a:srcRect l="24786" t="7674" r="26616" b="5182"/>
          <a:stretch/>
        </p:blipFill>
        <p:spPr bwMode="auto">
          <a:xfrm>
            <a:off x="9445615" y="5389476"/>
            <a:ext cx="1403629" cy="1415694"/>
          </a:xfrm>
          <a:prstGeom prst="rect">
            <a:avLst/>
          </a:prstGeom>
          <a:ln>
            <a:noFill/>
          </a:ln>
          <a:extLst>
            <a:ext uri="{53640926-AAD7-44D8-BBD7-CCE9431645EC}">
              <a14:shadowObscured xmlns:a14="http://schemas.microsoft.com/office/drawing/2010/main"/>
            </a:ext>
          </a:extLst>
        </p:spPr>
      </p:pic>
      <p:pic>
        <p:nvPicPr>
          <p:cNvPr id="3" name="Рисунок 2">
            <a:extLst>
              <a:ext uri="{FF2B5EF4-FFF2-40B4-BE49-F238E27FC236}">
                <a16:creationId xmlns:a16="http://schemas.microsoft.com/office/drawing/2014/main" id="{39AA3889-A0CE-F0E6-E9C6-9A8327BCF3C7}"/>
              </a:ext>
            </a:extLst>
          </p:cNvPr>
          <p:cNvPicPr>
            <a:picLocks noChangeAspect="1"/>
          </p:cNvPicPr>
          <p:nvPr/>
        </p:nvPicPr>
        <p:blipFill rotWithShape="1">
          <a:blip r:embed="rId11"/>
          <a:srcRect l="24648" t="8169" r="26754" b="5925"/>
          <a:stretch/>
        </p:blipFill>
        <p:spPr bwMode="auto">
          <a:xfrm>
            <a:off x="10765682" y="847503"/>
            <a:ext cx="1358670" cy="1350884"/>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C7009D66-FF95-151F-6977-650692CBEAA2}"/>
              </a:ext>
            </a:extLst>
          </p:cNvPr>
          <p:cNvPicPr>
            <a:picLocks noChangeAspect="1"/>
          </p:cNvPicPr>
          <p:nvPr/>
        </p:nvPicPr>
        <p:blipFill rotWithShape="1">
          <a:blip r:embed="rId12"/>
          <a:srcRect l="24508" t="8169" r="26476" b="4935"/>
          <a:stretch/>
        </p:blipFill>
        <p:spPr bwMode="auto">
          <a:xfrm>
            <a:off x="132634" y="4550612"/>
            <a:ext cx="1366178" cy="13622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237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Заголовок 1">
            <a:extLst>
              <a:ext uri="{FF2B5EF4-FFF2-40B4-BE49-F238E27FC236}">
                <a16:creationId xmlns:a16="http://schemas.microsoft.com/office/drawing/2014/main" id="{2391CBD8-C92B-3F0E-51E5-ECC26B633D57}"/>
              </a:ext>
            </a:extLst>
          </p:cNvPr>
          <p:cNvSpPr txBox="1">
            <a:spLocks/>
          </p:cNvSpPr>
          <p:nvPr/>
        </p:nvSpPr>
        <p:spPr>
          <a:xfrm>
            <a:off x="0" y="834648"/>
            <a:ext cx="9466421" cy="883643"/>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92075" fontAlgn="base">
              <a:spcAft>
                <a:spcPct val="0"/>
              </a:spcAft>
              <a:tabLst>
                <a:tab pos="182563" algn="l"/>
              </a:tabLst>
            </a:pPr>
            <a:r>
              <a:rPr lang="ru-RU" sz="1900" b="1" u="sng" dirty="0">
                <a:solidFill>
                  <a:srgbClr val="4F951F"/>
                </a:solidFill>
                <a:latin typeface="Times New Roman" panose="02020603050405020304" pitchFamily="18" charset="0"/>
                <a:ea typeface="微软雅黑" panose="020B0503020204020204" pitchFamily="34" charset="-122"/>
                <a:cs typeface="Times New Roman" panose="02020603050405020304" pitchFamily="18" charset="0"/>
              </a:rPr>
              <a:t>Субсидия на стимулирование увеличения производства картофеля и овощей </a:t>
            </a:r>
            <a:br>
              <a:rPr lang="ru-RU" sz="1900" b="1" u="sng" dirty="0">
                <a:solidFill>
                  <a:srgbClr val="4F951F"/>
                </a:solidFill>
                <a:latin typeface="Times New Roman" panose="02020603050405020304" pitchFamily="18" charset="0"/>
                <a:ea typeface="微软雅黑" panose="020B0503020204020204" pitchFamily="34" charset="-122"/>
                <a:cs typeface="Times New Roman" panose="02020603050405020304" pitchFamily="18" charset="0"/>
              </a:rPr>
            </a:br>
            <a:r>
              <a:rPr lang="ru-RU" sz="1900" b="1" u="sng" dirty="0">
                <a:solidFill>
                  <a:srgbClr val="4F951F"/>
                </a:solidFill>
                <a:latin typeface="Times New Roman" panose="02020603050405020304" pitchFamily="18" charset="0"/>
                <a:ea typeface="微软雅黑" panose="020B0503020204020204" pitchFamily="34" charset="-122"/>
                <a:cs typeface="Times New Roman" panose="02020603050405020304" pitchFamily="18" charset="0"/>
              </a:rPr>
              <a:t>в целях финансового обеспечения части затрат на поддержку производства картофеля и овощей открытого грунта</a:t>
            </a:r>
          </a:p>
          <a:p>
            <a:pPr marL="714375" indent="-171450" algn="just" fontAlgn="base">
              <a:spcBef>
                <a:spcPct val="0"/>
              </a:spcBef>
              <a:spcAft>
                <a:spcPct val="0"/>
              </a:spcAft>
              <a:buFontTx/>
              <a:buChar char="-"/>
            </a:pPr>
            <a:endParaRPr lang="ru-RU" sz="1200" dirty="0">
              <a:solidFill>
                <a:schemeClr val="tx1"/>
              </a:solidFill>
              <a:latin typeface="Times New Roman" panose="02020603050405020304" pitchFamily="18" charset="0"/>
              <a:ea typeface="+mn-ea"/>
              <a:cs typeface="Times New Roman" panose="02020603050405020304" pitchFamily="18" charset="0"/>
            </a:endParaRPr>
          </a:p>
        </p:txBody>
      </p:sp>
      <p:sp>
        <p:nvSpPr>
          <p:cNvPr id="76" name="Заголовок 1">
            <a:extLst>
              <a:ext uri="{FF2B5EF4-FFF2-40B4-BE49-F238E27FC236}">
                <a16:creationId xmlns:a16="http://schemas.microsoft.com/office/drawing/2014/main" id="{0E5803CA-B94E-18F9-E431-C4F3EF3D0BFC}"/>
              </a:ext>
            </a:extLst>
          </p:cNvPr>
          <p:cNvSpPr txBox="1">
            <a:spLocks/>
          </p:cNvSpPr>
          <p:nvPr/>
        </p:nvSpPr>
        <p:spPr>
          <a:xfrm>
            <a:off x="2805469" y="3135298"/>
            <a:ext cx="4773838" cy="7347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92075" algn="just" fontAlgn="base">
              <a:spcAft>
                <a:spcPct val="0"/>
              </a:spcAft>
              <a:tabLst>
                <a:tab pos="92075" algn="l"/>
              </a:tabLst>
            </a:pPr>
            <a:r>
              <a:rPr lang="ru-RU" sz="1200" dirty="0">
                <a:solidFill>
                  <a:schemeClr val="tx1"/>
                </a:solidFill>
                <a:latin typeface="Times New Roman" panose="02020603050405020304" pitchFamily="18" charset="0"/>
                <a:ea typeface="+mn-ea"/>
                <a:cs typeface="Times New Roman" panose="02020603050405020304" pitchFamily="18" charset="0"/>
              </a:rPr>
              <a:t>- </a:t>
            </a:r>
            <a:r>
              <a:rPr lang="ru-RU" sz="1300" b="1" dirty="0">
                <a:solidFill>
                  <a:schemeClr val="tx1"/>
                </a:solidFill>
                <a:latin typeface="Times New Roman" panose="02020603050405020304" pitchFamily="18" charset="0"/>
                <a:ea typeface="+mn-ea"/>
                <a:cs typeface="Times New Roman" panose="02020603050405020304" pitchFamily="18" charset="0"/>
              </a:rPr>
              <a:t>на поддержку производства картофеля и (или) овощей открытого грунта - по ставке на 1 тонну картофеля и (или) овощей открытого грунта</a:t>
            </a:r>
            <a:r>
              <a:rPr lang="ru-RU" sz="1300" dirty="0">
                <a:solidFill>
                  <a:schemeClr val="tx1"/>
                </a:solidFill>
                <a:latin typeface="Times New Roman" panose="02020603050405020304" pitchFamily="18" charset="0"/>
                <a:ea typeface="+mn-ea"/>
                <a:cs typeface="Times New Roman" panose="02020603050405020304" pitchFamily="18" charset="0"/>
              </a:rPr>
              <a:t>, производимых в году предоставления субсидии.</a:t>
            </a:r>
          </a:p>
        </p:txBody>
      </p:sp>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38196" y="207612"/>
            <a:ext cx="8936182" cy="627036"/>
          </a:xfrm>
          <a:solidFill>
            <a:schemeClr val="bg1"/>
          </a:solid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Овощеводство</a:t>
            </a:r>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grpSp>
        <p:nvGrpSpPr>
          <p:cNvPr id="35" name="组合 3">
            <a:extLst>
              <a:ext uri="{FF2B5EF4-FFF2-40B4-BE49-F238E27FC236}">
                <a16:creationId xmlns:a16="http://schemas.microsoft.com/office/drawing/2014/main" id="{559C576A-FD02-4431-B779-1DAAA8391605}"/>
              </a:ext>
            </a:extLst>
          </p:cNvPr>
          <p:cNvGrpSpPr/>
          <p:nvPr/>
        </p:nvGrpSpPr>
        <p:grpSpPr>
          <a:xfrm>
            <a:off x="49702" y="1684408"/>
            <a:ext cx="1836000" cy="669923"/>
            <a:chOff x="5290461" y="1912411"/>
            <a:chExt cx="2112497" cy="991443"/>
          </a:xfrm>
          <a:solidFill>
            <a:schemeClr val="accent2"/>
          </a:solidFill>
        </p:grpSpPr>
        <p:sp>
          <p:nvSpPr>
            <p:cNvPr id="36" name="平行四边形 5">
              <a:extLst>
                <a:ext uri="{FF2B5EF4-FFF2-40B4-BE49-F238E27FC236}">
                  <a16:creationId xmlns:a16="http://schemas.microsoft.com/office/drawing/2014/main" id="{F8756FC1-0808-6FA2-28C2-21C7905CD019}"/>
                </a:ext>
              </a:extLst>
            </p:cNvPr>
            <p:cNvSpPr/>
            <p:nvPr/>
          </p:nvSpPr>
          <p:spPr>
            <a:xfrm>
              <a:off x="5290461" y="1912411"/>
              <a:ext cx="2112497" cy="991443"/>
            </a:xfrm>
            <a:prstGeom prst="parallelogram">
              <a:avLst>
                <a:gd name="adj" fmla="val 2079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37" name="TextBox 30">
              <a:extLst>
                <a:ext uri="{FF2B5EF4-FFF2-40B4-BE49-F238E27FC236}">
                  <a16:creationId xmlns:a16="http://schemas.microsoft.com/office/drawing/2014/main" id="{3B1ABA6F-3D3B-24E2-CDCB-F2D33BCEDD62}"/>
                </a:ext>
              </a:extLst>
            </p:cNvPr>
            <p:cNvSpPr txBox="1"/>
            <p:nvPr/>
          </p:nvSpPr>
          <p:spPr>
            <a:xfrm>
              <a:off x="5586993" y="1940760"/>
              <a:ext cx="1509933" cy="948550"/>
            </a:xfrm>
            <a:prstGeom prst="rect">
              <a:avLst/>
            </a:prstGeom>
            <a:grpFill/>
          </p:spPr>
          <p:txBody>
            <a:bodyPr wrap="square" lIns="0" tIns="0" rIns="0" bIns="0" rtlCol="0">
              <a:spAutoFit/>
            </a:bodyPr>
            <a:lstStyle/>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14 900 руб.</a:t>
              </a:r>
            </a:p>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(картофель)</a:t>
              </a:r>
            </a:p>
            <a:p>
              <a:pPr algn="ctr"/>
              <a:r>
                <a:rPr lang="ru-RU"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ставка 2023 года</a:t>
              </a:r>
              <a:endParaRPr lang="zh-CN" altLang="en-US"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2" name="矩形 35">
            <a:extLst>
              <a:ext uri="{FF2B5EF4-FFF2-40B4-BE49-F238E27FC236}">
                <a16:creationId xmlns:a16="http://schemas.microsoft.com/office/drawing/2014/main" id="{D5FB5334-87EC-6AC3-B1C5-56B2049785CC}"/>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85" name="Заголовок 1">
            <a:extLst>
              <a:ext uri="{FF2B5EF4-FFF2-40B4-BE49-F238E27FC236}">
                <a16:creationId xmlns:a16="http://schemas.microsoft.com/office/drawing/2014/main" id="{B91E940E-CE0A-071D-7150-A9601A0FC842}"/>
              </a:ext>
            </a:extLst>
          </p:cNvPr>
          <p:cNvSpPr txBox="1">
            <a:spLocks/>
          </p:cNvSpPr>
          <p:nvPr/>
        </p:nvSpPr>
        <p:spPr>
          <a:xfrm>
            <a:off x="2019157" y="1767987"/>
            <a:ext cx="7143804" cy="1035158"/>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base">
              <a:spcBef>
                <a:spcPct val="0"/>
              </a:spcBef>
              <a:spcAft>
                <a:spcPct val="0"/>
              </a:spcAft>
            </a:pPr>
            <a:r>
              <a:rPr lang="ru-RU" sz="1300" b="1" u="sng" dirty="0">
                <a:solidFill>
                  <a:schemeClr val="tx1"/>
                </a:solidFill>
                <a:latin typeface="Times New Roman" panose="02020603050405020304" pitchFamily="18" charset="0"/>
                <a:ea typeface="+mn-ea"/>
                <a:cs typeface="Times New Roman" panose="02020603050405020304" pitchFamily="18" charset="0"/>
              </a:rPr>
              <a:t>Предоставляется:</a:t>
            </a:r>
          </a:p>
          <a:p>
            <a:pPr algn="just" fontAlgn="base">
              <a:spcBef>
                <a:spcPct val="0"/>
              </a:spcBef>
              <a:spcAft>
                <a:spcPct val="0"/>
              </a:spcAft>
            </a:pPr>
            <a:r>
              <a:rPr lang="ru-RU" sz="1300" dirty="0">
                <a:solidFill>
                  <a:schemeClr val="tx1"/>
                </a:solidFill>
                <a:latin typeface="Times New Roman" panose="02020603050405020304" pitchFamily="18" charset="0"/>
                <a:ea typeface="+mn-ea"/>
                <a:cs typeface="Times New Roman" panose="02020603050405020304" pitchFamily="18" charset="0"/>
              </a:rPr>
              <a:t>- </a:t>
            </a:r>
            <a:r>
              <a:rPr lang="ru-RU" sz="1300" b="1" dirty="0">
                <a:solidFill>
                  <a:schemeClr val="tx1"/>
                </a:solidFill>
                <a:latin typeface="Times New Roman" panose="02020603050405020304" pitchFamily="18" charset="0"/>
                <a:ea typeface="+mn-ea"/>
                <a:cs typeface="Times New Roman" panose="02020603050405020304" pitchFamily="18" charset="0"/>
              </a:rPr>
              <a:t>на проведение агротехнологических работ, повышение уровня экологической безопасности сельскохозяйственного производства</a:t>
            </a:r>
            <a:r>
              <a:rPr lang="ru-RU" sz="1300" dirty="0">
                <a:solidFill>
                  <a:schemeClr val="tx1"/>
                </a:solidFill>
                <a:latin typeface="Times New Roman" panose="02020603050405020304" pitchFamily="18" charset="0"/>
                <a:ea typeface="+mn-ea"/>
                <a:cs typeface="Times New Roman" panose="02020603050405020304" pitchFamily="18" charset="0"/>
              </a:rPr>
              <a:t>, а также на </a:t>
            </a:r>
            <a:r>
              <a:rPr lang="ru-RU" sz="1300" b="1" dirty="0">
                <a:solidFill>
                  <a:schemeClr val="tx1"/>
                </a:solidFill>
                <a:latin typeface="Times New Roman" panose="02020603050405020304" pitchFamily="18" charset="0"/>
                <a:ea typeface="+mn-ea"/>
                <a:cs typeface="Times New Roman" panose="02020603050405020304" pitchFamily="18" charset="0"/>
              </a:rPr>
              <a:t>повышение плодородия и качества почв </a:t>
            </a:r>
            <a:r>
              <a:rPr lang="ru-RU" sz="1300" dirty="0">
                <a:solidFill>
                  <a:schemeClr val="tx1"/>
                </a:solidFill>
                <a:latin typeface="Times New Roman" panose="02020603050405020304" pitchFamily="18" charset="0"/>
                <a:ea typeface="+mn-ea"/>
                <a:cs typeface="Times New Roman" panose="02020603050405020304" pitchFamily="18" charset="0"/>
              </a:rPr>
              <a:t>- </a:t>
            </a:r>
            <a:r>
              <a:rPr lang="ru-RU" sz="1300" b="1" dirty="0">
                <a:solidFill>
                  <a:schemeClr val="tx1"/>
                </a:solidFill>
                <a:latin typeface="Times New Roman" panose="02020603050405020304" pitchFamily="18" charset="0"/>
                <a:ea typeface="+mn-ea"/>
                <a:cs typeface="Times New Roman" panose="02020603050405020304" pitchFamily="18" charset="0"/>
              </a:rPr>
              <a:t>по ставке на 1 гектар планируемой посевной площади под картофель и (или) овощными культурами открытого грунта</a:t>
            </a:r>
            <a:r>
              <a:rPr lang="ru-RU" sz="1300" dirty="0">
                <a:solidFill>
                  <a:schemeClr val="tx1"/>
                </a:solidFill>
                <a:latin typeface="Times New Roman" panose="02020603050405020304" pitchFamily="18" charset="0"/>
                <a:ea typeface="+mn-ea"/>
                <a:cs typeface="Times New Roman" panose="02020603050405020304" pitchFamily="18" charset="0"/>
              </a:rPr>
              <a:t> в году предоставления субсидии;</a:t>
            </a:r>
          </a:p>
        </p:txBody>
      </p:sp>
      <p:sp>
        <p:nvSpPr>
          <p:cNvPr id="88" name="TextBox 87">
            <a:extLst>
              <a:ext uri="{FF2B5EF4-FFF2-40B4-BE49-F238E27FC236}">
                <a16:creationId xmlns:a16="http://schemas.microsoft.com/office/drawing/2014/main" id="{4666F960-FF1B-6B40-A5C9-04A846C23FB1}"/>
              </a:ext>
            </a:extLst>
          </p:cNvPr>
          <p:cNvSpPr txBox="1"/>
          <p:nvPr/>
        </p:nvSpPr>
        <p:spPr>
          <a:xfrm>
            <a:off x="9466421" y="1004428"/>
            <a:ext cx="2725579" cy="1323439"/>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a:t>
            </a:r>
          </a:p>
          <a:p>
            <a:pPr algn="just"/>
            <a:r>
              <a:rPr lang="ru-RU" sz="1000" b="1" dirty="0">
                <a:solidFill>
                  <a:srgbClr val="000000"/>
                </a:solidFill>
                <a:latin typeface="Times New Roman" panose="02020603050405020304" pitchFamily="18" charset="0"/>
              </a:rPr>
              <a:t>Ростовской  области</a:t>
            </a:r>
            <a:r>
              <a:rPr lang="ru-RU" sz="1000" dirty="0">
                <a:solidFill>
                  <a:srgbClr val="000000"/>
                </a:solidFill>
                <a:latin typeface="Times New Roman" panose="02020603050405020304" pitchFamily="18" charset="0"/>
              </a:rPr>
              <a:t> </a:t>
            </a:r>
            <a:r>
              <a:rPr lang="ru-RU" sz="1000" b="1" dirty="0">
                <a:solidFill>
                  <a:srgbClr val="000000"/>
                </a:solidFill>
                <a:latin typeface="Times New Roman" panose="02020603050405020304" pitchFamily="18" charset="0"/>
              </a:rPr>
              <a:t>от 09.03.2023 № 145 </a:t>
            </a:r>
            <a:r>
              <a:rPr lang="ru-RU" sz="1000" dirty="0">
                <a:solidFill>
                  <a:srgbClr val="000000"/>
                </a:solidFill>
                <a:latin typeface="Times New Roman" panose="02020603050405020304" pitchFamily="18" charset="0"/>
              </a:rPr>
              <a:t>«Об утверждении Порядка предоставления субсидии на стимулирование увеличения производства картофеля и овощей в целях финансового обеспечения части затрат на поддержку производства картофеля и овощей открытого грунта»".</a:t>
            </a:r>
          </a:p>
        </p:txBody>
      </p:sp>
      <p:sp>
        <p:nvSpPr>
          <p:cNvPr id="20" name="object 16">
            <a:extLst>
              <a:ext uri="{FF2B5EF4-FFF2-40B4-BE49-F238E27FC236}">
                <a16:creationId xmlns:a16="http://schemas.microsoft.com/office/drawing/2014/main" id="{1B083CD6-C494-6201-77DE-334EBCFD5FA0}"/>
              </a:ext>
            </a:extLst>
          </p:cNvPr>
          <p:cNvSpPr txBox="1"/>
          <p:nvPr/>
        </p:nvSpPr>
        <p:spPr>
          <a:xfrm>
            <a:off x="11749793" y="6504667"/>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14</a:t>
            </a:r>
            <a:endParaRPr sz="1800" dirty="0">
              <a:latin typeface="Calibri"/>
              <a:cs typeface="Calibri"/>
            </a:endParaRPr>
          </a:p>
        </p:txBody>
      </p:sp>
      <p:pic>
        <p:nvPicPr>
          <p:cNvPr id="3" name="Рисунок 2" descr="Открытая ладонь с растением">
            <a:extLst>
              <a:ext uri="{FF2B5EF4-FFF2-40B4-BE49-F238E27FC236}">
                <a16:creationId xmlns:a16="http://schemas.microsoft.com/office/drawing/2014/main" id="{9BB535FF-CF62-38B0-922C-035EBBEEB6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69929" y="-196213"/>
            <a:ext cx="1484464" cy="1484464"/>
          </a:xfrm>
          <a:prstGeom prst="rect">
            <a:avLst/>
          </a:prstGeom>
        </p:spPr>
      </p:pic>
      <p:grpSp>
        <p:nvGrpSpPr>
          <p:cNvPr id="2" name="组合 3">
            <a:extLst>
              <a:ext uri="{FF2B5EF4-FFF2-40B4-BE49-F238E27FC236}">
                <a16:creationId xmlns:a16="http://schemas.microsoft.com/office/drawing/2014/main" id="{9AD73A6A-38ED-EA6D-4480-ED961506B324}"/>
              </a:ext>
            </a:extLst>
          </p:cNvPr>
          <p:cNvGrpSpPr/>
          <p:nvPr/>
        </p:nvGrpSpPr>
        <p:grpSpPr>
          <a:xfrm>
            <a:off x="45574" y="2370123"/>
            <a:ext cx="1836000" cy="690244"/>
            <a:chOff x="5290461" y="1931689"/>
            <a:chExt cx="2112497" cy="1107977"/>
          </a:xfrm>
          <a:solidFill>
            <a:schemeClr val="accent2"/>
          </a:solidFill>
        </p:grpSpPr>
        <p:sp>
          <p:nvSpPr>
            <p:cNvPr id="4" name="平行四边形 5">
              <a:extLst>
                <a:ext uri="{FF2B5EF4-FFF2-40B4-BE49-F238E27FC236}">
                  <a16:creationId xmlns:a16="http://schemas.microsoft.com/office/drawing/2014/main" id="{20BF0D44-6CA2-0A32-861F-F37CEB5E84CD}"/>
                </a:ext>
              </a:extLst>
            </p:cNvPr>
            <p:cNvSpPr/>
            <p:nvPr/>
          </p:nvSpPr>
          <p:spPr>
            <a:xfrm>
              <a:off x="5290461" y="1931689"/>
              <a:ext cx="2112497" cy="1107977"/>
            </a:xfrm>
            <a:prstGeom prst="parallelogram">
              <a:avLst>
                <a:gd name="adj" fmla="val 2079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5" name="TextBox 30">
              <a:extLst>
                <a:ext uri="{FF2B5EF4-FFF2-40B4-BE49-F238E27FC236}">
                  <a16:creationId xmlns:a16="http://schemas.microsoft.com/office/drawing/2014/main" id="{C590EB49-6F7E-A5E6-F034-877D869A8B40}"/>
                </a:ext>
              </a:extLst>
            </p:cNvPr>
            <p:cNvSpPr txBox="1"/>
            <p:nvPr/>
          </p:nvSpPr>
          <p:spPr>
            <a:xfrm>
              <a:off x="5591743" y="1955304"/>
              <a:ext cx="1509933" cy="979303"/>
            </a:xfrm>
            <a:prstGeom prst="rect">
              <a:avLst/>
            </a:prstGeom>
            <a:grpFill/>
          </p:spPr>
          <p:txBody>
            <a:bodyPr wrap="square" lIns="0" tIns="0" rIns="0" bIns="0" rtlCol="0">
              <a:spAutoFit/>
            </a:bodyPr>
            <a:lstStyle/>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13 830 руб.</a:t>
              </a:r>
            </a:p>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(овощи)</a:t>
              </a:r>
            </a:p>
            <a:p>
              <a:pPr algn="ctr"/>
              <a:r>
                <a:rPr lang="ru-RU"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ставка 2023 года</a:t>
              </a:r>
              <a:endParaRPr lang="zh-CN" altLang="en-US"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8" name="组合 3">
            <a:extLst>
              <a:ext uri="{FF2B5EF4-FFF2-40B4-BE49-F238E27FC236}">
                <a16:creationId xmlns:a16="http://schemas.microsoft.com/office/drawing/2014/main" id="{CEDE20A2-40BE-75C8-2B59-33C3D7891249}"/>
              </a:ext>
            </a:extLst>
          </p:cNvPr>
          <p:cNvGrpSpPr/>
          <p:nvPr/>
        </p:nvGrpSpPr>
        <p:grpSpPr>
          <a:xfrm>
            <a:off x="7590717" y="2651630"/>
            <a:ext cx="1836000" cy="656897"/>
            <a:chOff x="5290461" y="1931689"/>
            <a:chExt cx="2112497" cy="1107977"/>
          </a:xfrm>
          <a:solidFill>
            <a:schemeClr val="accent2"/>
          </a:solidFill>
        </p:grpSpPr>
        <p:sp>
          <p:nvSpPr>
            <p:cNvPr id="9" name="平行四边形 5">
              <a:extLst>
                <a:ext uri="{FF2B5EF4-FFF2-40B4-BE49-F238E27FC236}">
                  <a16:creationId xmlns:a16="http://schemas.microsoft.com/office/drawing/2014/main" id="{8AB79088-02B0-C89C-BC61-03C3A9ED3589}"/>
                </a:ext>
              </a:extLst>
            </p:cNvPr>
            <p:cNvSpPr/>
            <p:nvPr/>
          </p:nvSpPr>
          <p:spPr>
            <a:xfrm>
              <a:off x="5290461" y="1931689"/>
              <a:ext cx="2112497" cy="1107977"/>
            </a:xfrm>
            <a:prstGeom prst="parallelogram">
              <a:avLst>
                <a:gd name="adj" fmla="val 2079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0" name="TextBox 30">
              <a:extLst>
                <a:ext uri="{FF2B5EF4-FFF2-40B4-BE49-F238E27FC236}">
                  <a16:creationId xmlns:a16="http://schemas.microsoft.com/office/drawing/2014/main" id="{78D0381C-64EF-D8D2-6301-85F9E6DD4433}"/>
                </a:ext>
              </a:extLst>
            </p:cNvPr>
            <p:cNvSpPr txBox="1"/>
            <p:nvPr/>
          </p:nvSpPr>
          <p:spPr>
            <a:xfrm>
              <a:off x="5591743" y="1955304"/>
              <a:ext cx="1509933" cy="979303"/>
            </a:xfrm>
            <a:prstGeom prst="rect">
              <a:avLst/>
            </a:prstGeom>
            <a:grpFill/>
          </p:spPr>
          <p:txBody>
            <a:bodyPr wrap="square" lIns="0" tIns="0" rIns="0" bIns="0" rtlCol="0">
              <a:spAutoFit/>
            </a:bodyPr>
            <a:lstStyle/>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270 руб.</a:t>
              </a:r>
            </a:p>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(картофель)</a:t>
              </a:r>
            </a:p>
            <a:p>
              <a:pPr algn="ctr"/>
              <a:r>
                <a:rPr lang="ru-RU"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ставка 2023 года</a:t>
              </a:r>
              <a:endParaRPr lang="zh-CN" altLang="en-US"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组合 3">
            <a:extLst>
              <a:ext uri="{FF2B5EF4-FFF2-40B4-BE49-F238E27FC236}">
                <a16:creationId xmlns:a16="http://schemas.microsoft.com/office/drawing/2014/main" id="{69AE84E2-BC05-C743-502F-DB145FF6F3F2}"/>
              </a:ext>
            </a:extLst>
          </p:cNvPr>
          <p:cNvGrpSpPr/>
          <p:nvPr/>
        </p:nvGrpSpPr>
        <p:grpSpPr>
          <a:xfrm>
            <a:off x="7602128" y="3333029"/>
            <a:ext cx="1836000" cy="666659"/>
            <a:chOff x="5290461" y="1931689"/>
            <a:chExt cx="2112497" cy="1107977"/>
          </a:xfrm>
          <a:solidFill>
            <a:schemeClr val="accent2"/>
          </a:solidFill>
        </p:grpSpPr>
        <p:sp>
          <p:nvSpPr>
            <p:cNvPr id="12" name="平行四边形 5">
              <a:extLst>
                <a:ext uri="{FF2B5EF4-FFF2-40B4-BE49-F238E27FC236}">
                  <a16:creationId xmlns:a16="http://schemas.microsoft.com/office/drawing/2014/main" id="{19356F37-3BD1-F0A4-C906-2C3F72633596}"/>
                </a:ext>
              </a:extLst>
            </p:cNvPr>
            <p:cNvSpPr/>
            <p:nvPr/>
          </p:nvSpPr>
          <p:spPr>
            <a:xfrm>
              <a:off x="5290461" y="1931689"/>
              <a:ext cx="2112497" cy="1107977"/>
            </a:xfrm>
            <a:prstGeom prst="parallelogram">
              <a:avLst>
                <a:gd name="adj" fmla="val 2079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3" name="TextBox 30">
              <a:extLst>
                <a:ext uri="{FF2B5EF4-FFF2-40B4-BE49-F238E27FC236}">
                  <a16:creationId xmlns:a16="http://schemas.microsoft.com/office/drawing/2014/main" id="{FCFE265B-8415-BA59-84E8-E7D6BDF40C5C}"/>
                </a:ext>
              </a:extLst>
            </p:cNvPr>
            <p:cNvSpPr txBox="1"/>
            <p:nvPr/>
          </p:nvSpPr>
          <p:spPr>
            <a:xfrm>
              <a:off x="5591743" y="1955304"/>
              <a:ext cx="1509933" cy="979303"/>
            </a:xfrm>
            <a:prstGeom prst="rect">
              <a:avLst/>
            </a:prstGeom>
            <a:grpFill/>
          </p:spPr>
          <p:txBody>
            <a:bodyPr wrap="square" lIns="0" tIns="0" rIns="0" bIns="0" rtlCol="0">
              <a:spAutoFit/>
            </a:bodyPr>
            <a:lstStyle/>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327 руб.</a:t>
              </a:r>
            </a:p>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(овощи)</a:t>
              </a:r>
            </a:p>
            <a:p>
              <a:pPr algn="ctr"/>
              <a:r>
                <a:rPr lang="ru-RU"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ставка 2023 года</a:t>
              </a:r>
              <a:endParaRPr lang="zh-CN" altLang="en-US"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028" name="Picture 4">
            <a:extLst>
              <a:ext uri="{FF2B5EF4-FFF2-40B4-BE49-F238E27FC236}">
                <a16:creationId xmlns:a16="http://schemas.microsoft.com/office/drawing/2014/main" id="{FEA9A7E6-0A4D-5CD6-5EE8-794FC5FD81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981"/>
          <a:stretch/>
        </p:blipFill>
        <p:spPr bwMode="auto">
          <a:xfrm>
            <a:off x="-3321" y="3152484"/>
            <a:ext cx="2797379" cy="8686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FDB390F-CB8C-07E8-CF39-0345043CBC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66" t="15743" r="-4866" b="15760"/>
          <a:stretch/>
        </p:blipFill>
        <p:spPr bwMode="auto">
          <a:xfrm>
            <a:off x="1956736" y="5948751"/>
            <a:ext cx="1913026" cy="8735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68BFBC87-72F8-DC4D-E29A-94F243EF6C2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3497" b="14079"/>
          <a:stretch/>
        </p:blipFill>
        <p:spPr bwMode="auto">
          <a:xfrm>
            <a:off x="3887365" y="5947522"/>
            <a:ext cx="1796763" cy="849156"/>
          </a:xfrm>
          <a:prstGeom prst="rect">
            <a:avLst/>
          </a:prstGeom>
          <a:noFill/>
          <a:extLst>
            <a:ext uri="{909E8E84-426E-40DD-AFC4-6F175D3DCCD1}">
              <a14:hiddenFill xmlns:a14="http://schemas.microsoft.com/office/drawing/2010/main">
                <a:solidFill>
                  <a:srgbClr val="FFFFFF"/>
                </a:solidFill>
              </a14:hiddenFill>
            </a:ext>
          </a:extLst>
        </p:spPr>
      </p:pic>
      <p:sp>
        <p:nvSpPr>
          <p:cNvPr id="18" name="Заголовок 1">
            <a:extLst>
              <a:ext uri="{FF2B5EF4-FFF2-40B4-BE49-F238E27FC236}">
                <a16:creationId xmlns:a16="http://schemas.microsoft.com/office/drawing/2014/main" id="{F732AD7B-CB9F-8D83-8690-424B917BFBE9}"/>
              </a:ext>
            </a:extLst>
          </p:cNvPr>
          <p:cNvSpPr txBox="1">
            <a:spLocks/>
          </p:cNvSpPr>
          <p:nvPr/>
        </p:nvSpPr>
        <p:spPr>
          <a:xfrm>
            <a:off x="-14732" y="4024634"/>
            <a:ext cx="9805277" cy="959565"/>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92075" fontAlgn="base">
              <a:spcAft>
                <a:spcPct val="0"/>
              </a:spcAft>
              <a:tabLst>
                <a:tab pos="92075" algn="l"/>
              </a:tabLst>
            </a:pPr>
            <a:r>
              <a:rPr lang="ru-RU" sz="1900" b="1" u="sng" dirty="0">
                <a:solidFill>
                  <a:srgbClr val="4F951F"/>
                </a:solidFill>
                <a:latin typeface="Times New Roman" panose="02020603050405020304" pitchFamily="18" charset="0"/>
                <a:ea typeface="微软雅黑" panose="020B0503020204020204" pitchFamily="34" charset="-122"/>
                <a:cs typeface="Times New Roman" panose="02020603050405020304" pitchFamily="18" charset="0"/>
              </a:rPr>
              <a:t>Субсидия на стимулирование увеличения производства картофеля и овощей в целях возмещения части затрат на поддержку производства овощей защищенного грунта и на поддержку элитного семеноводства (картофеля)</a:t>
            </a:r>
          </a:p>
        </p:txBody>
      </p:sp>
      <p:sp>
        <p:nvSpPr>
          <p:cNvPr id="19" name="TextBox 18">
            <a:extLst>
              <a:ext uri="{FF2B5EF4-FFF2-40B4-BE49-F238E27FC236}">
                <a16:creationId xmlns:a16="http://schemas.microsoft.com/office/drawing/2014/main" id="{30EEF144-2B38-FBD4-8611-3B73A69A3E72}"/>
              </a:ext>
            </a:extLst>
          </p:cNvPr>
          <p:cNvSpPr txBox="1"/>
          <p:nvPr/>
        </p:nvSpPr>
        <p:spPr>
          <a:xfrm>
            <a:off x="9590488" y="3753482"/>
            <a:ext cx="2585597" cy="1477328"/>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a:t>
            </a:r>
          </a:p>
          <a:p>
            <a:pPr algn="just"/>
            <a:r>
              <a:rPr lang="ru-RU" sz="1000" b="1" dirty="0">
                <a:solidFill>
                  <a:srgbClr val="000000"/>
                </a:solidFill>
                <a:latin typeface="Times New Roman" panose="02020603050405020304" pitchFamily="18" charset="0"/>
              </a:rPr>
              <a:t>Ростовской  области</a:t>
            </a:r>
            <a:r>
              <a:rPr lang="ru-RU" sz="1000" dirty="0">
                <a:solidFill>
                  <a:srgbClr val="000000"/>
                </a:solidFill>
                <a:latin typeface="Times New Roman" panose="02020603050405020304" pitchFamily="18" charset="0"/>
              </a:rPr>
              <a:t> </a:t>
            </a:r>
            <a:r>
              <a:rPr lang="ru-RU" sz="1000" b="1" dirty="0">
                <a:solidFill>
                  <a:srgbClr val="000000"/>
                </a:solidFill>
                <a:latin typeface="Times New Roman" panose="02020603050405020304" pitchFamily="18" charset="0"/>
              </a:rPr>
              <a:t>от 22.05.2023 № 378 </a:t>
            </a:r>
            <a:br>
              <a:rPr lang="ru-RU" sz="1000" b="1" dirty="0">
                <a:solidFill>
                  <a:srgbClr val="000000"/>
                </a:solidFill>
                <a:latin typeface="Times New Roman" panose="02020603050405020304" pitchFamily="18" charset="0"/>
              </a:rPr>
            </a:br>
            <a:r>
              <a:rPr lang="ru-RU" sz="1000" dirty="0">
                <a:solidFill>
                  <a:srgbClr val="000000"/>
                </a:solidFill>
                <a:latin typeface="Times New Roman" panose="02020603050405020304" pitchFamily="18" charset="0"/>
              </a:rPr>
              <a:t>«О порядке предоставления субсидии на стимулирование увеличения производства картофеля и овощей в целях возмещения части затрат на поддержку производства овощей защищенного грунта и на поддержку элитного семеноводства (картофеля)»</a:t>
            </a:r>
          </a:p>
        </p:txBody>
      </p:sp>
      <p:grpSp>
        <p:nvGrpSpPr>
          <p:cNvPr id="21" name="组合 3">
            <a:extLst>
              <a:ext uri="{FF2B5EF4-FFF2-40B4-BE49-F238E27FC236}">
                <a16:creationId xmlns:a16="http://schemas.microsoft.com/office/drawing/2014/main" id="{4430D8DF-563C-14B2-44DF-A1017E340464}"/>
              </a:ext>
            </a:extLst>
          </p:cNvPr>
          <p:cNvGrpSpPr/>
          <p:nvPr/>
        </p:nvGrpSpPr>
        <p:grpSpPr>
          <a:xfrm>
            <a:off x="90739" y="4978893"/>
            <a:ext cx="1836000" cy="691020"/>
            <a:chOff x="5290461" y="1931689"/>
            <a:chExt cx="2112497" cy="972165"/>
          </a:xfrm>
          <a:solidFill>
            <a:schemeClr val="accent2"/>
          </a:solidFill>
        </p:grpSpPr>
        <p:sp>
          <p:nvSpPr>
            <p:cNvPr id="22" name="平行四边形 5">
              <a:extLst>
                <a:ext uri="{FF2B5EF4-FFF2-40B4-BE49-F238E27FC236}">
                  <a16:creationId xmlns:a16="http://schemas.microsoft.com/office/drawing/2014/main" id="{C9642C1F-EEFE-A473-E87A-E15C81616C1E}"/>
                </a:ext>
              </a:extLst>
            </p:cNvPr>
            <p:cNvSpPr/>
            <p:nvPr/>
          </p:nvSpPr>
          <p:spPr>
            <a:xfrm>
              <a:off x="5290461" y="1931689"/>
              <a:ext cx="2112497" cy="972165"/>
            </a:xfrm>
            <a:prstGeom prst="parallelogram">
              <a:avLst>
                <a:gd name="adj" fmla="val 2079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3" name="TextBox 30">
              <a:extLst>
                <a:ext uri="{FF2B5EF4-FFF2-40B4-BE49-F238E27FC236}">
                  <a16:creationId xmlns:a16="http://schemas.microsoft.com/office/drawing/2014/main" id="{E6653CCB-08F4-8721-44EB-A58E8899C847}"/>
                </a:ext>
              </a:extLst>
            </p:cNvPr>
            <p:cNvSpPr txBox="1"/>
            <p:nvPr/>
          </p:nvSpPr>
          <p:spPr>
            <a:xfrm>
              <a:off x="5591743" y="1941702"/>
              <a:ext cx="1509933" cy="948550"/>
            </a:xfrm>
            <a:prstGeom prst="rect">
              <a:avLst/>
            </a:prstGeom>
            <a:grpFill/>
          </p:spPr>
          <p:txBody>
            <a:bodyPr wrap="square" lIns="0" tIns="0" rIns="0" bIns="0" rtlCol="0">
              <a:spAutoFit/>
            </a:bodyPr>
            <a:lstStyle/>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5 513 руб.</a:t>
              </a:r>
            </a:p>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(овощи)</a:t>
              </a:r>
            </a:p>
            <a:p>
              <a:pPr algn="ctr"/>
              <a:r>
                <a:rPr lang="ru-RU"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ставка 2023 года</a:t>
              </a:r>
              <a:endParaRPr lang="zh-CN" altLang="en-US"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4" name="组合 3">
            <a:extLst>
              <a:ext uri="{FF2B5EF4-FFF2-40B4-BE49-F238E27FC236}">
                <a16:creationId xmlns:a16="http://schemas.microsoft.com/office/drawing/2014/main" id="{490EEF1F-0CC8-E3C4-665B-DDFCE476DDB6}"/>
              </a:ext>
            </a:extLst>
          </p:cNvPr>
          <p:cNvGrpSpPr/>
          <p:nvPr/>
        </p:nvGrpSpPr>
        <p:grpSpPr>
          <a:xfrm>
            <a:off x="90739" y="5692077"/>
            <a:ext cx="1836000" cy="691020"/>
            <a:chOff x="5290461" y="1931689"/>
            <a:chExt cx="2112497" cy="972165"/>
          </a:xfrm>
          <a:solidFill>
            <a:schemeClr val="accent2"/>
          </a:solidFill>
        </p:grpSpPr>
        <p:sp>
          <p:nvSpPr>
            <p:cNvPr id="25" name="平行四边形 5">
              <a:extLst>
                <a:ext uri="{FF2B5EF4-FFF2-40B4-BE49-F238E27FC236}">
                  <a16:creationId xmlns:a16="http://schemas.microsoft.com/office/drawing/2014/main" id="{61272C11-30AE-2FBF-8641-44A28701C30F}"/>
                </a:ext>
              </a:extLst>
            </p:cNvPr>
            <p:cNvSpPr/>
            <p:nvPr/>
          </p:nvSpPr>
          <p:spPr>
            <a:xfrm>
              <a:off x="5290461" y="1931689"/>
              <a:ext cx="2112497" cy="972165"/>
            </a:xfrm>
            <a:prstGeom prst="parallelogram">
              <a:avLst>
                <a:gd name="adj" fmla="val 2079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6" name="TextBox 30">
              <a:extLst>
                <a:ext uri="{FF2B5EF4-FFF2-40B4-BE49-F238E27FC236}">
                  <a16:creationId xmlns:a16="http://schemas.microsoft.com/office/drawing/2014/main" id="{4F85E6F5-6D39-9575-8340-981F39D30D0E}"/>
                </a:ext>
              </a:extLst>
            </p:cNvPr>
            <p:cNvSpPr txBox="1"/>
            <p:nvPr/>
          </p:nvSpPr>
          <p:spPr>
            <a:xfrm>
              <a:off x="5591743" y="1943496"/>
              <a:ext cx="1509933" cy="948550"/>
            </a:xfrm>
            <a:prstGeom prst="rect">
              <a:avLst/>
            </a:prstGeom>
            <a:grpFill/>
          </p:spPr>
          <p:txBody>
            <a:bodyPr wrap="square" lIns="0" tIns="0" rIns="0" bIns="0" rtlCol="0">
              <a:spAutoFit/>
            </a:bodyPr>
            <a:lstStyle/>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3 345 руб.</a:t>
              </a:r>
            </a:p>
            <a:p>
              <a:pPr algn="ctr"/>
              <a:r>
                <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(картофель)</a:t>
              </a:r>
            </a:p>
            <a:p>
              <a:pPr algn="ctr"/>
              <a:r>
                <a:rPr lang="ru-RU"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ставка 2023 года</a:t>
              </a:r>
              <a:endParaRPr lang="zh-CN" altLang="en-US" sz="1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030" name="Picture 6">
            <a:extLst>
              <a:ext uri="{FF2B5EF4-FFF2-40B4-BE49-F238E27FC236}">
                <a16:creationId xmlns:a16="http://schemas.microsoft.com/office/drawing/2014/main" id="{C9CCBFF6-2D9C-812F-4F79-17B24925CA71}"/>
              </a:ext>
            </a:extLst>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b="26030"/>
          <a:stretch/>
        </p:blipFill>
        <p:spPr bwMode="auto">
          <a:xfrm>
            <a:off x="5773786" y="5931916"/>
            <a:ext cx="1753350" cy="863565"/>
          </a:xfrm>
          <a:prstGeom prst="rect">
            <a:avLst/>
          </a:prstGeom>
          <a:noFill/>
          <a:extLst>
            <a:ext uri="{909E8E84-426E-40DD-AFC4-6F175D3DCCD1}">
              <a14:hiddenFill xmlns:a14="http://schemas.microsoft.com/office/drawing/2010/main">
                <a:solidFill>
                  <a:srgbClr val="FFFFFF"/>
                </a:solidFill>
              </a14:hiddenFill>
            </a:ext>
          </a:extLst>
        </p:spPr>
      </p:pic>
      <p:sp>
        <p:nvSpPr>
          <p:cNvPr id="27" name="Заголовок 1">
            <a:extLst>
              <a:ext uri="{FF2B5EF4-FFF2-40B4-BE49-F238E27FC236}">
                <a16:creationId xmlns:a16="http://schemas.microsoft.com/office/drawing/2014/main" id="{C1DC1D8E-1BC8-5ED4-5CCB-01E8C836F620}"/>
              </a:ext>
            </a:extLst>
          </p:cNvPr>
          <p:cNvSpPr txBox="1">
            <a:spLocks/>
          </p:cNvSpPr>
          <p:nvPr/>
        </p:nvSpPr>
        <p:spPr>
          <a:xfrm>
            <a:off x="1966443" y="5046486"/>
            <a:ext cx="7499978" cy="889454"/>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base">
              <a:spcBef>
                <a:spcPct val="0"/>
              </a:spcBef>
              <a:spcAft>
                <a:spcPct val="0"/>
              </a:spcAft>
            </a:pPr>
            <a:r>
              <a:rPr lang="ru-RU" sz="1300" b="1" dirty="0">
                <a:solidFill>
                  <a:schemeClr val="tx1"/>
                </a:solidFill>
                <a:latin typeface="Times New Roman" panose="02020603050405020304" pitchFamily="18" charset="0"/>
                <a:ea typeface="+mn-ea"/>
                <a:cs typeface="Times New Roman" panose="02020603050405020304" pitchFamily="18" charset="0"/>
              </a:rPr>
              <a:t>Предоставляется </a:t>
            </a:r>
            <a:r>
              <a:rPr lang="ru-RU" sz="1300" b="1">
                <a:solidFill>
                  <a:schemeClr val="tx1"/>
                </a:solidFill>
                <a:latin typeface="Times New Roman" panose="02020603050405020304" pitchFamily="18" charset="0"/>
                <a:ea typeface="+mn-ea"/>
                <a:cs typeface="Times New Roman" panose="02020603050405020304" pitchFamily="18" charset="0"/>
              </a:rPr>
              <a:t>на возмещение </a:t>
            </a:r>
            <a:r>
              <a:rPr lang="ru-RU" sz="1300" b="1" dirty="0">
                <a:solidFill>
                  <a:schemeClr val="tx1"/>
                </a:solidFill>
                <a:latin typeface="Times New Roman" panose="02020603050405020304" pitchFamily="18" charset="0"/>
                <a:ea typeface="+mn-ea"/>
                <a:cs typeface="Times New Roman" panose="02020603050405020304" pitchFamily="18" charset="0"/>
              </a:rPr>
              <a:t>части затрат на поддержку производства овощей защищенного грунта, произведенных с применением технологии </a:t>
            </a:r>
            <a:r>
              <a:rPr lang="ru-RU" sz="1300" b="1" dirty="0" err="1">
                <a:solidFill>
                  <a:schemeClr val="tx1"/>
                </a:solidFill>
                <a:latin typeface="Times New Roman" panose="02020603050405020304" pitchFamily="18" charset="0"/>
                <a:ea typeface="+mn-ea"/>
                <a:cs typeface="Times New Roman" panose="02020603050405020304" pitchFamily="18" charset="0"/>
              </a:rPr>
              <a:t>досвечивания</a:t>
            </a:r>
            <a:r>
              <a:rPr lang="ru-RU" sz="1300" b="1" dirty="0">
                <a:solidFill>
                  <a:schemeClr val="tx1"/>
                </a:solidFill>
                <a:latin typeface="Times New Roman" panose="02020603050405020304" pitchFamily="18" charset="0"/>
                <a:ea typeface="+mn-ea"/>
                <a:cs typeface="Times New Roman" panose="02020603050405020304" pitchFamily="18" charset="0"/>
              </a:rPr>
              <a:t>,  на поддержку элитного семеноводства (картофеля) </a:t>
            </a:r>
            <a:r>
              <a:rPr lang="ru-RU" sz="1300" dirty="0">
                <a:solidFill>
                  <a:schemeClr val="tx1"/>
                </a:solidFill>
                <a:latin typeface="Times New Roman" panose="02020603050405020304" pitchFamily="18" charset="0"/>
                <a:ea typeface="+mn-ea"/>
                <a:cs typeface="Times New Roman" panose="02020603050405020304" pitchFamily="18" charset="0"/>
              </a:rPr>
              <a:t>(без учета НДС) </a:t>
            </a:r>
            <a:r>
              <a:rPr lang="ru-RU" sz="1300" b="1" dirty="0">
                <a:solidFill>
                  <a:schemeClr val="tx1"/>
                </a:solidFill>
                <a:latin typeface="Times New Roman" panose="02020603050405020304" pitchFamily="18" charset="0"/>
                <a:ea typeface="+mn-ea"/>
                <a:cs typeface="Times New Roman" panose="02020603050405020304" pitchFamily="18" charset="0"/>
              </a:rPr>
              <a:t>по ставкам, </a:t>
            </a:r>
            <a:r>
              <a:rPr lang="ru-RU" sz="1300" dirty="0">
                <a:solidFill>
                  <a:schemeClr val="tx1"/>
                </a:solidFill>
                <a:latin typeface="Times New Roman" panose="02020603050405020304" pitchFamily="18" charset="0"/>
                <a:ea typeface="+mn-ea"/>
                <a:cs typeface="Times New Roman" panose="02020603050405020304" pitchFamily="18" charset="0"/>
              </a:rPr>
              <a:t>утвержденным министерством, </a:t>
            </a:r>
            <a:br>
              <a:rPr lang="ru-RU" sz="1300" dirty="0">
                <a:solidFill>
                  <a:schemeClr val="tx1"/>
                </a:solidFill>
                <a:latin typeface="Times New Roman" panose="02020603050405020304" pitchFamily="18" charset="0"/>
                <a:ea typeface="+mn-ea"/>
                <a:cs typeface="Times New Roman" panose="02020603050405020304" pitchFamily="18" charset="0"/>
              </a:rPr>
            </a:br>
            <a:r>
              <a:rPr lang="ru-RU" sz="1300" b="1" dirty="0">
                <a:solidFill>
                  <a:schemeClr val="tx1"/>
                </a:solidFill>
                <a:latin typeface="Times New Roman" panose="02020603050405020304" pitchFamily="18" charset="0"/>
                <a:ea typeface="+mn-ea"/>
                <a:cs typeface="Times New Roman" panose="02020603050405020304" pitchFamily="18" charset="0"/>
              </a:rPr>
              <a:t>на 1 тонну, </a:t>
            </a:r>
            <a:r>
              <a:rPr lang="ru-RU" sz="1300" dirty="0">
                <a:solidFill>
                  <a:schemeClr val="tx1"/>
                </a:solidFill>
                <a:latin typeface="Times New Roman" panose="02020603050405020304" pitchFamily="18" charset="0"/>
                <a:ea typeface="+mn-ea"/>
                <a:cs typeface="Times New Roman" panose="02020603050405020304" pitchFamily="18" charset="0"/>
              </a:rPr>
              <a:t>но не более фактически понесенных затрат, произведенных под урожай текущего года.</a:t>
            </a:r>
          </a:p>
          <a:p>
            <a:pPr algn="just" fontAlgn="base">
              <a:spcBef>
                <a:spcPct val="0"/>
              </a:spcBef>
              <a:spcAft>
                <a:spcPct val="0"/>
              </a:spcAft>
            </a:pPr>
            <a:endParaRPr lang="ru-RU" sz="1300" b="1" dirty="0">
              <a:solidFill>
                <a:schemeClr val="tx1"/>
              </a:solidFill>
              <a:latin typeface="Times New Roman" panose="02020603050405020304" pitchFamily="18" charset="0"/>
              <a:ea typeface="+mn-ea"/>
              <a:cs typeface="Times New Roman" panose="02020603050405020304" pitchFamily="18" charset="0"/>
            </a:endParaRPr>
          </a:p>
        </p:txBody>
      </p:sp>
      <p:pic>
        <p:nvPicPr>
          <p:cNvPr id="28" name="Picture 6">
            <a:extLst>
              <a:ext uri="{FF2B5EF4-FFF2-40B4-BE49-F238E27FC236}">
                <a16:creationId xmlns:a16="http://schemas.microsoft.com/office/drawing/2014/main" id="{3CA48CEE-BC7C-E8D2-6AEE-0FFD4860FAF4}"/>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t="25883"/>
          <a:stretch/>
        </p:blipFill>
        <p:spPr bwMode="auto">
          <a:xfrm>
            <a:off x="7616794" y="5947522"/>
            <a:ext cx="1531845" cy="85151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E0936637-077D-87A4-5590-89AB96890DED}"/>
              </a:ext>
            </a:extLst>
          </p:cNvPr>
          <p:cNvPicPr>
            <a:picLocks noChangeAspect="1"/>
          </p:cNvPicPr>
          <p:nvPr/>
        </p:nvPicPr>
        <p:blipFill rotWithShape="1">
          <a:blip r:embed="rId12"/>
          <a:srcRect l="24507" t="8169" r="26616" b="5430"/>
          <a:stretch/>
        </p:blipFill>
        <p:spPr bwMode="auto">
          <a:xfrm>
            <a:off x="10172843" y="2354332"/>
            <a:ext cx="1367324" cy="1359533"/>
          </a:xfrm>
          <a:prstGeom prst="rect">
            <a:avLst/>
          </a:prstGeom>
          <a:ln>
            <a:noFill/>
          </a:ln>
          <a:extLst>
            <a:ext uri="{53640926-AAD7-44D8-BBD7-CCE9431645EC}">
              <a14:shadowObscured xmlns:a14="http://schemas.microsoft.com/office/drawing/2010/main"/>
            </a:ext>
          </a:extLst>
        </p:spPr>
      </p:pic>
      <p:pic>
        <p:nvPicPr>
          <p:cNvPr id="29" name="Рисунок 28">
            <a:extLst>
              <a:ext uri="{FF2B5EF4-FFF2-40B4-BE49-F238E27FC236}">
                <a16:creationId xmlns:a16="http://schemas.microsoft.com/office/drawing/2014/main" id="{B1763678-0966-E4C6-9E03-72D20EBF65B1}"/>
              </a:ext>
            </a:extLst>
          </p:cNvPr>
          <p:cNvPicPr>
            <a:picLocks noChangeAspect="1"/>
          </p:cNvPicPr>
          <p:nvPr/>
        </p:nvPicPr>
        <p:blipFill rotWithShape="1">
          <a:blip r:embed="rId13"/>
          <a:srcRect l="24368" t="7426" r="26476" b="5678"/>
          <a:stretch/>
        </p:blipFill>
        <p:spPr bwMode="auto">
          <a:xfrm>
            <a:off x="10135108" y="5270427"/>
            <a:ext cx="1405059" cy="13970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713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childTnLst>
                                    <p:set>
                                      <p:cBhvr>
                                        <p:cTn id="11" dur="1" fill="hold">
                                          <p:stCondLst>
                                            <p:cond delay="0"/>
                                          </p:stCondLst>
                                        </p:cTn>
                                        <p:tgtEl>
                                          <p:spTgt spid="82"/>
                                        </p:tgtEl>
                                        <p:attrNameLst>
                                          <p:attrName>style.visibility</p:attrName>
                                        </p:attrNameLst>
                                      </p:cBhvr>
                                      <p:to>
                                        <p:strVal val="visible"/>
                                      </p:to>
                                    </p:set>
                                    <p:animEffect transition="in" filter="wipe(left)">
                                      <p:cBhvr>
                                        <p:cTn id="12" dur="500"/>
                                        <p:tgtEl>
                                          <p:spTgt spid="82"/>
                                        </p:tgtEl>
                                      </p:cBhvr>
                                    </p:animEffect>
                                  </p:childTnLst>
                                </p:cTn>
                              </p:par>
                            </p:childTnLst>
                          </p:cTn>
                        </p:par>
                        <p:par>
                          <p:cTn id="13" fill="hold">
                            <p:stCondLst>
                              <p:cond delay="1000"/>
                            </p:stCondLst>
                            <p:childTnLst>
                              <p:par>
                                <p:cTn id="14" presetID="2" presetClass="entr" presetSubtype="2" fill="hold" nodeType="afterEffec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fill="hold" nodeType="afterEffec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1+#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Прямоугольник: скругленные углы 32">
            <a:extLst>
              <a:ext uri="{FF2B5EF4-FFF2-40B4-BE49-F238E27FC236}">
                <a16:creationId xmlns:a16="http://schemas.microsoft.com/office/drawing/2014/main" id="{9F86E5C3-7A3D-8258-AC07-32D350219978}"/>
              </a:ext>
            </a:extLst>
          </p:cNvPr>
          <p:cNvSpPr/>
          <p:nvPr/>
        </p:nvSpPr>
        <p:spPr>
          <a:xfrm>
            <a:off x="5889387" y="4410145"/>
            <a:ext cx="6181416" cy="23544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скругленные углы 50">
            <a:extLst>
              <a:ext uri="{FF2B5EF4-FFF2-40B4-BE49-F238E27FC236}">
                <a16:creationId xmlns:a16="http://schemas.microsoft.com/office/drawing/2014/main" id="{00959ED2-40E7-413D-ED1A-2E3DB3D0D17B}"/>
              </a:ext>
            </a:extLst>
          </p:cNvPr>
          <p:cNvSpPr/>
          <p:nvPr/>
        </p:nvSpPr>
        <p:spPr>
          <a:xfrm>
            <a:off x="5889387" y="2007575"/>
            <a:ext cx="6181416" cy="23544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скругленные углы 49">
            <a:extLst>
              <a:ext uri="{FF2B5EF4-FFF2-40B4-BE49-F238E27FC236}">
                <a16:creationId xmlns:a16="http://schemas.microsoft.com/office/drawing/2014/main" id="{13A11CBF-B8EF-CF88-19F6-7DD1DD832815}"/>
              </a:ext>
            </a:extLst>
          </p:cNvPr>
          <p:cNvSpPr/>
          <p:nvPr/>
        </p:nvSpPr>
        <p:spPr>
          <a:xfrm>
            <a:off x="121197" y="4408246"/>
            <a:ext cx="5731200" cy="23544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скругленные углы 4">
            <a:extLst>
              <a:ext uri="{FF2B5EF4-FFF2-40B4-BE49-F238E27FC236}">
                <a16:creationId xmlns:a16="http://schemas.microsoft.com/office/drawing/2014/main" id="{AD35DBE7-D689-8A89-C0BE-B4C5E091BAA4}"/>
              </a:ext>
            </a:extLst>
          </p:cNvPr>
          <p:cNvSpPr/>
          <p:nvPr/>
        </p:nvSpPr>
        <p:spPr>
          <a:xfrm>
            <a:off x="121197" y="2007575"/>
            <a:ext cx="5731455" cy="23544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179433" y="-125849"/>
            <a:ext cx="8936182" cy="627036"/>
          </a:xfrm>
          <a:no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Мелиорация</a:t>
            </a:r>
          </a:p>
        </p:txBody>
      </p:sp>
      <p:grpSp>
        <p:nvGrpSpPr>
          <p:cNvPr id="25" name="组合 2">
            <a:extLst>
              <a:ext uri="{FF2B5EF4-FFF2-40B4-BE49-F238E27FC236}">
                <a16:creationId xmlns:a16="http://schemas.microsoft.com/office/drawing/2014/main" id="{AECA7AC3-BC50-D111-4C20-272628E75505}"/>
              </a:ext>
            </a:extLst>
          </p:cNvPr>
          <p:cNvGrpSpPr/>
          <p:nvPr/>
        </p:nvGrpSpPr>
        <p:grpSpPr>
          <a:xfrm>
            <a:off x="213465" y="2710282"/>
            <a:ext cx="5580115" cy="1453990"/>
            <a:chOff x="1652355" y="2535521"/>
            <a:chExt cx="3706816" cy="1227035"/>
          </a:xfrm>
        </p:grpSpPr>
        <p:sp>
          <p:nvSpPr>
            <p:cNvPr id="27" name="TextBox 29">
              <a:extLst>
                <a:ext uri="{FF2B5EF4-FFF2-40B4-BE49-F238E27FC236}">
                  <a16:creationId xmlns:a16="http://schemas.microsoft.com/office/drawing/2014/main" id="{3D02C7AF-5B91-1804-E492-5D6A55ED2F54}"/>
                </a:ext>
              </a:extLst>
            </p:cNvPr>
            <p:cNvSpPr txBox="1"/>
            <p:nvPr/>
          </p:nvSpPr>
          <p:spPr>
            <a:xfrm>
              <a:off x="1652355" y="2983350"/>
              <a:ext cx="3706816" cy="779206"/>
            </a:xfrm>
            <a:prstGeom prst="rect">
              <a:avLst/>
            </a:prstGeom>
            <a:noFill/>
          </p:spPr>
          <p:txBody>
            <a:bodyPr wrap="square" lIns="0" tIns="0" rIns="0" bIns="0" rtlCol="0">
              <a:spAutoFit/>
            </a:bodyPr>
            <a:lstStyle/>
            <a:p>
              <a:pPr algn="just"/>
              <a:r>
                <a:rPr lang="ru-RU" sz="1200" dirty="0">
                  <a:latin typeface="Times New Roman" panose="02020603050405020304" pitchFamily="18" charset="0"/>
                  <a:cs typeface="Times New Roman" panose="02020603050405020304" pitchFamily="18" charset="0"/>
                </a:rPr>
                <a:t>Субсидия предоставляется на возмещение части затрат, фактически понесенных в отчетном и (или) текущем финансовых годах (без учета НДС), на оплату услуг по подаче воды для орошения и затрат на оплату электроэнергии, потребляемой внутрихозяйственными насосными станциями при подаче воды для орошения сельскохозяйственных культур.</a:t>
              </a:r>
              <a:endParaRPr lang="en-US" altLang="zh-CN" sz="1200" dirty="0">
                <a:latin typeface="Times New Roman" panose="02020603050405020304" pitchFamily="18" charset="0"/>
                <a:cs typeface="Times New Roman" panose="02020603050405020304" pitchFamily="18" charset="0"/>
              </a:endParaRPr>
            </a:p>
          </p:txBody>
        </p:sp>
        <p:sp>
          <p:nvSpPr>
            <p:cNvPr id="28" name="TextBox 30">
              <a:extLst>
                <a:ext uri="{FF2B5EF4-FFF2-40B4-BE49-F238E27FC236}">
                  <a16:creationId xmlns:a16="http://schemas.microsoft.com/office/drawing/2014/main" id="{8C9B1EAD-17F9-CE7F-E775-52078B9FCD24}"/>
                </a:ext>
              </a:extLst>
            </p:cNvPr>
            <p:cNvSpPr txBox="1"/>
            <p:nvPr/>
          </p:nvSpPr>
          <p:spPr>
            <a:xfrm>
              <a:off x="1666266" y="2535521"/>
              <a:ext cx="3655012" cy="363629"/>
            </a:xfrm>
            <a:prstGeom prst="rect">
              <a:avLst/>
            </a:prstGeom>
            <a:noFill/>
          </p:spPr>
          <p:txBody>
            <a:bodyPr wrap="square" lIns="0" tIns="0" rIns="0" bIns="0" rtlCol="0">
              <a:spAutoFit/>
            </a:bodyPr>
            <a:lstStyle/>
            <a:p>
              <a:pPr algn="ctr" fontAlgn="base">
                <a:spcBef>
                  <a:spcPct val="0"/>
                </a:spcBef>
                <a:spcAft>
                  <a:spcPct val="0"/>
                </a:spcAft>
              </a:pPr>
              <a:r>
                <a:rPr lang="ru-RU" sz="1400" b="1" u="sng" dirty="0">
                  <a:latin typeface="Times New Roman" panose="02020603050405020304" pitchFamily="18" charset="0"/>
                  <a:ea typeface="微软雅黑" panose="020B0503020204020204" pitchFamily="34" charset="-122"/>
                  <a:cs typeface="Times New Roman" panose="02020603050405020304" pitchFamily="18" charset="0"/>
                </a:rPr>
                <a:t>Субсидия на возмещение части затрат на оплату услуг по подаче воды для орошения и (или) затрат на оплату электроэнергии</a:t>
              </a:r>
            </a:p>
          </p:txBody>
        </p:sp>
      </p:grpSp>
      <p:sp>
        <p:nvSpPr>
          <p:cNvPr id="57" name="TextBox 30">
            <a:extLst>
              <a:ext uri="{FF2B5EF4-FFF2-40B4-BE49-F238E27FC236}">
                <a16:creationId xmlns:a16="http://schemas.microsoft.com/office/drawing/2014/main" id="{06B202A9-93E9-911D-BF4A-BCAEA7BA3143}"/>
              </a:ext>
            </a:extLst>
          </p:cNvPr>
          <p:cNvSpPr txBox="1"/>
          <p:nvPr/>
        </p:nvSpPr>
        <p:spPr>
          <a:xfrm>
            <a:off x="5904386" y="2559757"/>
            <a:ext cx="6190018" cy="861774"/>
          </a:xfrm>
          <a:prstGeom prst="rect">
            <a:avLst/>
          </a:prstGeom>
          <a:noFill/>
        </p:spPr>
        <p:txBody>
          <a:bodyPr wrap="square" lIns="0" tIns="0" rIns="0" bIns="0" rtlCol="0">
            <a:spAutoFit/>
          </a:bodyPr>
          <a:lstStyle/>
          <a:p>
            <a:pPr algn="ctr"/>
            <a:r>
              <a:rPr lang="ru-RU" sz="1400" b="1" u="sng" dirty="0">
                <a:latin typeface="Times New Roman" panose="02020603050405020304" pitchFamily="18" charset="0"/>
                <a:ea typeface="微软雅黑" panose="020B0503020204020204" pitchFamily="34" charset="-122"/>
                <a:cs typeface="Times New Roman" panose="02020603050405020304" pitchFamily="18" charset="0"/>
              </a:rPr>
              <a:t>Субсидия на возмещение части затрат на текущий ремонт и планировку оросительных систем, расчистку коллекторно-дренажной сети, приобретение и доставку фосфогипса, приобретение гербицидов, ленты капельного орошения</a:t>
            </a:r>
          </a:p>
        </p:txBody>
      </p:sp>
      <p:sp>
        <p:nvSpPr>
          <p:cNvPr id="60" name="TextBox 29">
            <a:extLst>
              <a:ext uri="{FF2B5EF4-FFF2-40B4-BE49-F238E27FC236}">
                <a16:creationId xmlns:a16="http://schemas.microsoft.com/office/drawing/2014/main" id="{C1FA3186-0EDD-9D3A-7B91-0DBA6E9D8012}"/>
              </a:ext>
            </a:extLst>
          </p:cNvPr>
          <p:cNvSpPr txBox="1"/>
          <p:nvPr/>
        </p:nvSpPr>
        <p:spPr>
          <a:xfrm>
            <a:off x="6095999" y="3378785"/>
            <a:ext cx="5965099" cy="964880"/>
          </a:xfrm>
          <a:prstGeom prst="rect">
            <a:avLst/>
          </a:prstGeom>
          <a:noFill/>
        </p:spPr>
        <p:txBody>
          <a:bodyPr wrap="square" lIns="0" tIns="0" rIns="0" bIns="0" rtlCol="0">
            <a:spAutoFit/>
          </a:bodyPr>
          <a:lstStyle/>
          <a:p>
            <a:pPr>
              <a:lnSpc>
                <a:spcPct val="95000"/>
              </a:lnSpc>
            </a:pPr>
            <a:r>
              <a:rPr lang="ru-RU" sz="1100" b="0" dirty="0">
                <a:effectLst/>
                <a:latin typeface="Times New Roman" panose="02020603050405020304" pitchFamily="18" charset="0"/>
              </a:rPr>
              <a:t>Субсидия предоставляется на возмещение части затрат на:</a:t>
            </a:r>
          </a:p>
          <a:p>
            <a:pPr marL="171450" indent="-171450">
              <a:lnSpc>
                <a:spcPct val="95000"/>
              </a:lnSpc>
              <a:buFont typeface="Arial" panose="020B0604020202020204" pitchFamily="34" charset="0"/>
              <a:buChar char="•"/>
            </a:pPr>
            <a:r>
              <a:rPr lang="ru-RU" sz="1100" b="0" dirty="0">
                <a:effectLst/>
                <a:latin typeface="Times New Roman" panose="02020603050405020304" pitchFamily="18" charset="0"/>
              </a:rPr>
              <a:t>текущий ремонт и планировку оросительной системы; </a:t>
            </a:r>
          </a:p>
          <a:p>
            <a:pPr marL="171450" indent="-171450">
              <a:lnSpc>
                <a:spcPct val="95000"/>
              </a:lnSpc>
              <a:buFont typeface="Arial" panose="020B0604020202020204" pitchFamily="34" charset="0"/>
              <a:buChar char="•"/>
            </a:pPr>
            <a:r>
              <a:rPr lang="ru-RU" sz="1100" b="0" dirty="0">
                <a:effectLst/>
                <a:latin typeface="Times New Roman" panose="02020603050405020304" pitchFamily="18" charset="0"/>
              </a:rPr>
              <a:t>расчистку коллекторно-дренажной сети; </a:t>
            </a:r>
          </a:p>
          <a:p>
            <a:pPr marL="171450" indent="-171450" algn="just">
              <a:lnSpc>
                <a:spcPct val="95000"/>
              </a:lnSpc>
              <a:buFont typeface="Arial" panose="020B0604020202020204" pitchFamily="34" charset="0"/>
              <a:buChar char="•"/>
            </a:pPr>
            <a:r>
              <a:rPr lang="ru-RU" sz="1100" b="0" dirty="0">
                <a:effectLst/>
                <a:latin typeface="Times New Roman" panose="02020603050405020304" pitchFamily="18" charset="0"/>
              </a:rPr>
              <a:t>приобретение гербицидов для удаления сорной растительности на мелиоративных каналах; </a:t>
            </a:r>
          </a:p>
          <a:p>
            <a:pPr marL="171450" indent="-171450">
              <a:lnSpc>
                <a:spcPct val="95000"/>
              </a:lnSpc>
              <a:buFont typeface="Arial" panose="020B0604020202020204" pitchFamily="34" charset="0"/>
              <a:buChar char="•"/>
            </a:pPr>
            <a:r>
              <a:rPr lang="ru-RU" sz="1100" b="0" dirty="0">
                <a:effectLst/>
                <a:latin typeface="Times New Roman" panose="02020603050405020304" pitchFamily="18" charset="0"/>
              </a:rPr>
              <a:t>приобретение ленты капельного орошения; </a:t>
            </a:r>
          </a:p>
          <a:p>
            <a:pPr marL="171450" indent="-171450">
              <a:lnSpc>
                <a:spcPct val="95000"/>
              </a:lnSpc>
              <a:buFont typeface="Arial" panose="020B0604020202020204" pitchFamily="34" charset="0"/>
              <a:buChar char="•"/>
            </a:pPr>
            <a:r>
              <a:rPr lang="ru-RU" sz="1100" b="0" dirty="0">
                <a:effectLst/>
                <a:latin typeface="Times New Roman" panose="02020603050405020304" pitchFamily="18" charset="0"/>
              </a:rPr>
              <a:t>приобретение и доставку фосфогипса. </a:t>
            </a:r>
          </a:p>
        </p:txBody>
      </p:sp>
      <p:sp>
        <p:nvSpPr>
          <p:cNvPr id="63" name="TextBox 62">
            <a:extLst>
              <a:ext uri="{FF2B5EF4-FFF2-40B4-BE49-F238E27FC236}">
                <a16:creationId xmlns:a16="http://schemas.microsoft.com/office/drawing/2014/main" id="{14D0642D-8D37-57A1-21E7-2EBDBF53926D}"/>
              </a:ext>
            </a:extLst>
          </p:cNvPr>
          <p:cNvSpPr txBox="1"/>
          <p:nvPr/>
        </p:nvSpPr>
        <p:spPr>
          <a:xfrm>
            <a:off x="5889387" y="5711726"/>
            <a:ext cx="6205017" cy="1023357"/>
          </a:xfrm>
          <a:prstGeom prst="rect">
            <a:avLst/>
          </a:prstGeom>
          <a:noFill/>
        </p:spPr>
        <p:txBody>
          <a:bodyPr wrap="square">
            <a:spAutoFit/>
          </a:bodyPr>
          <a:lstStyle/>
          <a:p>
            <a:pPr algn="just"/>
            <a:r>
              <a:rPr lang="ru-RU" sz="1000" dirty="0">
                <a:latin typeface="Times New Roman" panose="02020603050405020304" pitchFamily="18" charset="0"/>
                <a:cs typeface="Times New Roman" panose="02020603050405020304" pitchFamily="18" charset="0"/>
              </a:rPr>
              <a:t>Субсидия предоставляется по следующим направлениям затрат: </a:t>
            </a:r>
          </a:p>
          <a:p>
            <a:pPr marL="171450" indent="-171450" algn="just">
              <a:buFontTx/>
              <a:buChar char="-"/>
            </a:pPr>
            <a:r>
              <a:rPr lang="ru-RU" sz="1000" dirty="0">
                <a:latin typeface="Times New Roman" panose="02020603050405020304" pitchFamily="18" charset="0"/>
                <a:cs typeface="Times New Roman" panose="02020603050405020304" pitchFamily="18" charset="0"/>
              </a:rPr>
              <a:t>приобретение машин, установок, дождевальных и поливальных аппаратов, насосных станций, оборудования и других основных средств;</a:t>
            </a:r>
          </a:p>
          <a:p>
            <a:pPr marL="171450" indent="-171450" algn="just">
              <a:buFontTx/>
              <a:buChar char="-"/>
            </a:pPr>
            <a:r>
              <a:rPr lang="ru-RU" sz="1000" dirty="0">
                <a:latin typeface="Times New Roman" panose="02020603050405020304" pitchFamily="18" charset="0"/>
                <a:cs typeface="Times New Roman" panose="02020603050405020304" pitchFamily="18" charset="0"/>
              </a:rPr>
              <a:t>оплата услуг на выполнение подрядной организацией мероприятий по реализации проектов мелиорации;</a:t>
            </a:r>
          </a:p>
          <a:p>
            <a:pPr marL="171450" indent="-171450" algn="just">
              <a:buFontTx/>
              <a:buChar char="-"/>
            </a:pPr>
            <a:r>
              <a:rPr lang="ru-RU" sz="1000" dirty="0">
                <a:latin typeface="Times New Roman" panose="02020603050405020304" pitchFamily="18" charset="0"/>
                <a:cs typeface="Times New Roman" panose="02020603050405020304" pitchFamily="18" charset="0"/>
              </a:rPr>
              <a:t>приобретение товарно-материальных ценностей в соответствии с проектом мелиорации;</a:t>
            </a:r>
          </a:p>
          <a:p>
            <a:pPr marL="171450" indent="-171450" algn="just">
              <a:buFontTx/>
              <a:buChar char="-"/>
            </a:pPr>
            <a:r>
              <a:rPr lang="ru-RU" sz="1000" dirty="0">
                <a:latin typeface="Times New Roman" panose="02020603050405020304" pitchFamily="18" charset="0"/>
                <a:cs typeface="Times New Roman" panose="02020603050405020304" pitchFamily="18" charset="0"/>
              </a:rPr>
              <a:t>оплата труда наемных работников, занятых в выполнении работ по реализации проектов мелиорации</a:t>
            </a:r>
            <a:r>
              <a:rPr lang="ru-RU" sz="1050" dirty="0">
                <a:latin typeface="Times New Roman" panose="02020603050405020304" pitchFamily="18" charset="0"/>
                <a:cs typeface="Times New Roman" panose="02020603050405020304" pitchFamily="18" charset="0"/>
              </a:rPr>
              <a:t>.</a:t>
            </a:r>
          </a:p>
        </p:txBody>
      </p:sp>
      <p:sp>
        <p:nvSpPr>
          <p:cNvPr id="64" name="TextBox 30">
            <a:extLst>
              <a:ext uri="{FF2B5EF4-FFF2-40B4-BE49-F238E27FC236}">
                <a16:creationId xmlns:a16="http://schemas.microsoft.com/office/drawing/2014/main" id="{A72228E3-8C29-120F-98DF-754E795A09CA}"/>
              </a:ext>
            </a:extLst>
          </p:cNvPr>
          <p:cNvSpPr txBox="1"/>
          <p:nvPr/>
        </p:nvSpPr>
        <p:spPr>
          <a:xfrm>
            <a:off x="6256142" y="4943227"/>
            <a:ext cx="6144046" cy="730969"/>
          </a:xfrm>
          <a:prstGeom prst="rect">
            <a:avLst/>
          </a:prstGeom>
          <a:noFill/>
        </p:spPr>
        <p:txBody>
          <a:bodyPr wrap="square" lIns="0" tIns="0" rIns="0" bIns="0" rtlCol="0">
            <a:spAutoFit/>
          </a:bodyPr>
          <a:lstStyle/>
          <a:p>
            <a:pPr algn="ctr">
              <a:lnSpc>
                <a:spcPct val="95000"/>
              </a:lnSpc>
            </a:pPr>
            <a:r>
              <a:rPr lang="ru-RU" sz="1250" b="1" u="sng" dirty="0">
                <a:latin typeface="Times New Roman" panose="02020603050405020304" pitchFamily="18" charset="0"/>
                <a:ea typeface="微软雅黑" panose="020B0503020204020204" pitchFamily="34" charset="-122"/>
                <a:cs typeface="Times New Roman" panose="02020603050405020304" pitchFamily="18" charset="0"/>
              </a:rPr>
              <a:t>Субсидия на реализацию мероприятий в области мелиорации земель сельскохозяйственного назначения в рамках подпрограммы «Эффективное вовлечение в оборот земель сельскохозяйственного назначения и развитие мелиоративного комплекса Ростовской области»</a:t>
            </a:r>
          </a:p>
        </p:txBody>
      </p:sp>
      <p:sp>
        <p:nvSpPr>
          <p:cNvPr id="66" name="TextBox 65">
            <a:extLst>
              <a:ext uri="{FF2B5EF4-FFF2-40B4-BE49-F238E27FC236}">
                <a16:creationId xmlns:a16="http://schemas.microsoft.com/office/drawing/2014/main" id="{EBB893FB-C2F6-E8BB-BB98-E3221AA75F09}"/>
              </a:ext>
            </a:extLst>
          </p:cNvPr>
          <p:cNvSpPr txBox="1"/>
          <p:nvPr/>
        </p:nvSpPr>
        <p:spPr>
          <a:xfrm>
            <a:off x="167852" y="5694842"/>
            <a:ext cx="5694241" cy="1107996"/>
          </a:xfrm>
          <a:prstGeom prst="rect">
            <a:avLst/>
          </a:prstGeom>
          <a:noFill/>
        </p:spPr>
        <p:txBody>
          <a:bodyPr wrap="square">
            <a:spAutoFit/>
          </a:bodyPr>
          <a:lstStyle/>
          <a:p>
            <a:pPr marL="171450" indent="-171450" algn="just">
              <a:buFontTx/>
              <a:buChar char="-"/>
            </a:pPr>
            <a:r>
              <a:rPr lang="ru-RU" sz="1100" dirty="0">
                <a:latin typeface="Times New Roman" panose="02020603050405020304" pitchFamily="18" charset="0"/>
                <a:cs typeface="Times New Roman" panose="02020603050405020304" pitchFamily="18" charset="0"/>
              </a:rPr>
              <a:t>приобретение посадочного материала для создания мелиоративных защитных лесных насаждений;</a:t>
            </a:r>
          </a:p>
          <a:p>
            <a:pPr marL="171450" indent="-171450" algn="just">
              <a:buFontTx/>
              <a:buChar char="-"/>
            </a:pPr>
            <a:r>
              <a:rPr lang="ru-RU" sz="1100" dirty="0">
                <a:latin typeface="Times New Roman" panose="02020603050405020304" pitchFamily="18" charset="0"/>
                <a:cs typeface="Times New Roman" panose="02020603050405020304" pitchFamily="18" charset="0"/>
              </a:rPr>
              <a:t>приобретение товарно-материальных ценностей в соответствии с проектом мелиорации;</a:t>
            </a:r>
          </a:p>
          <a:p>
            <a:pPr marL="171450" indent="-171450" algn="just">
              <a:buFontTx/>
              <a:buChar char="-"/>
            </a:pPr>
            <a:r>
              <a:rPr lang="ru-RU" sz="1100" dirty="0">
                <a:latin typeface="Times New Roman" panose="02020603050405020304" pitchFamily="18" charset="0"/>
                <a:cs typeface="Times New Roman" panose="02020603050405020304" pitchFamily="18" charset="0"/>
              </a:rPr>
              <a:t>оплата услуг на выполнение подрядной организацией мелиоративных мероприятий;</a:t>
            </a:r>
          </a:p>
          <a:p>
            <a:pPr marL="171450" indent="-171450" algn="just">
              <a:buFontTx/>
              <a:buChar char="-"/>
            </a:pPr>
            <a:r>
              <a:rPr lang="ru-RU" sz="1100" dirty="0">
                <a:latin typeface="Times New Roman" panose="02020603050405020304" pitchFamily="18" charset="0"/>
                <a:cs typeface="Times New Roman" panose="02020603050405020304" pitchFamily="18" charset="0"/>
              </a:rPr>
              <a:t>оплата труда наемных работников, занятых в выполнении работ по реализации проектов мелиорации по созданию мелиоративных защитных лесных насаждений.</a:t>
            </a:r>
          </a:p>
        </p:txBody>
      </p:sp>
      <p:sp>
        <p:nvSpPr>
          <p:cNvPr id="67" name="TextBox 30">
            <a:extLst>
              <a:ext uri="{FF2B5EF4-FFF2-40B4-BE49-F238E27FC236}">
                <a16:creationId xmlns:a16="http://schemas.microsoft.com/office/drawing/2014/main" id="{D6B75813-B42A-F3AD-3821-7C279C631DA1}"/>
              </a:ext>
            </a:extLst>
          </p:cNvPr>
          <p:cNvSpPr txBox="1"/>
          <p:nvPr/>
        </p:nvSpPr>
        <p:spPr>
          <a:xfrm>
            <a:off x="23647" y="4993532"/>
            <a:ext cx="5645407" cy="553998"/>
          </a:xfrm>
          <a:prstGeom prst="rect">
            <a:avLst/>
          </a:prstGeom>
          <a:noFill/>
        </p:spPr>
        <p:txBody>
          <a:bodyPr wrap="square" lIns="0" tIns="0" rIns="0" bIns="0" rtlCol="0">
            <a:spAutoFit/>
          </a:bodyPr>
          <a:lstStyle/>
          <a:p>
            <a:pPr algn="ctr"/>
            <a:r>
              <a:rPr lang="ru-RU" sz="1400" b="1" u="sng" dirty="0">
                <a:latin typeface="Times New Roman" panose="02020603050405020304" pitchFamily="18" charset="0"/>
                <a:ea typeface="微软雅黑" panose="020B0503020204020204" pitchFamily="34" charset="-122"/>
                <a:cs typeface="Times New Roman" panose="02020603050405020304" pitchFamily="18" charset="0"/>
              </a:rPr>
              <a:t>Субсидия на проведение агролесомелиоративных </a:t>
            </a:r>
            <a:br>
              <a:rPr lang="ru-RU" sz="1400" b="1" u="sng" dirty="0">
                <a:latin typeface="Times New Roman" panose="02020603050405020304" pitchFamily="18" charset="0"/>
                <a:ea typeface="微软雅黑" panose="020B0503020204020204" pitchFamily="34" charset="-122"/>
                <a:cs typeface="Times New Roman" panose="02020603050405020304" pitchFamily="18" charset="0"/>
              </a:rPr>
            </a:br>
            <a:r>
              <a:rPr lang="ru-RU" sz="1400" b="1" u="sng" dirty="0">
                <a:latin typeface="Times New Roman" panose="02020603050405020304" pitchFamily="18" charset="0"/>
                <a:ea typeface="微软雅黑" panose="020B0503020204020204" pitchFamily="34" charset="-122"/>
                <a:cs typeface="Times New Roman" panose="02020603050405020304" pitchFamily="18" charset="0"/>
              </a:rPr>
              <a:t>и гидромелиоративных мероприятий</a:t>
            </a:r>
          </a:p>
          <a:p>
            <a:pPr algn="just"/>
            <a:endParaRPr lang="ru-RU" sz="800" dirty="0">
              <a:latin typeface="Times New Roman" panose="02020603050405020304" pitchFamily="18" charset="0"/>
            </a:endParaRPr>
          </a:p>
        </p:txBody>
      </p:sp>
      <p:sp>
        <p:nvSpPr>
          <p:cNvPr id="32" name="object 16">
            <a:extLst>
              <a:ext uri="{FF2B5EF4-FFF2-40B4-BE49-F238E27FC236}">
                <a16:creationId xmlns:a16="http://schemas.microsoft.com/office/drawing/2014/main" id="{03B3B334-36BB-F271-F71A-9FE72188C046}"/>
              </a:ext>
            </a:extLst>
          </p:cNvPr>
          <p:cNvSpPr txBox="1"/>
          <p:nvPr/>
        </p:nvSpPr>
        <p:spPr>
          <a:xfrm>
            <a:off x="11763753" y="6498942"/>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15</a:t>
            </a:r>
            <a:endParaRPr sz="1800" dirty="0">
              <a:latin typeface="Calibri"/>
              <a:cs typeface="Calibri"/>
            </a:endParaRPr>
          </a:p>
        </p:txBody>
      </p:sp>
      <p:sp>
        <p:nvSpPr>
          <p:cNvPr id="38" name="TextBox 37">
            <a:extLst>
              <a:ext uri="{FF2B5EF4-FFF2-40B4-BE49-F238E27FC236}">
                <a16:creationId xmlns:a16="http://schemas.microsoft.com/office/drawing/2014/main" id="{0C38FFF7-AFF1-536B-4236-CA432C8BEF8A}"/>
              </a:ext>
            </a:extLst>
          </p:cNvPr>
          <p:cNvSpPr txBox="1"/>
          <p:nvPr/>
        </p:nvSpPr>
        <p:spPr>
          <a:xfrm>
            <a:off x="111493" y="1979709"/>
            <a:ext cx="5691357" cy="784830"/>
          </a:xfrm>
          <a:prstGeom prst="rect">
            <a:avLst/>
          </a:prstGeom>
          <a:noFill/>
        </p:spPr>
        <p:txBody>
          <a:bodyPr wrap="square">
            <a:spAutoFit/>
          </a:bodyPr>
          <a:lstStyle/>
          <a:p>
            <a:pPr indent="268288" algn="just"/>
            <a:r>
              <a:rPr lang="ru-RU" sz="900" b="1" dirty="0">
                <a:latin typeface="Times New Roman" panose="02020603050405020304" pitchFamily="18" charset="0"/>
              </a:rPr>
              <a:t>Постановление Правительства РО от 12.04.20</a:t>
            </a:r>
            <a:r>
              <a:rPr lang="en-US" sz="900" b="1" dirty="0">
                <a:latin typeface="Times New Roman" panose="02020603050405020304" pitchFamily="18" charset="0"/>
              </a:rPr>
              <a:t>17</a:t>
            </a:r>
            <a:r>
              <a:rPr lang="ru-RU" sz="900" b="1" dirty="0">
                <a:latin typeface="Times New Roman" panose="02020603050405020304" pitchFamily="18" charset="0"/>
              </a:rPr>
              <a:t> N 277 </a:t>
            </a:r>
            <a:r>
              <a:rPr lang="ru-RU" sz="900" dirty="0">
                <a:latin typeface="Times New Roman" panose="02020603050405020304" pitchFamily="18" charset="0"/>
              </a:rPr>
              <a:t>«О порядке предоставления субсидий сельскохозяйственным товаропроизводителям (кроме граждан, ведущих личное подсобное хозяйство) на возмещение части затрат на оплату услуг по подаче воды для орошения и (или) затрат на оплату электроэнергии, потребляемой внутрихозяйственными насосными станциями при подаче воды для орошения сельскохозяйственных культур»</a:t>
            </a:r>
          </a:p>
        </p:txBody>
      </p:sp>
      <p:sp>
        <p:nvSpPr>
          <p:cNvPr id="45" name="TextBox 44">
            <a:extLst>
              <a:ext uri="{FF2B5EF4-FFF2-40B4-BE49-F238E27FC236}">
                <a16:creationId xmlns:a16="http://schemas.microsoft.com/office/drawing/2014/main" id="{536285B1-0B77-2D0B-B8D2-EDBA75C2AE9B}"/>
              </a:ext>
            </a:extLst>
          </p:cNvPr>
          <p:cNvSpPr txBox="1"/>
          <p:nvPr/>
        </p:nvSpPr>
        <p:spPr>
          <a:xfrm>
            <a:off x="5904386" y="1985855"/>
            <a:ext cx="6120475" cy="646331"/>
          </a:xfrm>
          <a:prstGeom prst="rect">
            <a:avLst/>
          </a:prstGeom>
          <a:noFill/>
        </p:spPr>
        <p:txBody>
          <a:bodyPr wrap="square">
            <a:spAutoFit/>
          </a:bodyPr>
          <a:lstStyle/>
          <a:p>
            <a:pPr indent="268288" algn="just"/>
            <a:r>
              <a:rPr lang="ru-RU" sz="900" b="1" dirty="0">
                <a:effectLst/>
                <a:latin typeface="Times New Roman" panose="02020603050405020304" pitchFamily="18" charset="0"/>
                <a:ea typeface="Calibri" panose="020F0502020204030204" pitchFamily="34" charset="0"/>
                <a:cs typeface="Times New Roman" panose="02020603050405020304" pitchFamily="18" charset="0"/>
              </a:rPr>
              <a:t>Постановление Правительства РО от 25.05.2017 N 377 </a:t>
            </a:r>
            <a:r>
              <a:rPr lang="ru-RU" sz="900" b="1" dirty="0">
                <a:latin typeface="Times New Roman" panose="02020603050405020304" pitchFamily="18" charset="0"/>
                <a:ea typeface="Calibri" panose="020F0502020204030204" pitchFamily="34" charset="0"/>
                <a:cs typeface="Times New Roman" panose="02020603050405020304" pitchFamily="18" charset="0"/>
              </a:rPr>
              <a:t>«</a:t>
            </a: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О порядке предоставления субсидий на возмещение части затрат на текущий ремонт и планировку оросительных систем, расчистку коллекторно-дренажной сети, приобретение и доставку фосфогипса, приобретение гербицидов, ленты капельного орошения, необходимого оборудования и специализированной техники для удаления сорной растительности на мелиоративных каналах»</a:t>
            </a:r>
            <a:endParaRPr lang="ru-RU" sz="900" dirty="0">
              <a:latin typeface="Times New Roman" panose="02020603050405020304" pitchFamily="18" charset="0"/>
              <a:cs typeface="Times New Roman" panose="02020603050405020304" pitchFamily="18" charset="0"/>
            </a:endParaRP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11" name="Рисунок 10" descr="Дождь">
            <a:extLst>
              <a:ext uri="{FF2B5EF4-FFF2-40B4-BE49-F238E27FC236}">
                <a16:creationId xmlns:a16="http://schemas.microsoft.com/office/drawing/2014/main" id="{2B00C237-7811-1BE9-EC68-1FAE578CE5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30946" y="-248583"/>
            <a:ext cx="1679190" cy="1585182"/>
          </a:xfrm>
          <a:prstGeom prst="rect">
            <a:avLst/>
          </a:prstGeom>
        </p:spPr>
      </p:pic>
      <p:pic>
        <p:nvPicPr>
          <p:cNvPr id="14" name="Рисунок 13" descr="Растение">
            <a:extLst>
              <a:ext uri="{FF2B5EF4-FFF2-40B4-BE49-F238E27FC236}">
                <a16:creationId xmlns:a16="http://schemas.microsoft.com/office/drawing/2014/main" id="{4FFA27CB-18C5-2FDC-3386-055D0ADDD3C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570541" y="1337256"/>
            <a:ext cx="667963" cy="600429"/>
          </a:xfrm>
          <a:prstGeom prst="rect">
            <a:avLst/>
          </a:prstGeom>
        </p:spPr>
      </p:pic>
      <p:pic>
        <p:nvPicPr>
          <p:cNvPr id="44" name="Рисунок 43" descr="Растение">
            <a:extLst>
              <a:ext uri="{FF2B5EF4-FFF2-40B4-BE49-F238E27FC236}">
                <a16:creationId xmlns:a16="http://schemas.microsoft.com/office/drawing/2014/main" id="{84132024-2DC5-7887-10AE-A8571873E27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212330" y="1337256"/>
            <a:ext cx="594982" cy="600429"/>
          </a:xfrm>
          <a:prstGeom prst="rect">
            <a:avLst/>
          </a:prstGeom>
        </p:spPr>
      </p:pic>
      <p:pic>
        <p:nvPicPr>
          <p:cNvPr id="46" name="Рисунок 45" descr="Растение">
            <a:extLst>
              <a:ext uri="{FF2B5EF4-FFF2-40B4-BE49-F238E27FC236}">
                <a16:creationId xmlns:a16="http://schemas.microsoft.com/office/drawing/2014/main" id="{C08B92BF-36C0-CE02-3980-55C926AE18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06545" y="1347352"/>
            <a:ext cx="594982" cy="600429"/>
          </a:xfrm>
          <a:prstGeom prst="rect">
            <a:avLst/>
          </a:prstGeom>
        </p:spPr>
      </p:pic>
      <p:sp>
        <p:nvSpPr>
          <p:cNvPr id="54" name="TextBox 53">
            <a:extLst>
              <a:ext uri="{FF2B5EF4-FFF2-40B4-BE49-F238E27FC236}">
                <a16:creationId xmlns:a16="http://schemas.microsoft.com/office/drawing/2014/main" id="{0C94DA56-37E4-6D72-E6FD-4AAB54C423DD}"/>
              </a:ext>
            </a:extLst>
          </p:cNvPr>
          <p:cNvSpPr txBox="1"/>
          <p:nvPr/>
        </p:nvSpPr>
        <p:spPr>
          <a:xfrm>
            <a:off x="6449348" y="4389750"/>
            <a:ext cx="5482451" cy="507831"/>
          </a:xfrm>
          <a:prstGeom prst="rect">
            <a:avLst/>
          </a:prstGeom>
          <a:noFill/>
        </p:spPr>
        <p:txBody>
          <a:bodyPr wrap="square">
            <a:spAutoFit/>
          </a:bodyPr>
          <a:lstStyle/>
          <a:p>
            <a:pPr indent="268288" algn="just"/>
            <a:r>
              <a:rPr lang="ru-RU" sz="900" b="1" dirty="0">
                <a:latin typeface="Times New Roman" panose="02020603050405020304" pitchFamily="18" charset="0"/>
              </a:rPr>
              <a:t>Постановление Правительства РО от 16.02.2017 N 107 </a:t>
            </a:r>
            <a:r>
              <a:rPr lang="ru-RU" sz="900" dirty="0">
                <a:latin typeface="Times New Roman" panose="02020603050405020304" pitchFamily="18" charset="0"/>
              </a:rPr>
              <a:t>«О порядке предоставления субсидий сельскохозяйственным товаропроизводителям (кроме граждан, ведущих личное подсобное хозяйство) на реализацию мероприятий в области мелиорации земель сельскохозяйственного назначения»</a:t>
            </a:r>
          </a:p>
        </p:txBody>
      </p:sp>
      <p:pic>
        <p:nvPicPr>
          <p:cNvPr id="16" name="Рисунок 15">
            <a:extLst>
              <a:ext uri="{FF2B5EF4-FFF2-40B4-BE49-F238E27FC236}">
                <a16:creationId xmlns:a16="http://schemas.microsoft.com/office/drawing/2014/main" id="{A01720FC-E11B-83A0-6A73-8F5FC410B04B}"/>
              </a:ext>
            </a:extLst>
          </p:cNvPr>
          <p:cNvPicPr>
            <a:picLocks noChangeAspect="1"/>
          </p:cNvPicPr>
          <p:nvPr/>
        </p:nvPicPr>
        <p:blipFill rotWithShape="1">
          <a:blip r:embed="rId8">
            <a:extLst>
              <a:ext uri="{28A0092B-C50C-407E-A947-70E740481C1C}">
                <a14:useLocalDpi xmlns:a14="http://schemas.microsoft.com/office/drawing/2010/main" val="0"/>
              </a:ext>
            </a:extLst>
          </a:blip>
          <a:srcRect l="15773"/>
          <a:stretch/>
        </p:blipFill>
        <p:spPr>
          <a:xfrm>
            <a:off x="1588654" y="560137"/>
            <a:ext cx="7771005" cy="1347665"/>
          </a:xfrm>
          <a:prstGeom prst="rect">
            <a:avLst/>
          </a:prstGeom>
        </p:spPr>
      </p:pic>
      <p:sp>
        <p:nvSpPr>
          <p:cNvPr id="2" name="TextBox 30">
            <a:extLst>
              <a:ext uri="{FF2B5EF4-FFF2-40B4-BE49-F238E27FC236}">
                <a16:creationId xmlns:a16="http://schemas.microsoft.com/office/drawing/2014/main" id="{37037C9E-0498-9B8E-E907-3FF6B904E196}"/>
              </a:ext>
            </a:extLst>
          </p:cNvPr>
          <p:cNvSpPr txBox="1"/>
          <p:nvPr/>
        </p:nvSpPr>
        <p:spPr>
          <a:xfrm>
            <a:off x="213465" y="5532741"/>
            <a:ext cx="3986273" cy="184666"/>
          </a:xfrm>
          <a:prstGeom prst="rect">
            <a:avLst/>
          </a:prstGeom>
          <a:noFill/>
        </p:spPr>
        <p:txBody>
          <a:bodyPr wrap="square" lIns="0" tIns="0" rIns="0" bIns="0" rtlCol="0">
            <a:spAutoFit/>
          </a:bodyPr>
          <a:lstStyle/>
          <a:p>
            <a:pPr algn="ctr"/>
            <a:r>
              <a:rPr lang="ru-RU" sz="1200" dirty="0">
                <a:latin typeface="Times New Roman" panose="02020603050405020304" pitchFamily="18" charset="0"/>
              </a:rPr>
              <a:t>Субсидия предоставляется на возмещение части затрат на:</a:t>
            </a:r>
          </a:p>
        </p:txBody>
      </p:sp>
      <p:pic>
        <p:nvPicPr>
          <p:cNvPr id="3" name="Рисунок 2">
            <a:extLst>
              <a:ext uri="{FF2B5EF4-FFF2-40B4-BE49-F238E27FC236}">
                <a16:creationId xmlns:a16="http://schemas.microsoft.com/office/drawing/2014/main" id="{A79A5A21-6C96-EA84-3EB4-F35EACADD8F3}"/>
              </a:ext>
            </a:extLst>
          </p:cNvPr>
          <p:cNvPicPr>
            <a:picLocks noChangeAspect="1"/>
          </p:cNvPicPr>
          <p:nvPr/>
        </p:nvPicPr>
        <p:blipFill rotWithShape="1">
          <a:blip r:embed="rId9"/>
          <a:srcRect l="24648" t="8417" r="26058" b="4935"/>
          <a:stretch/>
        </p:blipFill>
        <p:spPr bwMode="auto">
          <a:xfrm flipH="1">
            <a:off x="5209161" y="4399765"/>
            <a:ext cx="1376365" cy="1360813"/>
          </a:xfrm>
          <a:prstGeom prst="rect">
            <a:avLst/>
          </a:prstGeom>
          <a:ln>
            <a:noFill/>
          </a:ln>
          <a:extLst>
            <a:ext uri="{53640926-AAD7-44D8-BBD7-CCE9431645EC}">
              <a14:shadowObscured xmlns:a14="http://schemas.microsoft.com/office/drawing/2010/main"/>
            </a:ext>
          </a:extLst>
        </p:spPr>
      </p:pic>
      <p:pic>
        <p:nvPicPr>
          <p:cNvPr id="7" name="Рисунок 6">
            <a:extLst>
              <a:ext uri="{FF2B5EF4-FFF2-40B4-BE49-F238E27FC236}">
                <a16:creationId xmlns:a16="http://schemas.microsoft.com/office/drawing/2014/main" id="{362B879E-3EEF-EF50-6418-4F45FC2E020F}"/>
              </a:ext>
            </a:extLst>
          </p:cNvPr>
          <p:cNvPicPr>
            <a:picLocks noChangeAspect="1"/>
          </p:cNvPicPr>
          <p:nvPr/>
        </p:nvPicPr>
        <p:blipFill rotWithShape="1">
          <a:blip r:embed="rId10"/>
          <a:srcRect l="24648" t="8170" r="26615" b="5182"/>
          <a:stretch/>
        </p:blipFill>
        <p:spPr bwMode="auto">
          <a:xfrm>
            <a:off x="158686" y="565566"/>
            <a:ext cx="1361763" cy="1361763"/>
          </a:xfrm>
          <a:prstGeom prst="rect">
            <a:avLst/>
          </a:prstGeom>
          <a:ln>
            <a:noFill/>
          </a:ln>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9198C5B0-55E0-C640-3C4C-C9A02E5D7893}"/>
              </a:ext>
            </a:extLst>
          </p:cNvPr>
          <p:cNvPicPr>
            <a:picLocks noChangeAspect="1"/>
          </p:cNvPicPr>
          <p:nvPr/>
        </p:nvPicPr>
        <p:blipFill rotWithShape="1">
          <a:blip r:embed="rId11"/>
          <a:srcRect l="24648" t="7923" r="26476" b="5182"/>
          <a:stretch/>
        </p:blipFill>
        <p:spPr bwMode="auto">
          <a:xfrm>
            <a:off x="9407293" y="538434"/>
            <a:ext cx="1399252" cy="1399252"/>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045C9ECB-D9C2-1411-2C29-62D478AE0274}"/>
              </a:ext>
            </a:extLst>
          </p:cNvPr>
          <p:cNvSpPr txBox="1"/>
          <p:nvPr/>
        </p:nvSpPr>
        <p:spPr>
          <a:xfrm>
            <a:off x="111501" y="4394448"/>
            <a:ext cx="5097661" cy="646331"/>
          </a:xfrm>
          <a:prstGeom prst="rect">
            <a:avLst/>
          </a:prstGeom>
          <a:noFill/>
        </p:spPr>
        <p:txBody>
          <a:bodyPr wrap="square">
            <a:spAutoFit/>
          </a:bodyPr>
          <a:lstStyle/>
          <a:p>
            <a:pPr indent="268288" algn="just"/>
            <a:r>
              <a:rPr lang="ru-RU" sz="900" b="1" dirty="0">
                <a:latin typeface="Times New Roman" panose="02020603050405020304" pitchFamily="18" charset="0"/>
              </a:rPr>
              <a:t>Постановление Правительства РО от 16.02.2017 N 107 </a:t>
            </a:r>
            <a:r>
              <a:rPr lang="ru-RU" sz="900" dirty="0">
                <a:latin typeface="Times New Roman" panose="02020603050405020304" pitchFamily="18" charset="0"/>
              </a:rPr>
              <a:t>«О порядке предоставления субсидий сельскохозяйственным товаропроизводителям (кроме граждан, ведущих личное подсобное хозяйство) на реализацию мероприятий в области мелиорации земель сельскохозяйственного назначения»</a:t>
            </a:r>
          </a:p>
        </p:txBody>
      </p:sp>
    </p:spTree>
    <p:extLst>
      <p:ext uri="{BB962C8B-B14F-4D97-AF65-F5344CB8AC3E}">
        <p14:creationId xmlns:p14="http://schemas.microsoft.com/office/powerpoint/2010/main" val="406921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fill="hold" nodeType="afterEffec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6" name="直接箭头连接符 9">
            <a:extLst>
              <a:ext uri="{FF2B5EF4-FFF2-40B4-BE49-F238E27FC236}">
                <a16:creationId xmlns:a16="http://schemas.microsoft.com/office/drawing/2014/main" id="{A0F02FCE-3D55-3488-BBAF-76EE7E9C1D92}"/>
              </a:ext>
            </a:extLst>
          </p:cNvPr>
          <p:cNvCxnSpPr>
            <a:cxnSpLocks/>
          </p:cNvCxnSpPr>
          <p:nvPr/>
        </p:nvCxnSpPr>
        <p:spPr>
          <a:xfrm flipV="1">
            <a:off x="1638883" y="3759297"/>
            <a:ext cx="723814" cy="268099"/>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9">
            <a:extLst>
              <a:ext uri="{FF2B5EF4-FFF2-40B4-BE49-F238E27FC236}">
                <a16:creationId xmlns:a16="http://schemas.microsoft.com/office/drawing/2014/main" id="{2B2B7BFD-A751-228C-A9B4-908171FD8F82}"/>
              </a:ext>
            </a:extLst>
          </p:cNvPr>
          <p:cNvCxnSpPr>
            <a:cxnSpLocks/>
          </p:cNvCxnSpPr>
          <p:nvPr/>
        </p:nvCxnSpPr>
        <p:spPr>
          <a:xfrm>
            <a:off x="1638883" y="4052630"/>
            <a:ext cx="727458" cy="157349"/>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0" y="-24094"/>
            <a:ext cx="10004906" cy="752459"/>
          </a:xfrm>
        </p:spPr>
        <p:txBody>
          <a:bodyPr>
            <a:noAutofit/>
          </a:bodyPr>
          <a:lstStyle/>
          <a:p>
            <a:r>
              <a:rPr lang="ru-RU" b="1" dirty="0">
                <a:solidFill>
                  <a:schemeClr val="accent2">
                    <a:lumMod val="75000"/>
                  </a:schemeClr>
                </a:solidFill>
                <a:latin typeface="Times New Roman" panose="02020603050405020304" pitchFamily="18" charset="0"/>
                <a:cs typeface="Times New Roman" panose="02020603050405020304" pitchFamily="18" charset="0"/>
              </a:rPr>
              <a:t>Приобретение сельскохозяйственной </a:t>
            </a:r>
            <a:r>
              <a:rPr lang="ru-RU" sz="4000" b="1" dirty="0">
                <a:solidFill>
                  <a:schemeClr val="accent2">
                    <a:lumMod val="75000"/>
                  </a:schemeClr>
                </a:solidFill>
                <a:latin typeface="Times New Roman" panose="02020603050405020304" pitchFamily="18" charset="0"/>
                <a:cs typeface="Times New Roman" panose="02020603050405020304" pitchFamily="18" charset="0"/>
              </a:rPr>
              <a:t>техники</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27" name="TextBox 26">
            <a:extLst>
              <a:ext uri="{FF2B5EF4-FFF2-40B4-BE49-F238E27FC236}">
                <a16:creationId xmlns:a16="http://schemas.microsoft.com/office/drawing/2014/main" id="{CE5DE5B8-E09C-4DB6-4827-38D5EBDA8671}"/>
              </a:ext>
            </a:extLst>
          </p:cNvPr>
          <p:cNvSpPr txBox="1"/>
          <p:nvPr/>
        </p:nvSpPr>
        <p:spPr>
          <a:xfrm>
            <a:off x="291619" y="606504"/>
            <a:ext cx="9270615" cy="355610"/>
          </a:xfrm>
          <a:prstGeom prst="rect">
            <a:avLst/>
          </a:prstGeom>
          <a:noFill/>
        </p:spPr>
        <p:txBody>
          <a:bodyPr wrap="square">
            <a:spAutoFit/>
          </a:bodyPr>
          <a:lstStyle/>
          <a:p>
            <a:pPr algn="just">
              <a:lnSpc>
                <a:spcPct val="9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затрат на приобретение сельскохозяйственной техники</a:t>
            </a:r>
          </a:p>
        </p:txBody>
      </p:sp>
      <p:sp>
        <p:nvSpPr>
          <p:cNvPr id="32" name="矩形 5">
            <a:extLst>
              <a:ext uri="{FF2B5EF4-FFF2-40B4-BE49-F238E27FC236}">
                <a16:creationId xmlns:a16="http://schemas.microsoft.com/office/drawing/2014/main" id="{45F1B0C3-EB5F-EF51-1163-D29511617766}"/>
              </a:ext>
            </a:extLst>
          </p:cNvPr>
          <p:cNvSpPr/>
          <p:nvPr/>
        </p:nvSpPr>
        <p:spPr>
          <a:xfrm>
            <a:off x="2398789" y="5607124"/>
            <a:ext cx="6783188" cy="9468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b"/>
          <a:lstStyle/>
          <a:p>
            <a:pPr algn="just"/>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34" name="六边形 7">
            <a:extLst>
              <a:ext uri="{FF2B5EF4-FFF2-40B4-BE49-F238E27FC236}">
                <a16:creationId xmlns:a16="http://schemas.microsoft.com/office/drawing/2014/main" id="{D8E49C61-B4F2-196B-897B-C31855780887}"/>
              </a:ext>
            </a:extLst>
          </p:cNvPr>
          <p:cNvSpPr/>
          <p:nvPr/>
        </p:nvSpPr>
        <p:spPr>
          <a:xfrm>
            <a:off x="104670" y="3374793"/>
            <a:ext cx="1586689" cy="1368152"/>
          </a:xfrm>
          <a:prstGeom prst="hexagon">
            <a:avLst/>
          </a:prstGeom>
          <a:solidFill>
            <a:srgbClr val="86B7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ru-RU" altLang="zh-CN" sz="3600" dirty="0">
                <a:latin typeface="Times New Roman" panose="02020603050405020304" pitchFamily="18" charset="0"/>
                <a:ea typeface="微软雅黑" panose="020B0503020204020204" pitchFamily="34" charset="-122"/>
                <a:cs typeface="Times New Roman" panose="02020603050405020304" pitchFamily="18" charset="0"/>
              </a:rPr>
              <a:t>20% </a:t>
            </a:r>
          </a:p>
          <a:p>
            <a:pPr algn="ctr"/>
            <a:r>
              <a:rPr lang="ru-RU" altLang="zh-CN" sz="1200" dirty="0">
                <a:latin typeface="Times New Roman" panose="02020603050405020304" pitchFamily="18" charset="0"/>
                <a:ea typeface="微软雅黑" panose="020B0503020204020204" pitchFamily="34" charset="-122"/>
                <a:cs typeface="Times New Roman" panose="02020603050405020304" pitchFamily="18" charset="0"/>
              </a:rPr>
              <a:t>от стоимости техники </a:t>
            </a:r>
          </a:p>
          <a:p>
            <a:pPr algn="ctr"/>
            <a:r>
              <a:rPr lang="ru-RU" altLang="zh-CN" sz="900" dirty="0">
                <a:latin typeface="Times New Roman" panose="02020603050405020304" pitchFamily="18" charset="0"/>
                <a:ea typeface="微软雅黑" panose="020B0503020204020204" pitchFamily="34" charset="-122"/>
                <a:cs typeface="Times New Roman" panose="02020603050405020304" pitchFamily="18" charset="0"/>
              </a:rPr>
              <a:t>(без НДС и транспортных расходов)</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7" name="直接箭头连接符 10">
            <a:extLst>
              <a:ext uri="{FF2B5EF4-FFF2-40B4-BE49-F238E27FC236}">
                <a16:creationId xmlns:a16="http://schemas.microsoft.com/office/drawing/2014/main" id="{1243BD49-6798-079D-29FD-D2A265605F02}"/>
              </a:ext>
            </a:extLst>
          </p:cNvPr>
          <p:cNvCxnSpPr>
            <a:cxnSpLocks/>
            <a:stCxn id="34" idx="5"/>
          </p:cNvCxnSpPr>
          <p:nvPr/>
        </p:nvCxnSpPr>
        <p:spPr>
          <a:xfrm flipV="1">
            <a:off x="1349321" y="2335930"/>
            <a:ext cx="1024778" cy="103886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39" name="矩形 12">
            <a:extLst>
              <a:ext uri="{FF2B5EF4-FFF2-40B4-BE49-F238E27FC236}">
                <a16:creationId xmlns:a16="http://schemas.microsoft.com/office/drawing/2014/main" id="{C58BD839-3F30-1FE9-4889-C52C623B49A9}"/>
              </a:ext>
            </a:extLst>
          </p:cNvPr>
          <p:cNvSpPr/>
          <p:nvPr/>
        </p:nvSpPr>
        <p:spPr>
          <a:xfrm>
            <a:off x="2398789" y="1353879"/>
            <a:ext cx="6783188" cy="951638"/>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b"/>
          <a:lstStyle/>
          <a:p>
            <a:pPr algn="ct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40" name="矩形 13">
            <a:extLst>
              <a:ext uri="{FF2B5EF4-FFF2-40B4-BE49-F238E27FC236}">
                <a16:creationId xmlns:a16="http://schemas.microsoft.com/office/drawing/2014/main" id="{7932C546-D149-0AF1-7926-5B8F22FFCA82}"/>
              </a:ext>
            </a:extLst>
          </p:cNvPr>
          <p:cNvSpPr/>
          <p:nvPr/>
        </p:nvSpPr>
        <p:spPr>
          <a:xfrm>
            <a:off x="2847109" y="1011479"/>
            <a:ext cx="5877810" cy="720000"/>
          </a:xfrm>
          <a:prstGeom prst="rect">
            <a:avLst/>
          </a:prstGeom>
          <a:solidFill>
            <a:srgbClr val="86B7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ru-RU" sz="1600" b="1" dirty="0">
                <a:latin typeface="Times New Roman" panose="02020603050405020304" pitchFamily="18" charset="0"/>
                <a:ea typeface="微软雅黑" panose="020B0503020204020204" pitchFamily="34" charset="-122"/>
                <a:cs typeface="Times New Roman" panose="02020603050405020304" pitchFamily="18" charset="0"/>
              </a:rPr>
              <a:t>Сельхозтехника, работающая на газомоторном топливе</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矩形 15">
            <a:extLst>
              <a:ext uri="{FF2B5EF4-FFF2-40B4-BE49-F238E27FC236}">
                <a16:creationId xmlns:a16="http://schemas.microsoft.com/office/drawing/2014/main" id="{374F2C27-A4F2-59D1-EA5A-53E21AD81803}"/>
              </a:ext>
            </a:extLst>
          </p:cNvPr>
          <p:cNvSpPr/>
          <p:nvPr/>
        </p:nvSpPr>
        <p:spPr>
          <a:xfrm>
            <a:off x="2389641" y="2537308"/>
            <a:ext cx="6783189" cy="1202661"/>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2" name="矩形 16">
            <a:extLst>
              <a:ext uri="{FF2B5EF4-FFF2-40B4-BE49-F238E27FC236}">
                <a16:creationId xmlns:a16="http://schemas.microsoft.com/office/drawing/2014/main" id="{9A3D157D-EE22-D67A-001A-FBE50070161B}"/>
              </a:ext>
            </a:extLst>
          </p:cNvPr>
          <p:cNvSpPr/>
          <p:nvPr/>
        </p:nvSpPr>
        <p:spPr>
          <a:xfrm>
            <a:off x="2841415" y="2356912"/>
            <a:ext cx="5879643" cy="720250"/>
          </a:xfrm>
          <a:prstGeom prst="rect">
            <a:avLst/>
          </a:prstGeom>
          <a:solidFill>
            <a:srgbClr val="86B7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lnSpc>
                <a:spcPct val="95000"/>
              </a:lnSpc>
            </a:pPr>
            <a:r>
              <a:rPr lang="ru-RU" sz="1600" b="1" dirty="0">
                <a:latin typeface="Times New Roman" panose="02020603050405020304" pitchFamily="18" charset="0"/>
                <a:ea typeface="微软雅黑" panose="020B0503020204020204" pitchFamily="34" charset="-122"/>
                <a:cs typeface="Times New Roman" panose="02020603050405020304" pitchFamily="18" charset="0"/>
              </a:rPr>
              <a:t>Сельхозтехника для сельскохозяйственных товаропроизводителей, </a:t>
            </a:r>
          </a:p>
          <a:p>
            <a:pPr algn="ctr">
              <a:lnSpc>
                <a:spcPct val="95000"/>
              </a:lnSpc>
            </a:pPr>
            <a:r>
              <a:rPr lang="ru-RU" sz="1600" b="1" dirty="0">
                <a:latin typeface="Times New Roman" panose="02020603050405020304" pitchFamily="18" charset="0"/>
                <a:ea typeface="微软雅黑" panose="020B0503020204020204" pitchFamily="34" charset="-122"/>
                <a:cs typeface="Times New Roman" panose="02020603050405020304" pitchFamily="18" charset="0"/>
              </a:rPr>
              <a:t>занимающимся животноводством, садоводством</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object 16">
            <a:extLst>
              <a:ext uri="{FF2B5EF4-FFF2-40B4-BE49-F238E27FC236}">
                <a16:creationId xmlns:a16="http://schemas.microsoft.com/office/drawing/2014/main" id="{9FBA0C18-414A-780B-FEF8-0DF61E18C75D}"/>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16</a:t>
            </a:r>
            <a:endParaRPr sz="1800" dirty="0">
              <a:latin typeface="Calibri"/>
              <a:cs typeface="Calibri"/>
            </a:endParaRPr>
          </a:p>
        </p:txBody>
      </p:sp>
      <p:pic>
        <p:nvPicPr>
          <p:cNvPr id="24" name="Рисунок 23">
            <a:extLst>
              <a:ext uri="{FF2B5EF4-FFF2-40B4-BE49-F238E27FC236}">
                <a16:creationId xmlns:a16="http://schemas.microsoft.com/office/drawing/2014/main" id="{F5DAA84E-0050-1B63-F65E-6B5CB12C878B}"/>
              </a:ext>
            </a:extLst>
          </p:cNvPr>
          <p:cNvPicPr preferRelativeResize="0">
            <a:picLocks/>
          </p:cNvPicPr>
          <p:nvPr/>
        </p:nvPicPr>
        <p:blipFill>
          <a:blip r:embed="rId5" cstate="hqprint">
            <a:extLst>
              <a:ext uri="{28A0092B-C50C-407E-A947-70E740481C1C}">
                <a14:useLocalDpi xmlns:a14="http://schemas.microsoft.com/office/drawing/2010/main" val="0"/>
              </a:ext>
            </a:extLst>
          </a:blip>
          <a:stretch>
            <a:fillRect/>
          </a:stretch>
        </p:blipFill>
        <p:spPr>
          <a:xfrm>
            <a:off x="465340" y="968414"/>
            <a:ext cx="1796494" cy="1295432"/>
          </a:xfrm>
          <a:prstGeom prst="rect">
            <a:avLst/>
          </a:prstGeom>
        </p:spPr>
      </p:pic>
      <p:pic>
        <p:nvPicPr>
          <p:cNvPr id="25" name="Рисунок 24">
            <a:extLst>
              <a:ext uri="{FF2B5EF4-FFF2-40B4-BE49-F238E27FC236}">
                <a16:creationId xmlns:a16="http://schemas.microsoft.com/office/drawing/2014/main" id="{C7F5C1D9-8D3A-CE7C-5FC8-6E05C6DDF16B}"/>
              </a:ext>
            </a:extLst>
          </p:cNvPr>
          <p:cNvPicPr preferRelativeResize="0">
            <a:picLocks/>
          </p:cNvPicPr>
          <p:nvPr/>
        </p:nvPicPr>
        <p:blipFill>
          <a:blip r:embed="rId6" cstate="hqprint">
            <a:extLst>
              <a:ext uri="{28A0092B-C50C-407E-A947-70E740481C1C}">
                <a14:useLocalDpi xmlns:a14="http://schemas.microsoft.com/office/drawing/2010/main" val="0"/>
              </a:ext>
            </a:extLst>
          </a:blip>
          <a:stretch>
            <a:fillRect/>
          </a:stretch>
        </p:blipFill>
        <p:spPr>
          <a:xfrm>
            <a:off x="451121" y="5578131"/>
            <a:ext cx="1796400" cy="1209600"/>
          </a:xfrm>
          <a:prstGeom prst="rect">
            <a:avLst/>
          </a:prstGeom>
        </p:spPr>
      </p:pic>
      <p:sp>
        <p:nvSpPr>
          <p:cNvPr id="26" name="TextBox 25">
            <a:extLst>
              <a:ext uri="{FF2B5EF4-FFF2-40B4-BE49-F238E27FC236}">
                <a16:creationId xmlns:a16="http://schemas.microsoft.com/office/drawing/2014/main" id="{900B6F85-B8ED-17FD-7DEE-AFFD06643A1B}"/>
              </a:ext>
            </a:extLst>
          </p:cNvPr>
          <p:cNvSpPr txBox="1"/>
          <p:nvPr/>
        </p:nvSpPr>
        <p:spPr>
          <a:xfrm>
            <a:off x="9458251" y="1491137"/>
            <a:ext cx="2733749" cy="2024850"/>
          </a:xfrm>
          <a:prstGeom prst="rect">
            <a:avLst/>
          </a:prstGeom>
          <a:noFill/>
        </p:spPr>
        <p:txBody>
          <a:bodyPr wrap="square">
            <a:spAutoFit/>
          </a:bodyPr>
          <a:lstStyle/>
          <a:p>
            <a:pPr algn="just">
              <a:lnSpc>
                <a:spcPct val="115000"/>
              </a:lnSpc>
            </a:pPr>
            <a:r>
              <a:rPr lang="ru-RU" sz="1000" b="1" dirty="0">
                <a:solidFill>
                  <a:srgbClr val="000000"/>
                </a:solidFill>
                <a:latin typeface="Times New Roman" panose="02020603050405020304" pitchFamily="18" charset="0"/>
              </a:rPr>
              <a:t>Постановление Правительства </a:t>
            </a:r>
          </a:p>
          <a:p>
            <a:pPr algn="just">
              <a:lnSpc>
                <a:spcPct val="115000"/>
              </a:lnSpc>
            </a:pPr>
            <a:r>
              <a:rPr lang="ru-RU" sz="1000" b="1" dirty="0">
                <a:solidFill>
                  <a:srgbClr val="000000"/>
                </a:solidFill>
                <a:latin typeface="Times New Roman" panose="02020603050405020304" pitchFamily="18" charset="0"/>
              </a:rPr>
              <a:t>Ростовской  области от 03.03.2017 № 144 </a:t>
            </a:r>
            <a:br>
              <a:rPr lang="ru-RU" sz="1000" b="1" dirty="0">
                <a:solidFill>
                  <a:srgbClr val="000000"/>
                </a:solidFill>
                <a:latin typeface="Times New Roman" panose="02020603050405020304" pitchFamily="18" charset="0"/>
              </a:rPr>
            </a:br>
            <a:r>
              <a:rPr lang="ru-RU" sz="1000" b="1" dirty="0">
                <a:solidFill>
                  <a:srgbClr val="000000"/>
                </a:solidFill>
                <a:latin typeface="Times New Roman" panose="02020603050405020304" pitchFamily="18" charset="0"/>
              </a:rPr>
              <a:t>«</a:t>
            </a:r>
            <a:r>
              <a:rPr lang="ru-RU" sz="1000" dirty="0">
                <a:solidFill>
                  <a:srgbClr val="000000"/>
                </a:solidFill>
                <a:latin typeface="Times New Roman" panose="02020603050405020304" pitchFamily="18" charset="0"/>
              </a:rPr>
              <a:t>О Порядке предоставления субсидий сельскохозяйственным товаропроизводителям (кроме граждан, ведущих личное подсобное хозяйство, и сельскохозяйственных потребительских кооперативов) на возмещение части затрат на приобретение сельскохозяйственной техники (кроме сельскохозяйственной техники импортного производства)»</a:t>
            </a:r>
          </a:p>
        </p:txBody>
      </p:sp>
      <p:sp>
        <p:nvSpPr>
          <p:cNvPr id="29" name="矩形 15">
            <a:extLst>
              <a:ext uri="{FF2B5EF4-FFF2-40B4-BE49-F238E27FC236}">
                <a16:creationId xmlns:a16="http://schemas.microsoft.com/office/drawing/2014/main" id="{91A7BA3A-EA85-6FCE-1352-5D081EBBF296}"/>
              </a:ext>
            </a:extLst>
          </p:cNvPr>
          <p:cNvSpPr/>
          <p:nvPr/>
        </p:nvSpPr>
        <p:spPr>
          <a:xfrm>
            <a:off x="2398789" y="4233401"/>
            <a:ext cx="6783189" cy="948045"/>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1D0EC761-3259-548C-BA8D-0DF1ED8E067B}"/>
              </a:ext>
            </a:extLst>
          </p:cNvPr>
          <p:cNvSpPr txBox="1"/>
          <p:nvPr/>
        </p:nvSpPr>
        <p:spPr>
          <a:xfrm>
            <a:off x="2374099" y="3066468"/>
            <a:ext cx="6635832" cy="707886"/>
          </a:xfrm>
          <a:prstGeom prst="rect">
            <a:avLst/>
          </a:prstGeom>
          <a:noFill/>
        </p:spPr>
        <p:txBody>
          <a:bodyPr wrap="square">
            <a:spAutoFit/>
          </a:bodyPr>
          <a:lstStyle/>
          <a:p>
            <a:pPr algn="ctr"/>
            <a:r>
              <a:rPr lang="ru-RU" sz="1000" dirty="0">
                <a:latin typeface="Times New Roman" panose="02020603050405020304" pitchFamily="18" charset="0"/>
                <a:cs typeface="Times New Roman" panose="02020603050405020304" pitchFamily="18" charset="0"/>
              </a:rPr>
              <a:t>На приобретение сельскохозяйственной техники (кроме сельскохозяйственной техники, работающей на газомоторном топливе (метане), и сельскохозяйственной техники импортного производства) сельскохозяйственным товаропроизводителям, занимающимся животноводством (мясное, молочное скотоводство, молочное козоводство, племенное овцеводство, птицеводство), садоводством</a:t>
            </a:r>
            <a:endParaRPr lang="zh-CN" altLang="en-US" sz="10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61447313-23B0-0D79-26A0-32D920AA498B}"/>
              </a:ext>
            </a:extLst>
          </p:cNvPr>
          <p:cNvSpPr txBox="1"/>
          <p:nvPr/>
        </p:nvSpPr>
        <p:spPr>
          <a:xfrm>
            <a:off x="2353547" y="1704889"/>
            <a:ext cx="6783190" cy="553998"/>
          </a:xfrm>
          <a:prstGeom prst="rect">
            <a:avLst/>
          </a:prstGeom>
          <a:noFill/>
        </p:spPr>
        <p:txBody>
          <a:bodyPr wrap="square">
            <a:spAutoFit/>
          </a:bodyPr>
          <a:lstStyle/>
          <a:p>
            <a:pPr algn="ctr"/>
            <a:r>
              <a:rPr lang="ru-RU" sz="1000" dirty="0">
                <a:latin typeface="Times New Roman" panose="02020603050405020304" pitchFamily="18" charset="0"/>
                <a:cs typeface="Times New Roman" panose="02020603050405020304" pitchFamily="18" charset="0"/>
              </a:rPr>
              <a:t>На приобретение сельскохозяйственной техники, работающей на газомоторном топливе (метане) (кроме сельскохозяйственной техники импортного производства), сельскохозяйственными товаропроизводителями (кроме граждан, ведущих личное подсобное хозяйство, и сельскохозяйственных потребительских кооперативов) </a:t>
            </a:r>
          </a:p>
        </p:txBody>
      </p:sp>
      <p:sp>
        <p:nvSpPr>
          <p:cNvPr id="48" name="TextBox 47">
            <a:extLst>
              <a:ext uri="{FF2B5EF4-FFF2-40B4-BE49-F238E27FC236}">
                <a16:creationId xmlns:a16="http://schemas.microsoft.com/office/drawing/2014/main" id="{7BF6191C-037E-6961-D7BD-CB79C65D9A4C}"/>
              </a:ext>
            </a:extLst>
          </p:cNvPr>
          <p:cNvSpPr txBox="1"/>
          <p:nvPr/>
        </p:nvSpPr>
        <p:spPr>
          <a:xfrm>
            <a:off x="2473302" y="4504299"/>
            <a:ext cx="6588923" cy="707886"/>
          </a:xfrm>
          <a:prstGeom prst="rect">
            <a:avLst/>
          </a:prstGeom>
          <a:noFill/>
        </p:spPr>
        <p:txBody>
          <a:bodyPr wrap="square">
            <a:spAutoFit/>
          </a:bodyPr>
          <a:lstStyle/>
          <a:p>
            <a:pPr algn="ctr"/>
            <a:r>
              <a:rPr lang="ru-RU" sz="1000" dirty="0">
                <a:latin typeface="Times New Roman" panose="02020603050405020304" pitchFamily="18" charset="0"/>
                <a:cs typeface="Times New Roman" panose="02020603050405020304" pitchFamily="18" charset="0"/>
              </a:rPr>
              <a:t>На приобретение сельскохозяйственной техники (кроме сельскохозяйственной техники, работающей на газомоторном топливе (метане), и сельскохозяйственной техники импортного производства) сельскохозяйственными товаропроизводителями, занимающимися растениеводством в районах с наименьшим уровнем плодородия почв</a:t>
            </a:r>
          </a:p>
        </p:txBody>
      </p:sp>
      <p:sp>
        <p:nvSpPr>
          <p:cNvPr id="49" name="TextBox 48">
            <a:extLst>
              <a:ext uri="{FF2B5EF4-FFF2-40B4-BE49-F238E27FC236}">
                <a16:creationId xmlns:a16="http://schemas.microsoft.com/office/drawing/2014/main" id="{5197634F-1FB5-BA45-7CD5-077E08DA96C6}"/>
              </a:ext>
            </a:extLst>
          </p:cNvPr>
          <p:cNvSpPr txBox="1"/>
          <p:nvPr/>
        </p:nvSpPr>
        <p:spPr>
          <a:xfrm>
            <a:off x="2619393" y="5950373"/>
            <a:ext cx="6105524" cy="553998"/>
          </a:xfrm>
          <a:prstGeom prst="rect">
            <a:avLst/>
          </a:prstGeom>
          <a:noFill/>
        </p:spPr>
        <p:txBody>
          <a:bodyPr wrap="square">
            <a:spAutoFit/>
          </a:bodyPr>
          <a:lstStyle/>
          <a:p>
            <a:pPr algn="ctr"/>
            <a:r>
              <a:rPr lang="ru-RU" sz="1000" dirty="0">
                <a:latin typeface="Times New Roman" panose="02020603050405020304" pitchFamily="18" charset="0"/>
                <a:cs typeface="Times New Roman" panose="02020603050405020304" pitchFamily="18" charset="0"/>
              </a:rPr>
              <a:t>На приобретение тракторов сельскохозяйственными товаропроизводителями (кроме граждан, ведущих личное подсобное хозяйство, и сельскохозяйственных потребительских кооперативов), занимающимися растениеводством.</a:t>
            </a:r>
          </a:p>
        </p:txBody>
      </p:sp>
      <p:cxnSp>
        <p:nvCxnSpPr>
          <p:cNvPr id="56" name="直接箭头连接符 10">
            <a:extLst>
              <a:ext uri="{FF2B5EF4-FFF2-40B4-BE49-F238E27FC236}">
                <a16:creationId xmlns:a16="http://schemas.microsoft.com/office/drawing/2014/main" id="{00EA9379-8F2E-90D0-4223-EDF7F78261E2}"/>
              </a:ext>
            </a:extLst>
          </p:cNvPr>
          <p:cNvCxnSpPr>
            <a:cxnSpLocks/>
          </p:cNvCxnSpPr>
          <p:nvPr/>
        </p:nvCxnSpPr>
        <p:spPr>
          <a:xfrm>
            <a:off x="1358474" y="4749833"/>
            <a:ext cx="1015625" cy="779589"/>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4" name="矩形 16">
            <a:extLst>
              <a:ext uri="{FF2B5EF4-FFF2-40B4-BE49-F238E27FC236}">
                <a16:creationId xmlns:a16="http://schemas.microsoft.com/office/drawing/2014/main" id="{B0EC3A5A-9348-66A3-99DD-23ABB2A95015}"/>
              </a:ext>
            </a:extLst>
          </p:cNvPr>
          <p:cNvSpPr/>
          <p:nvPr/>
        </p:nvSpPr>
        <p:spPr>
          <a:xfrm>
            <a:off x="2850561" y="3797514"/>
            <a:ext cx="5879643" cy="764541"/>
          </a:xfrm>
          <a:prstGeom prst="rect">
            <a:avLst/>
          </a:prstGeom>
          <a:solidFill>
            <a:srgbClr val="86B7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ru-RU" sz="1600" b="1" dirty="0">
                <a:latin typeface="Times New Roman" panose="02020603050405020304" pitchFamily="18" charset="0"/>
                <a:ea typeface="微软雅黑" panose="020B0503020204020204" pitchFamily="34" charset="-122"/>
                <a:cs typeface="Times New Roman" panose="02020603050405020304" pitchFamily="18" charset="0"/>
              </a:rPr>
              <a:t>Сельхозтехника для сельскохозяйственных товаропроизводителей, занимающихся растениеводством в районах с наименьшим уровнем плодородия почв</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矩形 16">
            <a:extLst>
              <a:ext uri="{FF2B5EF4-FFF2-40B4-BE49-F238E27FC236}">
                <a16:creationId xmlns:a16="http://schemas.microsoft.com/office/drawing/2014/main" id="{015E2974-5E92-929F-FCFA-DA4F3A2CDE3A}"/>
              </a:ext>
            </a:extLst>
          </p:cNvPr>
          <p:cNvSpPr/>
          <p:nvPr/>
        </p:nvSpPr>
        <p:spPr>
          <a:xfrm>
            <a:off x="2845274" y="5288042"/>
            <a:ext cx="5879643" cy="600854"/>
          </a:xfrm>
          <a:prstGeom prst="rect">
            <a:avLst/>
          </a:prstGeom>
          <a:solidFill>
            <a:srgbClr val="86B7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ru-RU" sz="1600" b="1" dirty="0">
                <a:latin typeface="Times New Roman" panose="02020603050405020304" pitchFamily="18" charset="0"/>
                <a:ea typeface="微软雅黑" panose="020B0503020204020204" pitchFamily="34" charset="-122"/>
                <a:cs typeface="Times New Roman" panose="02020603050405020304" pitchFamily="18" charset="0"/>
              </a:rPr>
              <a:t>Тракторы для сельскохозяйственных товаропроизводителей, занимающихся растениеводством</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Рисунок 1">
            <a:extLst>
              <a:ext uri="{FF2B5EF4-FFF2-40B4-BE49-F238E27FC236}">
                <a16:creationId xmlns:a16="http://schemas.microsoft.com/office/drawing/2014/main" id="{C7814B7F-936C-6B4A-DC61-2A19DC191CED}"/>
              </a:ext>
            </a:extLst>
          </p:cNvPr>
          <p:cNvPicPr>
            <a:picLocks noChangeAspect="1"/>
          </p:cNvPicPr>
          <p:nvPr/>
        </p:nvPicPr>
        <p:blipFill rotWithShape="1">
          <a:blip r:embed="rId7"/>
          <a:srcRect l="24786" t="7922" r="26337" b="5430"/>
          <a:stretch/>
        </p:blipFill>
        <p:spPr bwMode="auto">
          <a:xfrm>
            <a:off x="10088805" y="3759297"/>
            <a:ext cx="1489442" cy="14851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078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500"/>
                                        <p:tgtEl>
                                          <p:spTgt spid="34"/>
                                        </p:tgtEl>
                                      </p:cBhvr>
                                    </p:animEffect>
                                  </p:childTnLst>
                                </p:cTn>
                              </p:par>
                              <p:par>
                                <p:cTn id="12" presetID="22" presetClass="entr" presetSubtype="8" fill="hold" nodeType="withEffec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par>
                                <p:cTn id="15" presetID="22" presetClass="entr" presetSubtype="8" fill="hold" nodeType="withEffec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par>
                          <p:cTn id="18" fill="hold">
                            <p:stCondLst>
                              <p:cond delay="1000"/>
                            </p:stCondLst>
                            <p:childTnLst>
                              <p:par>
                                <p:cTn id="19" presetID="2" presetClass="entr" presetSubtype="1" fill="hold" grpId="0" nodeType="afterEffec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16" presetClass="entr" presetSubtype="37" fill="hold" grpId="0" nodeType="afterEffect">
                                  <p:childTnLst>
                                    <p:set>
                                      <p:cBhvr>
                                        <p:cTn id="25" dur="1" fill="hold">
                                          <p:stCondLst>
                                            <p:cond delay="0"/>
                                          </p:stCondLst>
                                        </p:cTn>
                                        <p:tgtEl>
                                          <p:spTgt spid="40"/>
                                        </p:tgtEl>
                                        <p:attrNameLst>
                                          <p:attrName>style.visibility</p:attrName>
                                        </p:attrNameLst>
                                      </p:cBhvr>
                                      <p:to>
                                        <p:strVal val="visible"/>
                                      </p:to>
                                    </p:set>
                                    <p:animEffect transition="in" filter="barn(outVertical)">
                                      <p:cBhvr>
                                        <p:cTn id="26" dur="500"/>
                                        <p:tgtEl>
                                          <p:spTgt spid="40"/>
                                        </p:tgtEl>
                                      </p:cBhvr>
                                    </p:animEffect>
                                  </p:childTnLst>
                                </p:cTn>
                              </p:par>
                            </p:childTnLst>
                          </p:cTn>
                        </p:par>
                        <p:par>
                          <p:cTn id="27" fill="hold">
                            <p:stCondLst>
                              <p:cond delay="2000"/>
                            </p:stCondLst>
                            <p:childTnLst>
                              <p:par>
                                <p:cTn id="28" presetID="2" presetClass="entr" presetSubtype="1" fill="hold" grpId="0" nodeType="afterEffec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fill="hold"/>
                                        <p:tgtEl>
                                          <p:spTgt spid="39"/>
                                        </p:tgtEl>
                                        <p:attrNameLst>
                                          <p:attrName>ppt_x</p:attrName>
                                        </p:attrNameLst>
                                      </p:cBhvr>
                                      <p:tavLst>
                                        <p:tav tm="0">
                                          <p:val>
                                            <p:strVal val="#ppt_x"/>
                                          </p:val>
                                        </p:tav>
                                        <p:tav tm="100000">
                                          <p:val>
                                            <p:strVal val="#ppt_x"/>
                                          </p:val>
                                        </p:tav>
                                      </p:tavLst>
                                    </p:anim>
                                    <p:anim calcmode="lin" valueType="num">
                                      <p:cBhvr additive="base">
                                        <p:cTn id="31" dur="500" fill="hold"/>
                                        <p:tgtEl>
                                          <p:spTgt spid="39"/>
                                        </p:tgtEl>
                                        <p:attrNameLst>
                                          <p:attrName>ppt_y</p:attrName>
                                        </p:attrNameLst>
                                      </p:cBhvr>
                                      <p:tavLst>
                                        <p:tav tm="0">
                                          <p:val>
                                            <p:strVal val="0-#ppt_h/2"/>
                                          </p:val>
                                        </p:tav>
                                        <p:tav tm="100000">
                                          <p:val>
                                            <p:strVal val="#ppt_y"/>
                                          </p:val>
                                        </p:tav>
                                      </p:tavLst>
                                    </p:anim>
                                  </p:childTnLst>
                                </p:cTn>
                              </p:par>
                            </p:childTnLst>
                          </p:cTn>
                        </p:par>
                        <p:par>
                          <p:cTn id="32" fill="hold">
                            <p:stCondLst>
                              <p:cond delay="2500"/>
                            </p:stCondLst>
                            <p:childTnLst>
                              <p:par>
                                <p:cTn id="33" presetID="16" presetClass="entr" presetSubtype="37" fill="hold" grpId="0" nodeType="afterEffect">
                                  <p:childTnLst>
                                    <p:set>
                                      <p:cBhvr>
                                        <p:cTn id="34" dur="1" fill="hold">
                                          <p:stCondLst>
                                            <p:cond delay="0"/>
                                          </p:stCondLst>
                                        </p:cTn>
                                        <p:tgtEl>
                                          <p:spTgt spid="42"/>
                                        </p:tgtEl>
                                        <p:attrNameLst>
                                          <p:attrName>style.visibility</p:attrName>
                                        </p:attrNameLst>
                                      </p:cBhvr>
                                      <p:to>
                                        <p:strVal val="visible"/>
                                      </p:to>
                                    </p:set>
                                    <p:animEffect transition="in" filter="barn(outVertical)">
                                      <p:cBhvr>
                                        <p:cTn id="35" dur="500"/>
                                        <p:tgtEl>
                                          <p:spTgt spid="42"/>
                                        </p:tgtEl>
                                      </p:cBhvr>
                                    </p:animEffect>
                                  </p:childTnLst>
                                </p:cTn>
                              </p:par>
                            </p:childTnLst>
                          </p:cTn>
                        </p:par>
                        <p:par>
                          <p:cTn id="36" fill="hold">
                            <p:stCondLst>
                              <p:cond delay="3000"/>
                            </p:stCondLst>
                            <p:childTnLst>
                              <p:par>
                                <p:cTn id="37" presetID="2" presetClass="entr" presetSubtype="1" fill="hold" grpId="0" nodeType="afterEffec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0-#ppt_h/2"/>
                                          </p:val>
                                        </p:tav>
                                        <p:tav tm="100000">
                                          <p:val>
                                            <p:strVal val="#ppt_y"/>
                                          </p:val>
                                        </p:tav>
                                      </p:tavLst>
                                    </p:anim>
                                  </p:childTnLst>
                                </p:cTn>
                              </p:par>
                            </p:childTnLst>
                          </p:cTn>
                        </p:par>
                        <p:par>
                          <p:cTn id="41" fill="hold">
                            <p:stCondLst>
                              <p:cond delay="3500"/>
                            </p:stCondLst>
                            <p:childTnLst>
                              <p:par>
                                <p:cTn id="42" presetID="2" presetClass="entr" presetSubtype="1" fill="hold" grpId="0" nodeType="afterEffec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ppt_x"/>
                                          </p:val>
                                        </p:tav>
                                        <p:tav tm="100000">
                                          <p:val>
                                            <p:strVal val="#ppt_x"/>
                                          </p:val>
                                        </p:tav>
                                      </p:tavLst>
                                    </p:anim>
                                    <p:anim calcmode="lin" valueType="num">
                                      <p:cBhvr additive="base">
                                        <p:cTn id="45" dur="500" fill="hold"/>
                                        <p:tgtEl>
                                          <p:spTgt spid="29"/>
                                        </p:tgtEl>
                                        <p:attrNameLst>
                                          <p:attrName>ppt_y</p:attrName>
                                        </p:attrNameLst>
                                      </p:cBhvr>
                                      <p:tavLst>
                                        <p:tav tm="0">
                                          <p:val>
                                            <p:strVal val="0-#ppt_h/2"/>
                                          </p:val>
                                        </p:tav>
                                        <p:tav tm="100000">
                                          <p:val>
                                            <p:strVal val="#ppt_y"/>
                                          </p:val>
                                        </p:tav>
                                      </p:tavLst>
                                    </p:anim>
                                  </p:childTnLst>
                                </p:cTn>
                              </p:par>
                              <p:par>
                                <p:cTn id="46" presetID="22" presetClass="entr" presetSubtype="8" fill="hold" nodeType="withEffec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par>
                                <p:cTn id="49" presetID="22" presetClass="entr" presetSubtype="8" fill="hold" nodeType="withEffect">
                                  <p:childTnLst>
                                    <p:set>
                                      <p:cBhvr>
                                        <p:cTn id="50" dur="1" fill="hold">
                                          <p:stCondLst>
                                            <p:cond delay="0"/>
                                          </p:stCondLst>
                                        </p:cTn>
                                        <p:tgtEl>
                                          <p:spTgt spid="56"/>
                                        </p:tgtEl>
                                        <p:attrNameLst>
                                          <p:attrName>style.visibility</p:attrName>
                                        </p:attrNameLst>
                                      </p:cBhvr>
                                      <p:to>
                                        <p:strVal val="visible"/>
                                      </p:to>
                                    </p:set>
                                    <p:animEffect transition="in" filter="wipe(left)">
                                      <p:cBhvr>
                                        <p:cTn id="51" dur="500"/>
                                        <p:tgtEl>
                                          <p:spTgt spid="56"/>
                                        </p:tgtEl>
                                      </p:cBhvr>
                                    </p:animEffect>
                                  </p:childTnLst>
                                </p:cTn>
                              </p:par>
                            </p:childTnLst>
                          </p:cTn>
                        </p:par>
                        <p:par>
                          <p:cTn id="52" fill="hold">
                            <p:stCondLst>
                              <p:cond delay="4000"/>
                            </p:stCondLst>
                            <p:childTnLst>
                              <p:par>
                                <p:cTn id="53" presetID="16" presetClass="entr" presetSubtype="37" fill="hold" grpId="0" nodeType="afterEffect">
                                  <p:childTnLst>
                                    <p:set>
                                      <p:cBhvr>
                                        <p:cTn id="54" dur="1" fill="hold">
                                          <p:stCondLst>
                                            <p:cond delay="0"/>
                                          </p:stCondLst>
                                        </p:cTn>
                                        <p:tgtEl>
                                          <p:spTgt spid="4"/>
                                        </p:tgtEl>
                                        <p:attrNameLst>
                                          <p:attrName>style.visibility</p:attrName>
                                        </p:attrNameLst>
                                      </p:cBhvr>
                                      <p:to>
                                        <p:strVal val="visible"/>
                                      </p:to>
                                    </p:set>
                                    <p:animEffect transition="in" filter="barn(outVertical)">
                                      <p:cBhvr>
                                        <p:cTn id="55" dur="500"/>
                                        <p:tgtEl>
                                          <p:spTgt spid="4"/>
                                        </p:tgtEl>
                                      </p:cBhvr>
                                    </p:animEffect>
                                  </p:childTnLst>
                                </p:cTn>
                              </p:par>
                            </p:childTnLst>
                          </p:cTn>
                        </p:par>
                        <p:par>
                          <p:cTn id="56" fill="hold">
                            <p:stCondLst>
                              <p:cond delay="4500"/>
                            </p:stCondLst>
                            <p:childTnLst>
                              <p:par>
                                <p:cTn id="57" presetID="16" presetClass="entr" presetSubtype="37" fill="hold" grpId="0" nodeType="afterEffect">
                                  <p:childTnLst>
                                    <p:set>
                                      <p:cBhvr>
                                        <p:cTn id="58" dur="1" fill="hold">
                                          <p:stCondLst>
                                            <p:cond delay="0"/>
                                          </p:stCondLst>
                                        </p:cTn>
                                        <p:tgtEl>
                                          <p:spTgt spid="5"/>
                                        </p:tgtEl>
                                        <p:attrNameLst>
                                          <p:attrName>style.visibility</p:attrName>
                                        </p:attrNameLst>
                                      </p:cBhvr>
                                      <p:to>
                                        <p:strVal val="visible"/>
                                      </p:to>
                                    </p:set>
                                    <p:animEffect transition="in" filter="barn(outVertical)">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39" grpId="0" animBg="1"/>
      <p:bldP spid="40" grpId="0" animBg="1"/>
      <p:bldP spid="41" grpId="0" animBg="1"/>
      <p:bldP spid="42" grpId="0" animBg="1"/>
      <p:bldP spid="29"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9" name="直接箭头连接符 19">
            <a:extLst>
              <a:ext uri="{FF2B5EF4-FFF2-40B4-BE49-F238E27FC236}">
                <a16:creationId xmlns:a16="http://schemas.microsoft.com/office/drawing/2014/main" id="{940EE7E2-374F-C4E4-6659-66E2B11C1650}"/>
              </a:ext>
            </a:extLst>
          </p:cNvPr>
          <p:cNvCxnSpPr>
            <a:cxnSpLocks/>
          </p:cNvCxnSpPr>
          <p:nvPr/>
        </p:nvCxnSpPr>
        <p:spPr>
          <a:xfrm>
            <a:off x="2698118" y="6105276"/>
            <a:ext cx="167076" cy="0"/>
          </a:xfrm>
          <a:prstGeom prst="straightConnector1">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19">
            <a:extLst>
              <a:ext uri="{FF2B5EF4-FFF2-40B4-BE49-F238E27FC236}">
                <a16:creationId xmlns:a16="http://schemas.microsoft.com/office/drawing/2014/main" id="{C4042FE9-7930-AD4B-055B-073E1864F559}"/>
              </a:ext>
            </a:extLst>
          </p:cNvPr>
          <p:cNvCxnSpPr>
            <a:cxnSpLocks/>
            <a:stCxn id="41" idx="5"/>
          </p:cNvCxnSpPr>
          <p:nvPr/>
        </p:nvCxnSpPr>
        <p:spPr>
          <a:xfrm>
            <a:off x="1315791" y="5201073"/>
            <a:ext cx="425559" cy="420591"/>
          </a:xfrm>
          <a:prstGeom prst="straightConnector1">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60" name="Рисунок 59">
            <a:extLst>
              <a:ext uri="{FF2B5EF4-FFF2-40B4-BE49-F238E27FC236}">
                <a16:creationId xmlns:a16="http://schemas.microsoft.com/office/drawing/2014/main" id="{474D9505-3876-9D23-424E-F02EB078816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69577" y="3304185"/>
            <a:ext cx="1215877" cy="1274004"/>
          </a:xfrm>
          <a:prstGeom prst="rect">
            <a:avLst/>
          </a:prstGeom>
        </p:spPr>
      </p:pic>
      <p:cxnSp>
        <p:nvCxnSpPr>
          <p:cNvPr id="46" name="直接箭头连接符 19">
            <a:extLst>
              <a:ext uri="{FF2B5EF4-FFF2-40B4-BE49-F238E27FC236}">
                <a16:creationId xmlns:a16="http://schemas.microsoft.com/office/drawing/2014/main" id="{D635AAA6-8684-A754-1A12-09A454C1E781}"/>
              </a:ext>
            </a:extLst>
          </p:cNvPr>
          <p:cNvCxnSpPr>
            <a:cxnSpLocks/>
            <a:endCxn id="67" idx="1"/>
          </p:cNvCxnSpPr>
          <p:nvPr/>
        </p:nvCxnSpPr>
        <p:spPr>
          <a:xfrm flipV="1">
            <a:off x="4203197" y="4795175"/>
            <a:ext cx="800238" cy="305"/>
          </a:xfrm>
          <a:prstGeom prst="straightConnector1">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连接符 7">
            <a:extLst>
              <a:ext uri="{FF2B5EF4-FFF2-40B4-BE49-F238E27FC236}">
                <a16:creationId xmlns:a16="http://schemas.microsoft.com/office/drawing/2014/main" id="{B08D3B6F-F50E-2AEF-CE39-0AF625BD4DC1}"/>
              </a:ext>
            </a:extLst>
          </p:cNvPr>
          <p:cNvCxnSpPr/>
          <p:nvPr/>
        </p:nvCxnSpPr>
        <p:spPr>
          <a:xfrm>
            <a:off x="1569577" y="4795480"/>
            <a:ext cx="1157857" cy="995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40110" y="41267"/>
            <a:ext cx="8936182" cy="627036"/>
          </a:xfrm>
          <a:solidFill>
            <a:schemeClr val="bg1"/>
          </a:solid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Малые формы хозяйствования</a:t>
            </a:r>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17907" y="3209876"/>
            <a:ext cx="290832" cy="292737"/>
          </a:xfrm>
          <a:prstGeom prst="rect">
            <a:avLst/>
          </a:prstGeom>
        </p:spPr>
      </p:pic>
      <p:sp>
        <p:nvSpPr>
          <p:cNvPr id="82" name="矩形 35">
            <a:extLst>
              <a:ext uri="{FF2B5EF4-FFF2-40B4-BE49-F238E27FC236}">
                <a16:creationId xmlns:a16="http://schemas.microsoft.com/office/drawing/2014/main" id="{D5FB5334-87EC-6AC3-B1C5-56B2049785CC}"/>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3" name="Рисунок 2">
            <a:extLst>
              <a:ext uri="{FF2B5EF4-FFF2-40B4-BE49-F238E27FC236}">
                <a16:creationId xmlns:a16="http://schemas.microsoft.com/office/drawing/2014/main" id="{79743874-E5C8-9FC7-CD8C-29035CC3B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809" y="668304"/>
            <a:ext cx="8958934" cy="2099666"/>
          </a:xfrm>
          <a:prstGeom prst="rect">
            <a:avLst/>
          </a:prstGeom>
        </p:spPr>
      </p:pic>
      <p:sp>
        <p:nvSpPr>
          <p:cNvPr id="41" name="Oval 15">
            <a:extLst>
              <a:ext uri="{FF2B5EF4-FFF2-40B4-BE49-F238E27FC236}">
                <a16:creationId xmlns:a16="http://schemas.microsoft.com/office/drawing/2014/main" id="{7C520E2C-A6C8-3E5D-A776-FD46C5491CC7}"/>
              </a:ext>
            </a:extLst>
          </p:cNvPr>
          <p:cNvSpPr>
            <a:spLocks noChangeAspect="1" noChangeArrowheads="1"/>
          </p:cNvSpPr>
          <p:nvPr/>
        </p:nvSpPr>
        <p:spPr bwMode="auto">
          <a:xfrm>
            <a:off x="273609" y="4156324"/>
            <a:ext cx="1220992" cy="1224000"/>
          </a:xfrm>
          <a:prstGeom prst="ellipse">
            <a:avLst/>
          </a:prstGeom>
          <a:noFill/>
          <a:ln w="127000">
            <a:solidFill>
              <a:schemeClr val="accent2"/>
            </a:solidFill>
            <a:round/>
          </a:ln>
          <a:effectLst/>
        </p:spPr>
        <p:txBody>
          <a:bodyPr vert="horz" wrap="square" lIns="68553" tIns="34277" rIns="68553" bIns="34277" numCol="1" anchor="ctr" anchorCtr="0" compatLnSpc="1">
            <a:prstTxWarp prst="textNoShape">
              <a:avLst/>
            </a:prstTxWarp>
          </a:bodyPr>
          <a:lstStyle/>
          <a:p>
            <a:pPr algn="ctr"/>
            <a:r>
              <a:rPr lang="ru-RU" altLang="zh-CN" sz="3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30</a:t>
            </a:r>
            <a:r>
              <a:rPr lang="ru-RU" altLang="zh-CN" b="1" dirty="0">
                <a:solidFill>
                  <a:schemeClr val="tx1">
                    <a:lumMod val="65000"/>
                    <a:lumOff val="35000"/>
                  </a:schemeClr>
                </a:solidFill>
                <a:latin typeface="微软雅黑" panose="020B0503020204020204" pitchFamily="34" charset="-122"/>
                <a:ea typeface="微软雅黑" panose="020B0503020204020204" pitchFamily="34" charset="-122"/>
              </a:rPr>
              <a:t> </a:t>
            </a:r>
            <a:br>
              <a:rPr lang="ru-RU" altLang="zh-CN" b="1" dirty="0">
                <a:solidFill>
                  <a:schemeClr val="tx1">
                    <a:lumMod val="65000"/>
                    <a:lumOff val="35000"/>
                  </a:schemeClr>
                </a:solidFill>
                <a:latin typeface="微软雅黑" panose="020B0503020204020204" pitchFamily="34" charset="-122"/>
                <a:ea typeface="微软雅黑" panose="020B0503020204020204" pitchFamily="34" charset="-122"/>
              </a:rPr>
            </a:br>
            <a:r>
              <a:rPr lang="ru-RU" altLang="zh-CN"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млн руб</a:t>
            </a:r>
            <a:r>
              <a:rPr lang="ru-RU" altLang="zh-CN" sz="10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0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Oval 14">
            <a:extLst>
              <a:ext uri="{FF2B5EF4-FFF2-40B4-BE49-F238E27FC236}">
                <a16:creationId xmlns:a16="http://schemas.microsoft.com/office/drawing/2014/main" id="{D9C739B8-32F8-E5D3-A7BD-5635937D349C}"/>
              </a:ext>
            </a:extLst>
          </p:cNvPr>
          <p:cNvSpPr>
            <a:spLocks noChangeArrowheads="1"/>
          </p:cNvSpPr>
          <p:nvPr/>
        </p:nvSpPr>
        <p:spPr bwMode="auto">
          <a:xfrm>
            <a:off x="2732646" y="4079318"/>
            <a:ext cx="1442465" cy="1442278"/>
          </a:xfrm>
          <a:prstGeom prst="ellipse">
            <a:avLst/>
          </a:prstGeom>
          <a:noFill/>
          <a:ln w="127000">
            <a:solidFill>
              <a:schemeClr val="accent1"/>
            </a:solidFill>
            <a:round/>
          </a:ln>
        </p:spPr>
        <p:txBody>
          <a:bodyPr vert="horz" wrap="square" lIns="26990" tIns="34277" rIns="26990" bIns="34277" numCol="1" anchor="ctr" anchorCtr="0" compatLnSpc="1">
            <a:prstTxWarp prst="textNoShape">
              <a:avLst/>
            </a:prstTxWarp>
          </a:bodyPr>
          <a:lstStyle/>
          <a:p>
            <a:pPr algn="ctr"/>
            <a:r>
              <a:rPr lang="ru-RU" altLang="zh-CN" sz="1200" b="1" dirty="0">
                <a:solidFill>
                  <a:schemeClr val="tx1">
                    <a:lumMod val="65000"/>
                    <a:lumOff val="35000"/>
                  </a:schemeClr>
                </a:solidFill>
                <a:latin typeface="微软雅黑" panose="020B0503020204020204" pitchFamily="34" charset="-122"/>
                <a:ea typeface="微软雅黑" panose="020B0503020204020204" pitchFamily="34" charset="-122"/>
              </a:rPr>
              <a:t/>
            </a:r>
            <a:br>
              <a:rPr lang="ru-RU" altLang="zh-CN" sz="1200" b="1" dirty="0">
                <a:solidFill>
                  <a:schemeClr val="tx1">
                    <a:lumMod val="65000"/>
                    <a:lumOff val="35000"/>
                  </a:schemeClr>
                </a:solidFill>
                <a:latin typeface="微软雅黑" panose="020B0503020204020204" pitchFamily="34" charset="-122"/>
                <a:ea typeface="微软雅黑" panose="020B0503020204020204" pitchFamily="34" charset="-122"/>
              </a:rPr>
            </a:br>
            <a:endParaRPr lang="ru-RU" altLang="zh-CN" sz="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4" name="肘形连接符 17">
            <a:extLst>
              <a:ext uri="{FF2B5EF4-FFF2-40B4-BE49-F238E27FC236}">
                <a16:creationId xmlns:a16="http://schemas.microsoft.com/office/drawing/2014/main" id="{38763E19-F128-6346-4CEA-E8323B3A8AAF}"/>
              </a:ext>
            </a:extLst>
          </p:cNvPr>
          <p:cNvCxnSpPr/>
          <p:nvPr/>
        </p:nvCxnSpPr>
        <p:spPr>
          <a:xfrm rot="16200000" flipH="1">
            <a:off x="4183072" y="4602188"/>
            <a:ext cx="1058720" cy="581143"/>
          </a:xfrm>
          <a:prstGeom prst="bentConnector2">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肘形连接符 18">
            <a:extLst>
              <a:ext uri="{FF2B5EF4-FFF2-40B4-BE49-F238E27FC236}">
                <a16:creationId xmlns:a16="http://schemas.microsoft.com/office/drawing/2014/main" id="{3FCBAEC9-1D79-0AFA-1DE7-1C50D48998FC}"/>
              </a:ext>
            </a:extLst>
          </p:cNvPr>
          <p:cNvCxnSpPr/>
          <p:nvPr/>
        </p:nvCxnSpPr>
        <p:spPr>
          <a:xfrm rot="5400000" flipH="1" flipV="1">
            <a:off x="4300951" y="4308366"/>
            <a:ext cx="822962" cy="581143"/>
          </a:xfrm>
          <a:prstGeom prst="bentConnector2">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肘形连接符 18">
            <a:extLst>
              <a:ext uri="{FF2B5EF4-FFF2-40B4-BE49-F238E27FC236}">
                <a16:creationId xmlns:a16="http://schemas.microsoft.com/office/drawing/2014/main" id="{DD0AB6B8-36E9-7DCD-78A8-8E037BAB0AC2}"/>
              </a:ext>
            </a:extLst>
          </p:cNvPr>
          <p:cNvCxnSpPr/>
          <p:nvPr/>
        </p:nvCxnSpPr>
        <p:spPr>
          <a:xfrm rot="5400000" flipH="1" flipV="1">
            <a:off x="4301166" y="3749447"/>
            <a:ext cx="822962" cy="581143"/>
          </a:xfrm>
          <a:prstGeom prst="bentConnector2">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肘形连接符 17">
            <a:extLst>
              <a:ext uri="{FF2B5EF4-FFF2-40B4-BE49-F238E27FC236}">
                <a16:creationId xmlns:a16="http://schemas.microsoft.com/office/drawing/2014/main" id="{E36F9658-84E4-E6EB-BB9E-71356E746E2A}"/>
              </a:ext>
            </a:extLst>
          </p:cNvPr>
          <p:cNvCxnSpPr/>
          <p:nvPr/>
        </p:nvCxnSpPr>
        <p:spPr>
          <a:xfrm rot="16200000" flipH="1">
            <a:off x="4183072" y="5153438"/>
            <a:ext cx="1058720" cy="581143"/>
          </a:xfrm>
          <a:prstGeom prst="bentConnector2">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A40A741-E725-BE58-0803-0C6BBB4E6100}"/>
              </a:ext>
            </a:extLst>
          </p:cNvPr>
          <p:cNvSpPr txBox="1"/>
          <p:nvPr/>
        </p:nvSpPr>
        <p:spPr>
          <a:xfrm>
            <a:off x="340110" y="2854484"/>
            <a:ext cx="9313045" cy="385490"/>
          </a:xfrm>
          <a:prstGeom prst="rect">
            <a:avLst/>
          </a:prstGeom>
          <a:noFill/>
        </p:spPr>
        <p:txBody>
          <a:bodyPr wrap="square">
            <a:spAutoFit/>
          </a:bodyPr>
          <a:lstStyle/>
          <a:p>
            <a:pPr>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Гранты на развитие семейных ферм</a:t>
            </a:r>
          </a:p>
        </p:txBody>
      </p:sp>
      <p:sp>
        <p:nvSpPr>
          <p:cNvPr id="50" name="TextBox 49">
            <a:extLst>
              <a:ext uri="{FF2B5EF4-FFF2-40B4-BE49-F238E27FC236}">
                <a16:creationId xmlns:a16="http://schemas.microsoft.com/office/drawing/2014/main" id="{9B3BF86E-ED4A-3950-5937-7E5EE0953265}"/>
              </a:ext>
            </a:extLst>
          </p:cNvPr>
          <p:cNvSpPr txBox="1"/>
          <p:nvPr/>
        </p:nvSpPr>
        <p:spPr>
          <a:xfrm>
            <a:off x="340110" y="4598125"/>
            <a:ext cx="376670" cy="276999"/>
          </a:xfrm>
          <a:prstGeom prst="rect">
            <a:avLst/>
          </a:prstGeom>
          <a:noFill/>
        </p:spPr>
        <p:txBody>
          <a:bodyPr wrap="square">
            <a:spAutoFit/>
          </a:bodyPr>
          <a:lstStyle/>
          <a:p>
            <a:r>
              <a:rPr lang="ru-RU" altLang="zh-CN"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до</a:t>
            </a:r>
            <a:endParaRPr lang="ru-RU"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6" name="TextBox 55">
            <a:extLst>
              <a:ext uri="{FF2B5EF4-FFF2-40B4-BE49-F238E27FC236}">
                <a16:creationId xmlns:a16="http://schemas.microsoft.com/office/drawing/2014/main" id="{5BDC54F7-04F8-5889-CCF8-962477245A97}"/>
              </a:ext>
            </a:extLst>
          </p:cNvPr>
          <p:cNvSpPr txBox="1"/>
          <p:nvPr/>
        </p:nvSpPr>
        <p:spPr>
          <a:xfrm>
            <a:off x="2831375" y="4625157"/>
            <a:ext cx="376670" cy="276999"/>
          </a:xfrm>
          <a:prstGeom prst="rect">
            <a:avLst/>
          </a:prstGeom>
          <a:noFill/>
        </p:spPr>
        <p:txBody>
          <a:bodyPr wrap="square">
            <a:spAutoFit/>
          </a:bodyPr>
          <a:lstStyle/>
          <a:p>
            <a:r>
              <a:rPr lang="ru-RU" altLang="zh-CN"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до</a:t>
            </a:r>
            <a:endParaRPr lang="ru-RU"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TextBox 56">
            <a:extLst>
              <a:ext uri="{FF2B5EF4-FFF2-40B4-BE49-F238E27FC236}">
                <a16:creationId xmlns:a16="http://schemas.microsoft.com/office/drawing/2014/main" id="{FADDF57A-6616-ED18-B43B-5B9D852B2BF1}"/>
              </a:ext>
            </a:extLst>
          </p:cNvPr>
          <p:cNvSpPr txBox="1"/>
          <p:nvPr/>
        </p:nvSpPr>
        <p:spPr>
          <a:xfrm>
            <a:off x="3052951" y="4769218"/>
            <a:ext cx="897454" cy="615553"/>
          </a:xfrm>
          <a:prstGeom prst="rect">
            <a:avLst/>
          </a:prstGeom>
          <a:noFill/>
        </p:spPr>
        <p:txBody>
          <a:bodyPr wrap="square">
            <a:spAutoFit/>
          </a:bodyPr>
          <a:lstStyle/>
          <a:p>
            <a:pPr algn="ctr"/>
            <a:r>
              <a:rPr lang="ru-RU" altLang="zh-CN" sz="11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затрат от стоимости </a:t>
            </a:r>
            <a:r>
              <a:rPr lang="ru-RU" altLang="zh-CN"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проекта</a:t>
            </a:r>
            <a:endParaRPr lang="ru-RU"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TextBox 57">
            <a:extLst>
              <a:ext uri="{FF2B5EF4-FFF2-40B4-BE49-F238E27FC236}">
                <a16:creationId xmlns:a16="http://schemas.microsoft.com/office/drawing/2014/main" id="{5BB25886-AC94-48DE-568A-EA0CF91F418D}"/>
              </a:ext>
            </a:extLst>
          </p:cNvPr>
          <p:cNvSpPr txBox="1"/>
          <p:nvPr/>
        </p:nvSpPr>
        <p:spPr>
          <a:xfrm>
            <a:off x="3135276" y="4380925"/>
            <a:ext cx="857579" cy="584775"/>
          </a:xfrm>
          <a:prstGeom prst="rect">
            <a:avLst/>
          </a:prstGeom>
          <a:noFill/>
        </p:spPr>
        <p:txBody>
          <a:bodyPr wrap="square">
            <a:spAutoFit/>
          </a:bodyPr>
          <a:lstStyle/>
          <a:p>
            <a:r>
              <a:rPr lang="ru-RU" altLang="zh-CN" sz="3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60</a:t>
            </a:r>
            <a:r>
              <a:rPr lang="ru-RU" altLang="zh-CN" sz="16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cxnSp>
        <p:nvCxnSpPr>
          <p:cNvPr id="59" name="肘形连接符 18">
            <a:extLst>
              <a:ext uri="{FF2B5EF4-FFF2-40B4-BE49-F238E27FC236}">
                <a16:creationId xmlns:a16="http://schemas.microsoft.com/office/drawing/2014/main" id="{0DB7DA74-7FD6-0F08-8101-6A3D9725C8C2}"/>
              </a:ext>
            </a:extLst>
          </p:cNvPr>
          <p:cNvCxnSpPr/>
          <p:nvPr/>
        </p:nvCxnSpPr>
        <p:spPr>
          <a:xfrm rot="5400000" flipH="1" flipV="1">
            <a:off x="4300950" y="3244915"/>
            <a:ext cx="822962" cy="581143"/>
          </a:xfrm>
          <a:prstGeom prst="bentConnector2">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肘形连接符 17">
            <a:extLst>
              <a:ext uri="{FF2B5EF4-FFF2-40B4-BE49-F238E27FC236}">
                <a16:creationId xmlns:a16="http://schemas.microsoft.com/office/drawing/2014/main" id="{D375970D-41EB-7A20-54E2-10D0FAB8FE01}"/>
              </a:ext>
            </a:extLst>
          </p:cNvPr>
          <p:cNvCxnSpPr/>
          <p:nvPr/>
        </p:nvCxnSpPr>
        <p:spPr>
          <a:xfrm rot="16200000" flipH="1">
            <a:off x="4183072" y="5728908"/>
            <a:ext cx="1058720" cy="581143"/>
          </a:xfrm>
          <a:prstGeom prst="bentConnector2">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3" name="矩形 46">
            <a:extLst>
              <a:ext uri="{FF2B5EF4-FFF2-40B4-BE49-F238E27FC236}">
                <a16:creationId xmlns:a16="http://schemas.microsoft.com/office/drawing/2014/main" id="{76AC96B1-9623-037E-F6E5-BEA00056998E}"/>
              </a:ext>
            </a:extLst>
          </p:cNvPr>
          <p:cNvSpPr>
            <a:spLocks noChangeArrowheads="1"/>
          </p:cNvSpPr>
          <p:nvPr/>
        </p:nvSpPr>
        <p:spPr bwMode="auto">
          <a:xfrm>
            <a:off x="5003435" y="2868019"/>
            <a:ext cx="4402308" cy="454560"/>
          </a:xfrm>
          <a:prstGeom prst="rect">
            <a:avLst/>
          </a:prstGeom>
          <a:solidFill>
            <a:schemeClr val="bg1">
              <a:lumMod val="95000"/>
            </a:schemeClr>
          </a:solidFill>
          <a:ln>
            <a:solidFill>
              <a:schemeClr val="bg1">
                <a:lumMod val="75000"/>
              </a:schemeClr>
            </a:solidFill>
          </a:ln>
        </p:spPr>
        <p:txBody>
          <a:bodyPr anchor="ctr"/>
          <a:lstStyle/>
          <a:p>
            <a:r>
              <a:rPr lang="ru-RU" sz="1000" dirty="0">
                <a:latin typeface="Times New Roman" panose="02020603050405020304" pitchFamily="18" charset="0"/>
                <a:cs typeface="Times New Roman" panose="02020603050405020304" pitchFamily="18" charset="0"/>
              </a:rPr>
              <a:t>Погашение не более 20 процентов привлекаемого на реализацию проекта грантополучателя льготного инвестиционного кредита.</a:t>
            </a:r>
          </a:p>
          <a:p>
            <a:r>
              <a:rPr lang="ru-RU" sz="1000" dirty="0">
                <a:latin typeface="Times New Roman" panose="02020603050405020304" pitchFamily="18" charset="0"/>
                <a:cs typeface="Times New Roman" panose="02020603050405020304" pitchFamily="18" charset="0"/>
              </a:rPr>
              <a:t>Уплату процентов по кредиту. </a:t>
            </a:r>
            <a:endParaRPr lang="zh-CN" altLang="zh-CN" sz="1000" dirty="0">
              <a:latin typeface="Times New Roman" panose="02020603050405020304" pitchFamily="18" charset="0"/>
              <a:cs typeface="Times New Roman" panose="02020603050405020304" pitchFamily="18" charset="0"/>
              <a:sym typeface="宋体" pitchFamily="2" charset="-122"/>
            </a:endParaRPr>
          </a:p>
        </p:txBody>
      </p:sp>
      <p:sp>
        <p:nvSpPr>
          <p:cNvPr id="65" name="矩形 46">
            <a:extLst>
              <a:ext uri="{FF2B5EF4-FFF2-40B4-BE49-F238E27FC236}">
                <a16:creationId xmlns:a16="http://schemas.microsoft.com/office/drawing/2014/main" id="{C9B3BFA3-8692-49F6-88F3-947FAF0D94CF}"/>
              </a:ext>
            </a:extLst>
          </p:cNvPr>
          <p:cNvSpPr>
            <a:spLocks noChangeArrowheads="1"/>
          </p:cNvSpPr>
          <p:nvPr/>
        </p:nvSpPr>
        <p:spPr bwMode="auto">
          <a:xfrm>
            <a:off x="5003435" y="3403133"/>
            <a:ext cx="4402308" cy="454560"/>
          </a:xfrm>
          <a:prstGeom prst="rect">
            <a:avLst/>
          </a:prstGeom>
          <a:solidFill>
            <a:schemeClr val="bg1">
              <a:lumMod val="95000"/>
            </a:schemeClr>
          </a:solidFill>
          <a:ln>
            <a:solidFill>
              <a:schemeClr val="bg1">
                <a:lumMod val="75000"/>
              </a:schemeClr>
            </a:solidFill>
          </a:ln>
        </p:spPr>
        <p:txBody>
          <a:bodyPr anchor="ctr"/>
          <a:lstStyle/>
          <a:p>
            <a:r>
              <a:rPr lang="ru-RU" sz="1000" dirty="0">
                <a:latin typeface="Times New Roman" panose="02020603050405020304" pitchFamily="18" charset="0"/>
                <a:cs typeface="Times New Roman" panose="02020603050405020304" pitchFamily="18" charset="0"/>
              </a:rPr>
              <a:t>Приобретение автономных источников электро- и газоснабжения, обустройство автономных источников водоснабжения.</a:t>
            </a:r>
            <a:endParaRPr lang="zh-CN" altLang="zh-CN" sz="1000" dirty="0">
              <a:latin typeface="Times New Roman" panose="02020603050405020304" pitchFamily="18" charset="0"/>
              <a:cs typeface="Times New Roman" panose="02020603050405020304" pitchFamily="18" charset="0"/>
              <a:sym typeface="宋体" pitchFamily="2" charset="-122"/>
            </a:endParaRPr>
          </a:p>
        </p:txBody>
      </p:sp>
      <p:sp>
        <p:nvSpPr>
          <p:cNvPr id="66" name="矩形 46">
            <a:extLst>
              <a:ext uri="{FF2B5EF4-FFF2-40B4-BE49-F238E27FC236}">
                <a16:creationId xmlns:a16="http://schemas.microsoft.com/office/drawing/2014/main" id="{075AE889-59E0-0A9B-0074-5B13778C5314}"/>
              </a:ext>
            </a:extLst>
          </p:cNvPr>
          <p:cNvSpPr>
            <a:spLocks noChangeArrowheads="1"/>
          </p:cNvSpPr>
          <p:nvPr/>
        </p:nvSpPr>
        <p:spPr bwMode="auto">
          <a:xfrm>
            <a:off x="5003434" y="3938247"/>
            <a:ext cx="4401877" cy="454560"/>
          </a:xfrm>
          <a:prstGeom prst="rect">
            <a:avLst/>
          </a:prstGeom>
          <a:solidFill>
            <a:schemeClr val="bg1">
              <a:lumMod val="95000"/>
            </a:schemeClr>
          </a:solidFill>
          <a:ln>
            <a:solidFill>
              <a:schemeClr val="bg1">
                <a:lumMod val="75000"/>
              </a:schemeClr>
            </a:solidFill>
          </a:ln>
        </p:spPr>
        <p:txBody>
          <a:bodyPr anchor="ctr"/>
          <a:lstStyle/>
          <a:p>
            <a:r>
              <a:rPr lang="ru-RU" sz="1000" dirty="0">
                <a:latin typeface="Times New Roman" panose="02020603050405020304" pitchFamily="18" charset="0"/>
                <a:cs typeface="Times New Roman" panose="02020603050405020304" pitchFamily="18" charset="0"/>
              </a:rPr>
              <a:t>Комплектация объектов для производства, хранения и переработки сельскохозяйственной продукции оборудованием, сельскохозяйственной техникой и специализированным транспортом и их монтаж.</a:t>
            </a:r>
            <a:endParaRPr lang="zh-CN" altLang="zh-CN" sz="1000" dirty="0">
              <a:latin typeface="Times New Roman" panose="02020603050405020304" pitchFamily="18" charset="0"/>
              <a:cs typeface="Times New Roman" panose="02020603050405020304" pitchFamily="18" charset="0"/>
              <a:sym typeface="宋体" pitchFamily="2" charset="-122"/>
            </a:endParaRPr>
          </a:p>
        </p:txBody>
      </p:sp>
      <p:sp>
        <p:nvSpPr>
          <p:cNvPr id="67" name="矩形 46">
            <a:extLst>
              <a:ext uri="{FF2B5EF4-FFF2-40B4-BE49-F238E27FC236}">
                <a16:creationId xmlns:a16="http://schemas.microsoft.com/office/drawing/2014/main" id="{81F49E45-2949-EC3A-8163-07AC06A0D882}"/>
              </a:ext>
            </a:extLst>
          </p:cNvPr>
          <p:cNvSpPr>
            <a:spLocks noChangeArrowheads="1"/>
          </p:cNvSpPr>
          <p:nvPr/>
        </p:nvSpPr>
        <p:spPr bwMode="auto">
          <a:xfrm>
            <a:off x="5003435" y="4567895"/>
            <a:ext cx="4401876" cy="454560"/>
          </a:xfrm>
          <a:prstGeom prst="rect">
            <a:avLst/>
          </a:prstGeom>
          <a:solidFill>
            <a:schemeClr val="bg1">
              <a:lumMod val="95000"/>
            </a:schemeClr>
          </a:solidFill>
          <a:ln>
            <a:solidFill>
              <a:schemeClr val="bg1">
                <a:lumMod val="75000"/>
              </a:schemeClr>
            </a:solidFill>
          </a:ln>
        </p:spPr>
        <p:txBody>
          <a:bodyPr anchor="ctr"/>
          <a:lstStyle/>
          <a:p>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строительство, реконструкция, капитальный ремонт или модернизация объектов для производства, хранения и переработки сельскохозяйственной продукции</a:t>
            </a:r>
            <a:r>
              <a:rPr lang="ru-RU" sz="1000" dirty="0">
                <a:effectLst/>
                <a:latin typeface="Times New Roman" panose="02020603050405020304" pitchFamily="18" charset="0"/>
                <a:ea typeface="微软雅黑" panose="020B0503020204020204" pitchFamily="34" charset="-122"/>
                <a:cs typeface="Times New Roman" panose="02020603050405020304" pitchFamily="18" charset="0"/>
                <a:sym typeface="宋体" pitchFamily="2" charset="-122"/>
              </a:rPr>
              <a:t>.</a:t>
            </a:r>
            <a:endParaRPr lang="zh-CN" altLang="zh-CN" sz="1000" dirty="0">
              <a:latin typeface="Times New Roman" panose="02020603050405020304" pitchFamily="18" charset="0"/>
              <a:ea typeface="微软雅黑" panose="020B0503020204020204" pitchFamily="34" charset="-122"/>
              <a:cs typeface="Times New Roman" panose="02020603050405020304" pitchFamily="18" charset="0"/>
              <a:sym typeface="宋体" pitchFamily="2" charset="-122"/>
            </a:endParaRPr>
          </a:p>
        </p:txBody>
      </p:sp>
      <p:sp>
        <p:nvSpPr>
          <p:cNvPr id="75" name="矩形 46">
            <a:extLst>
              <a:ext uri="{FF2B5EF4-FFF2-40B4-BE49-F238E27FC236}">
                <a16:creationId xmlns:a16="http://schemas.microsoft.com/office/drawing/2014/main" id="{6439BDF7-4711-EE26-08DE-616C27128932}"/>
              </a:ext>
            </a:extLst>
          </p:cNvPr>
          <p:cNvSpPr>
            <a:spLocks noChangeArrowheads="1"/>
          </p:cNvSpPr>
          <p:nvPr/>
        </p:nvSpPr>
        <p:spPr bwMode="auto">
          <a:xfrm>
            <a:off x="5003363" y="6256561"/>
            <a:ext cx="4401876" cy="454560"/>
          </a:xfrm>
          <a:prstGeom prst="rect">
            <a:avLst/>
          </a:prstGeom>
          <a:solidFill>
            <a:schemeClr val="bg1">
              <a:lumMod val="95000"/>
            </a:schemeClr>
          </a:solidFill>
          <a:ln>
            <a:solidFill>
              <a:schemeClr val="bg1">
                <a:lumMod val="75000"/>
              </a:schemeClr>
            </a:solidFill>
          </a:ln>
        </p:spPr>
        <p:txBody>
          <a:bodyPr anchor="ctr"/>
          <a:lstStyle/>
          <a:p>
            <a:r>
              <a:rPr lang="ru-RU" sz="1000" dirty="0">
                <a:latin typeface="Times New Roman" panose="02020603050405020304" pitchFamily="18" charset="0"/>
                <a:cs typeface="Times New Roman" panose="02020603050405020304" pitchFamily="18" charset="0"/>
              </a:rPr>
              <a:t>Приобретение рыбопосадочного материала.</a:t>
            </a:r>
            <a:endParaRPr lang="zh-CN" altLang="zh-CN" sz="1000" dirty="0">
              <a:latin typeface="Times New Roman" panose="02020603050405020304" pitchFamily="18" charset="0"/>
              <a:cs typeface="Times New Roman" panose="02020603050405020304" pitchFamily="18" charset="0"/>
              <a:sym typeface="宋体" pitchFamily="2" charset="-122"/>
            </a:endParaRPr>
          </a:p>
        </p:txBody>
      </p:sp>
      <p:sp>
        <p:nvSpPr>
          <p:cNvPr id="53" name="Oval 14">
            <a:extLst>
              <a:ext uri="{FF2B5EF4-FFF2-40B4-BE49-F238E27FC236}">
                <a16:creationId xmlns:a16="http://schemas.microsoft.com/office/drawing/2014/main" id="{6DB47C69-33E6-827F-30A5-DAACA9400B39}"/>
              </a:ext>
            </a:extLst>
          </p:cNvPr>
          <p:cNvSpPr>
            <a:spLocks noChangeArrowheads="1"/>
          </p:cNvSpPr>
          <p:nvPr/>
        </p:nvSpPr>
        <p:spPr bwMode="auto">
          <a:xfrm>
            <a:off x="1569576" y="5548687"/>
            <a:ext cx="1082184" cy="1106526"/>
          </a:xfrm>
          <a:prstGeom prst="ellipse">
            <a:avLst/>
          </a:prstGeom>
          <a:noFill/>
          <a:ln w="127000">
            <a:solidFill>
              <a:schemeClr val="accent1"/>
            </a:solidFill>
            <a:round/>
          </a:ln>
        </p:spPr>
        <p:txBody>
          <a:bodyPr vert="horz" wrap="square" lIns="26990" tIns="34277" rIns="26990" bIns="34277" numCol="1" anchor="ctr" anchorCtr="0" compatLnSpc="1">
            <a:prstTxWarp prst="textNoShape">
              <a:avLst/>
            </a:prstTxWarp>
          </a:bodyPr>
          <a:lstStyle/>
          <a:p>
            <a:pPr algn="ctr"/>
            <a:r>
              <a:rPr lang="ru-RU" altLang="zh-CN" sz="1200" b="1" dirty="0">
                <a:solidFill>
                  <a:schemeClr val="tx1">
                    <a:lumMod val="65000"/>
                    <a:lumOff val="35000"/>
                  </a:schemeClr>
                </a:solidFill>
                <a:latin typeface="微软雅黑" panose="020B0503020204020204" pitchFamily="34" charset="-122"/>
                <a:ea typeface="微软雅黑" panose="020B0503020204020204" pitchFamily="34" charset="-122"/>
              </a:rPr>
              <a:t/>
            </a:r>
            <a:br>
              <a:rPr lang="ru-RU" altLang="zh-CN" sz="1200" b="1" dirty="0">
                <a:solidFill>
                  <a:schemeClr val="tx1">
                    <a:lumMod val="65000"/>
                    <a:lumOff val="35000"/>
                  </a:schemeClr>
                </a:solidFill>
                <a:latin typeface="微软雅黑" panose="020B0503020204020204" pitchFamily="34" charset="-122"/>
                <a:ea typeface="微软雅黑" panose="020B0503020204020204" pitchFamily="34" charset="-122"/>
              </a:rPr>
            </a:br>
            <a:endParaRPr lang="ru-RU" altLang="zh-CN" sz="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TextBox 53">
            <a:extLst>
              <a:ext uri="{FF2B5EF4-FFF2-40B4-BE49-F238E27FC236}">
                <a16:creationId xmlns:a16="http://schemas.microsoft.com/office/drawing/2014/main" id="{FDC46087-742E-0647-0C92-3848E8CA555B}"/>
              </a:ext>
            </a:extLst>
          </p:cNvPr>
          <p:cNvSpPr txBox="1"/>
          <p:nvPr/>
        </p:nvSpPr>
        <p:spPr>
          <a:xfrm>
            <a:off x="1808208" y="5579622"/>
            <a:ext cx="857579" cy="584775"/>
          </a:xfrm>
          <a:prstGeom prst="rect">
            <a:avLst/>
          </a:prstGeom>
          <a:noFill/>
        </p:spPr>
        <p:txBody>
          <a:bodyPr wrap="square">
            <a:spAutoFit/>
          </a:bodyPr>
          <a:lstStyle/>
          <a:p>
            <a:r>
              <a:rPr lang="ru-RU" altLang="zh-CN" sz="3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80</a:t>
            </a:r>
            <a:r>
              <a:rPr lang="ru-RU" altLang="zh-CN" sz="1600" b="1" dirty="0">
                <a:solidFill>
                  <a:schemeClr val="tx1">
                    <a:lumMod val="65000"/>
                    <a:lumOff val="35000"/>
                  </a:schemeClr>
                </a:solidFill>
                <a:latin typeface="微软雅黑" panose="020B0503020204020204" pitchFamily="34" charset="-122"/>
                <a:ea typeface="微软雅黑" panose="020B0503020204020204" pitchFamily="34" charset="-122"/>
              </a:rPr>
              <a:t>%</a:t>
            </a:r>
            <a:endParaRPr lang="ru-RU" sz="1600" dirty="0"/>
          </a:p>
        </p:txBody>
      </p:sp>
      <p:sp>
        <p:nvSpPr>
          <p:cNvPr id="55" name="TextBox 54">
            <a:extLst>
              <a:ext uri="{FF2B5EF4-FFF2-40B4-BE49-F238E27FC236}">
                <a16:creationId xmlns:a16="http://schemas.microsoft.com/office/drawing/2014/main" id="{AC3B1D04-952A-A845-5D17-14ABA1902D84}"/>
              </a:ext>
            </a:extLst>
          </p:cNvPr>
          <p:cNvSpPr txBox="1"/>
          <p:nvPr/>
        </p:nvSpPr>
        <p:spPr>
          <a:xfrm>
            <a:off x="1597145" y="5837969"/>
            <a:ext cx="376670" cy="246221"/>
          </a:xfrm>
          <a:prstGeom prst="rect">
            <a:avLst/>
          </a:prstGeom>
          <a:noFill/>
        </p:spPr>
        <p:txBody>
          <a:bodyPr wrap="square">
            <a:spAutoFit/>
          </a:bodyPr>
          <a:lstStyle/>
          <a:p>
            <a:r>
              <a:rPr lang="ru-RU" altLang="zh-CN" sz="1000" b="1" dirty="0">
                <a:solidFill>
                  <a:schemeClr val="tx1">
                    <a:lumMod val="65000"/>
                    <a:lumOff val="35000"/>
                  </a:schemeClr>
                </a:solidFill>
                <a:latin typeface="微软雅黑" panose="020B0503020204020204" pitchFamily="34" charset="-122"/>
                <a:ea typeface="微软雅黑" panose="020B0503020204020204" pitchFamily="34" charset="-122"/>
              </a:rPr>
              <a:t>до</a:t>
            </a:r>
            <a:endParaRPr lang="ru-RU"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2" name="TextBox 61">
            <a:extLst>
              <a:ext uri="{FF2B5EF4-FFF2-40B4-BE49-F238E27FC236}">
                <a16:creationId xmlns:a16="http://schemas.microsoft.com/office/drawing/2014/main" id="{8C9BC876-EBCC-93A3-3939-B718064F5FD3}"/>
              </a:ext>
            </a:extLst>
          </p:cNvPr>
          <p:cNvSpPr txBox="1"/>
          <p:nvPr/>
        </p:nvSpPr>
        <p:spPr>
          <a:xfrm>
            <a:off x="1661941" y="5954430"/>
            <a:ext cx="897454" cy="646331"/>
          </a:xfrm>
          <a:prstGeom prst="rect">
            <a:avLst/>
          </a:prstGeom>
          <a:noFill/>
        </p:spPr>
        <p:txBody>
          <a:bodyPr wrap="square">
            <a:spAutoFit/>
          </a:bodyPr>
          <a:lstStyle/>
          <a:p>
            <a:pPr algn="ctr"/>
            <a:r>
              <a:rPr lang="ru-RU" altLang="zh-CN"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затрат от стоимости проекта</a:t>
            </a:r>
            <a:endParaRPr lang="ru-RU" sz="1200" b="1"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4" name="矩形 46">
            <a:extLst>
              <a:ext uri="{FF2B5EF4-FFF2-40B4-BE49-F238E27FC236}">
                <a16:creationId xmlns:a16="http://schemas.microsoft.com/office/drawing/2014/main" id="{D934C7A5-FA15-6FA6-1C1F-449A58D37BDA}"/>
              </a:ext>
            </a:extLst>
          </p:cNvPr>
          <p:cNvSpPr>
            <a:spLocks noChangeArrowheads="1"/>
          </p:cNvSpPr>
          <p:nvPr/>
        </p:nvSpPr>
        <p:spPr bwMode="auto">
          <a:xfrm>
            <a:off x="2865194" y="5617465"/>
            <a:ext cx="1511210" cy="1039790"/>
          </a:xfrm>
          <a:prstGeom prst="rect">
            <a:avLst/>
          </a:prstGeom>
          <a:solidFill>
            <a:schemeClr val="bg1">
              <a:lumMod val="95000"/>
            </a:schemeClr>
          </a:solidFill>
          <a:ln>
            <a:solidFill>
              <a:schemeClr val="bg1">
                <a:lumMod val="95000"/>
              </a:schemeClr>
            </a:solidFill>
          </a:ln>
        </p:spPr>
        <p:txBody>
          <a:bodyPr anchor="ctr"/>
          <a:lstStyle/>
          <a:p>
            <a:r>
              <a:rPr lang="ru-RU" sz="1000" b="1" u="sng" dirty="0">
                <a:latin typeface="Times New Roman" panose="02020603050405020304" pitchFamily="18" charset="0"/>
                <a:cs typeface="Times New Roman" panose="02020603050405020304" pitchFamily="18" charset="0"/>
              </a:rPr>
              <a:t>Молочная ферма:</a:t>
            </a:r>
          </a:p>
          <a:p>
            <a:pPr algn="just">
              <a:buFont typeface="Arial" panose="020B0604020202020204" pitchFamily="34" charset="0"/>
              <a:buChar char="•"/>
            </a:pPr>
            <a:r>
              <a:rPr lang="ru-RU" sz="1000" dirty="0">
                <a:latin typeface="Times New Roman" panose="02020603050405020304" pitchFamily="18" charset="0"/>
                <a:cs typeface="Times New Roman" panose="02020603050405020304" pitchFamily="18" charset="0"/>
              </a:rPr>
              <a:t>строительство, и (или) реконструкция</a:t>
            </a:r>
          </a:p>
          <a:p>
            <a:pPr algn="just">
              <a:buFont typeface="Arial" panose="020B0604020202020204" pitchFamily="34" charset="0"/>
              <a:buChar char="•"/>
            </a:pPr>
            <a:r>
              <a:rPr lang="ru-RU" sz="1000" dirty="0">
                <a:latin typeface="Times New Roman" panose="02020603050405020304" pitchFamily="18" charset="0"/>
                <a:cs typeface="Times New Roman" panose="02020603050405020304" pitchFamily="18" charset="0"/>
              </a:rPr>
              <a:t>приобретение системы роботизированного доения</a:t>
            </a:r>
            <a:endParaRPr lang="zh-CN" altLang="zh-CN" sz="1000" dirty="0">
              <a:latin typeface="Times New Roman" panose="02020603050405020304" pitchFamily="18" charset="0"/>
              <a:cs typeface="Times New Roman" panose="02020603050405020304" pitchFamily="18" charset="0"/>
              <a:sym typeface="宋体" pitchFamily="2" charset="-122"/>
            </a:endParaRPr>
          </a:p>
        </p:txBody>
      </p:sp>
      <p:sp>
        <p:nvSpPr>
          <p:cNvPr id="71" name="TextBox 70">
            <a:extLst>
              <a:ext uri="{FF2B5EF4-FFF2-40B4-BE49-F238E27FC236}">
                <a16:creationId xmlns:a16="http://schemas.microsoft.com/office/drawing/2014/main" id="{F650709D-9464-8F31-E07C-31A793041FAE}"/>
              </a:ext>
            </a:extLst>
          </p:cNvPr>
          <p:cNvSpPr txBox="1"/>
          <p:nvPr/>
        </p:nvSpPr>
        <p:spPr>
          <a:xfrm>
            <a:off x="9405239" y="1535628"/>
            <a:ext cx="2786256" cy="1323439"/>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Ростовской области от 21.03.2022 N 199 </a:t>
            </a:r>
            <a:r>
              <a:rPr lang="ru-RU" sz="1000" dirty="0">
                <a:solidFill>
                  <a:srgbClr val="000000"/>
                </a:solidFill>
                <a:latin typeface="Times New Roman" panose="02020603050405020304" pitchFamily="18" charset="0"/>
              </a:rPr>
              <a:t>«О порядке предоставления субсидии на стимулирование развития приоритетных подотраслей агропромышленного комплекса и развитие малых форм хозяйствования в целях предоставления грантов на развитие семейных ферм»</a:t>
            </a:r>
          </a:p>
        </p:txBody>
      </p:sp>
      <p:sp>
        <p:nvSpPr>
          <p:cNvPr id="38" name="object 16">
            <a:extLst>
              <a:ext uri="{FF2B5EF4-FFF2-40B4-BE49-F238E27FC236}">
                <a16:creationId xmlns:a16="http://schemas.microsoft.com/office/drawing/2014/main" id="{3D4B3140-E888-9E9F-B278-72B88956E95A}"/>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17</a:t>
            </a:r>
            <a:endParaRPr sz="1800" dirty="0">
              <a:latin typeface="Calibri"/>
              <a:cs typeface="Calibri"/>
            </a:endParaRPr>
          </a:p>
        </p:txBody>
      </p:sp>
      <p:sp>
        <p:nvSpPr>
          <p:cNvPr id="72" name="矩形 46">
            <a:extLst>
              <a:ext uri="{FF2B5EF4-FFF2-40B4-BE49-F238E27FC236}">
                <a16:creationId xmlns:a16="http://schemas.microsoft.com/office/drawing/2014/main" id="{7F8692F9-925A-8C07-4BB9-0509DA0FDD61}"/>
              </a:ext>
            </a:extLst>
          </p:cNvPr>
          <p:cNvSpPr>
            <a:spLocks noChangeArrowheads="1"/>
          </p:cNvSpPr>
          <p:nvPr/>
        </p:nvSpPr>
        <p:spPr bwMode="auto">
          <a:xfrm>
            <a:off x="5003435" y="5198087"/>
            <a:ext cx="4401876" cy="454560"/>
          </a:xfrm>
          <a:prstGeom prst="rect">
            <a:avLst/>
          </a:prstGeom>
          <a:solidFill>
            <a:schemeClr val="bg1">
              <a:lumMod val="95000"/>
            </a:schemeClr>
          </a:solidFill>
          <a:ln>
            <a:solidFill>
              <a:schemeClr val="bg1">
                <a:lumMod val="75000"/>
              </a:schemeClr>
            </a:solidFill>
          </a:ln>
        </p:spPr>
        <p:txBody>
          <a:bodyPr anchor="ctr"/>
          <a:lstStyle/>
          <a:p>
            <a:r>
              <a:rPr lang="ru-RU" sz="1000" dirty="0">
                <a:latin typeface="Times New Roman" panose="02020603050405020304" pitchFamily="18" charset="0"/>
                <a:cs typeface="Times New Roman" panose="02020603050405020304" pitchFamily="18" charset="0"/>
              </a:rPr>
              <a:t>Разработка проектной документации по строительству, реконструкции или модернизации объектов для производства, хранения и переработки сельскохозяйственной продукции.</a:t>
            </a:r>
            <a:endParaRPr lang="zh-CN" altLang="zh-CN" sz="1000" dirty="0">
              <a:latin typeface="Times New Roman" panose="02020603050405020304" pitchFamily="18" charset="0"/>
              <a:cs typeface="Times New Roman" panose="02020603050405020304" pitchFamily="18" charset="0"/>
              <a:sym typeface="宋体" pitchFamily="2" charset="-122"/>
            </a:endParaRPr>
          </a:p>
        </p:txBody>
      </p:sp>
      <p:sp>
        <p:nvSpPr>
          <p:cNvPr id="74" name="矩形 46">
            <a:extLst>
              <a:ext uri="{FF2B5EF4-FFF2-40B4-BE49-F238E27FC236}">
                <a16:creationId xmlns:a16="http://schemas.microsoft.com/office/drawing/2014/main" id="{07C114B4-032B-262D-88B1-B8FD91096A78}"/>
              </a:ext>
            </a:extLst>
          </p:cNvPr>
          <p:cNvSpPr>
            <a:spLocks noChangeArrowheads="1"/>
          </p:cNvSpPr>
          <p:nvPr/>
        </p:nvSpPr>
        <p:spPr bwMode="auto">
          <a:xfrm>
            <a:off x="5003363" y="5737968"/>
            <a:ext cx="4401876" cy="454560"/>
          </a:xfrm>
          <a:prstGeom prst="rect">
            <a:avLst/>
          </a:prstGeom>
          <a:solidFill>
            <a:schemeClr val="bg1">
              <a:lumMod val="95000"/>
            </a:schemeClr>
          </a:solidFill>
          <a:ln>
            <a:solidFill>
              <a:schemeClr val="bg1">
                <a:lumMod val="75000"/>
              </a:schemeClr>
            </a:solidFill>
          </a:ln>
        </p:spPr>
        <p:txBody>
          <a:bodyPr anchor="ctr"/>
          <a:lstStyle/>
          <a:p>
            <a:r>
              <a:rPr lang="ru-RU" sz="1000" dirty="0">
                <a:latin typeface="Times New Roman" panose="02020603050405020304" pitchFamily="18" charset="0"/>
                <a:cs typeface="Times New Roman" panose="02020603050405020304" pitchFamily="18" charset="0"/>
              </a:rPr>
              <a:t>Приобретение сельскохозяйственных животных (за исключением свиней) и птицы.</a:t>
            </a:r>
            <a:endParaRPr lang="zh-CN" altLang="zh-CN" sz="1000" dirty="0">
              <a:latin typeface="Times New Roman" panose="02020603050405020304" pitchFamily="18" charset="0"/>
              <a:cs typeface="Times New Roman" panose="02020603050405020304" pitchFamily="18" charset="0"/>
              <a:sym typeface="宋体" pitchFamily="2" charset="-122"/>
            </a:endParaRPr>
          </a:p>
        </p:txBody>
      </p:sp>
      <p:pic>
        <p:nvPicPr>
          <p:cNvPr id="2" name="Рисунок 1">
            <a:extLst>
              <a:ext uri="{FF2B5EF4-FFF2-40B4-BE49-F238E27FC236}">
                <a16:creationId xmlns:a16="http://schemas.microsoft.com/office/drawing/2014/main" id="{603264C6-C6CF-8320-00E7-C7B19BABC34F}"/>
              </a:ext>
            </a:extLst>
          </p:cNvPr>
          <p:cNvPicPr>
            <a:picLocks noChangeAspect="1"/>
          </p:cNvPicPr>
          <p:nvPr/>
        </p:nvPicPr>
        <p:blipFill rotWithShape="1">
          <a:blip r:embed="rId7"/>
          <a:srcRect l="24786" t="7922" r="26616" b="5678"/>
          <a:stretch/>
        </p:blipFill>
        <p:spPr bwMode="auto">
          <a:xfrm>
            <a:off x="10129164" y="3095299"/>
            <a:ext cx="1524072" cy="15240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83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40110" y="41267"/>
            <a:ext cx="8936182" cy="627036"/>
          </a:xfrm>
          <a:solidFill>
            <a:schemeClr val="bg1"/>
          </a:solid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Малые формы хозяйствования</a:t>
            </a:r>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82" name="矩形 35">
            <a:extLst>
              <a:ext uri="{FF2B5EF4-FFF2-40B4-BE49-F238E27FC236}">
                <a16:creationId xmlns:a16="http://schemas.microsoft.com/office/drawing/2014/main" id="{D5FB5334-87EC-6AC3-B1C5-56B2049785CC}"/>
              </a:ext>
            </a:extLst>
          </p:cNvPr>
          <p:cNvSpPr/>
          <p:nvPr/>
        </p:nvSpPr>
        <p:spPr>
          <a:xfrm>
            <a:off x="0" y="681167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49" name="TextBox 48">
            <a:extLst>
              <a:ext uri="{FF2B5EF4-FFF2-40B4-BE49-F238E27FC236}">
                <a16:creationId xmlns:a16="http://schemas.microsoft.com/office/drawing/2014/main" id="{AA40A741-E725-BE58-0803-0C6BBB4E6100}"/>
              </a:ext>
            </a:extLst>
          </p:cNvPr>
          <p:cNvSpPr txBox="1"/>
          <p:nvPr/>
        </p:nvSpPr>
        <p:spPr>
          <a:xfrm>
            <a:off x="340108" y="776911"/>
            <a:ext cx="9313045" cy="385490"/>
          </a:xfrm>
          <a:prstGeom prst="rect">
            <a:avLst/>
          </a:prstGeom>
          <a:noFill/>
        </p:spPr>
        <p:txBody>
          <a:bodyPr wrap="square">
            <a:spAutoFit/>
          </a:bodyPr>
          <a:lstStyle/>
          <a:p>
            <a:pPr>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Грант «АГРОСТАРТАП»</a:t>
            </a:r>
          </a:p>
        </p:txBody>
      </p:sp>
      <p:sp>
        <p:nvSpPr>
          <p:cNvPr id="38" name="矩形 84">
            <a:extLst>
              <a:ext uri="{FF2B5EF4-FFF2-40B4-BE49-F238E27FC236}">
                <a16:creationId xmlns:a16="http://schemas.microsoft.com/office/drawing/2014/main" id="{A5C0115A-F6E5-576F-438F-C17D9CEA6DFC}"/>
              </a:ext>
            </a:extLst>
          </p:cNvPr>
          <p:cNvSpPr/>
          <p:nvPr/>
        </p:nvSpPr>
        <p:spPr>
          <a:xfrm>
            <a:off x="4895448" y="1329956"/>
            <a:ext cx="4604151" cy="48586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8900" indent="-88900" algn="ctr"/>
            <a:r>
              <a:rPr lang="ru-RU" altLang="zh-CN" sz="3600" dirty="0"/>
              <a:t> </a:t>
            </a:r>
            <a:endParaRPr lang="zh-CN" altLang="en-US" sz="3600" dirty="0"/>
          </a:p>
        </p:txBody>
      </p:sp>
      <p:pic>
        <p:nvPicPr>
          <p:cNvPr id="4" name="Рисунок 3">
            <a:extLst>
              <a:ext uri="{FF2B5EF4-FFF2-40B4-BE49-F238E27FC236}">
                <a16:creationId xmlns:a16="http://schemas.microsoft.com/office/drawing/2014/main" id="{B9539C25-60A8-B968-C83F-54F3C9E3D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08" y="1330175"/>
            <a:ext cx="4468093" cy="3356640"/>
          </a:xfrm>
          <a:prstGeom prst="rect">
            <a:avLst/>
          </a:prstGeom>
        </p:spPr>
      </p:pic>
      <p:pic>
        <p:nvPicPr>
          <p:cNvPr id="11" name="Рисунок 10">
            <a:extLst>
              <a:ext uri="{FF2B5EF4-FFF2-40B4-BE49-F238E27FC236}">
                <a16:creationId xmlns:a16="http://schemas.microsoft.com/office/drawing/2014/main" id="{F2CD1019-1FAB-2CA7-8239-C7D11B66AA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108" y="4730854"/>
            <a:ext cx="1395174" cy="1458843"/>
          </a:xfrm>
          <a:prstGeom prst="rect">
            <a:avLst/>
          </a:prstGeom>
        </p:spPr>
      </p:pic>
      <p:pic>
        <p:nvPicPr>
          <p:cNvPr id="3" name="Рисунок 2">
            <a:extLst>
              <a:ext uri="{FF2B5EF4-FFF2-40B4-BE49-F238E27FC236}">
                <a16:creationId xmlns:a16="http://schemas.microsoft.com/office/drawing/2014/main" id="{557352E7-14E8-4497-2B92-502EA3795D37}"/>
              </a:ext>
            </a:extLst>
          </p:cNvPr>
          <p:cNvPicPr preferRelativeResize="0">
            <a:picLocks/>
          </p:cNvPicPr>
          <p:nvPr/>
        </p:nvPicPr>
        <p:blipFill>
          <a:blip r:embed="rId7" cstate="hqprint">
            <a:extLst>
              <a:ext uri="{28A0092B-C50C-407E-A947-70E740481C1C}">
                <a14:useLocalDpi xmlns:a14="http://schemas.microsoft.com/office/drawing/2010/main" val="0"/>
              </a:ext>
            </a:extLst>
          </a:blip>
          <a:stretch>
            <a:fillRect/>
          </a:stretch>
        </p:blipFill>
        <p:spPr>
          <a:xfrm>
            <a:off x="1822530" y="4730854"/>
            <a:ext cx="1396800" cy="1458000"/>
          </a:xfrm>
          <a:prstGeom prst="rect">
            <a:avLst/>
          </a:prstGeom>
        </p:spPr>
      </p:pic>
      <p:pic>
        <p:nvPicPr>
          <p:cNvPr id="7" name="Рисунок 6">
            <a:extLst>
              <a:ext uri="{FF2B5EF4-FFF2-40B4-BE49-F238E27FC236}">
                <a16:creationId xmlns:a16="http://schemas.microsoft.com/office/drawing/2014/main" id="{5BE03F6D-49A1-820A-953D-30193FF82C7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04909" y="25618"/>
            <a:ext cx="1215341" cy="1215341"/>
          </a:xfrm>
          <a:prstGeom prst="rect">
            <a:avLst/>
          </a:prstGeom>
        </p:spPr>
      </p:pic>
      <p:pic>
        <p:nvPicPr>
          <p:cNvPr id="9" name="Рисунок 8">
            <a:extLst>
              <a:ext uri="{FF2B5EF4-FFF2-40B4-BE49-F238E27FC236}">
                <a16:creationId xmlns:a16="http://schemas.microsoft.com/office/drawing/2014/main" id="{EDC61837-10A1-202B-E73E-B7711300217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306578" y="4734013"/>
            <a:ext cx="1501623" cy="1454841"/>
          </a:xfrm>
          <a:prstGeom prst="rect">
            <a:avLst/>
          </a:prstGeom>
        </p:spPr>
      </p:pic>
      <p:grpSp>
        <p:nvGrpSpPr>
          <p:cNvPr id="18" name="组合 94">
            <a:extLst>
              <a:ext uri="{FF2B5EF4-FFF2-40B4-BE49-F238E27FC236}">
                <a16:creationId xmlns:a16="http://schemas.microsoft.com/office/drawing/2014/main" id="{31A8C239-AD6C-E947-B158-402669FCAC80}"/>
              </a:ext>
            </a:extLst>
          </p:cNvPr>
          <p:cNvGrpSpPr/>
          <p:nvPr/>
        </p:nvGrpSpPr>
        <p:grpSpPr>
          <a:xfrm>
            <a:off x="4996630" y="1923757"/>
            <a:ext cx="2791974" cy="349046"/>
            <a:chOff x="6456039" y="4174226"/>
            <a:chExt cx="1800201" cy="349127"/>
          </a:xfrm>
        </p:grpSpPr>
        <p:sp>
          <p:nvSpPr>
            <p:cNvPr id="19" name="圆角矩形 95">
              <a:extLst>
                <a:ext uri="{FF2B5EF4-FFF2-40B4-BE49-F238E27FC236}">
                  <a16:creationId xmlns:a16="http://schemas.microsoft.com/office/drawing/2014/main" id="{BAE99F1F-419C-254A-B39C-6DEA8C0644F4}"/>
                </a:ext>
              </a:extLst>
            </p:cNvPr>
            <p:cNvSpPr/>
            <p:nvPr/>
          </p:nvSpPr>
          <p:spPr>
            <a:xfrm>
              <a:off x="6456039" y="4174226"/>
              <a:ext cx="1800201" cy="349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06">
              <a:extLst>
                <a:ext uri="{FF2B5EF4-FFF2-40B4-BE49-F238E27FC236}">
                  <a16:creationId xmlns:a16="http://schemas.microsoft.com/office/drawing/2014/main" id="{D212F68F-B3D8-F514-8C97-2FA06112FA51}"/>
                </a:ext>
              </a:extLst>
            </p:cNvPr>
            <p:cNvSpPr txBox="1"/>
            <p:nvPr/>
          </p:nvSpPr>
          <p:spPr>
            <a:xfrm>
              <a:off x="6609886" y="4220550"/>
              <a:ext cx="1512169" cy="256480"/>
            </a:xfrm>
            <a:prstGeom prst="rect">
              <a:avLst/>
            </a:prstGeom>
            <a:noFill/>
          </p:spPr>
          <p:txBody>
            <a:bodyPr wrap="square" lIns="0" tIns="0" rIns="0" bIns="0" rtlCol="0">
              <a:spAutoFit/>
            </a:bodyPr>
            <a:lstStyle/>
            <a:p>
              <a:pPr algn="ctr">
                <a:lnSpc>
                  <a:spcPts val="2000"/>
                </a:lnSpc>
              </a:pPr>
              <a:r>
                <a:rPr lang="ru-RU" altLang="zh-CN" sz="2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Животноводство</a:t>
              </a:r>
              <a:endParaRPr lang="en-US" altLang="zh-CN" sz="2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24" name="直接连接符 91">
            <a:extLst>
              <a:ext uri="{FF2B5EF4-FFF2-40B4-BE49-F238E27FC236}">
                <a16:creationId xmlns:a16="http://schemas.microsoft.com/office/drawing/2014/main" id="{93D3B661-174B-FBDB-E74E-9843CCC10792}"/>
              </a:ext>
            </a:extLst>
          </p:cNvPr>
          <p:cNvCxnSpPr>
            <a:cxnSpLocks/>
          </p:cNvCxnSpPr>
          <p:nvPr/>
        </p:nvCxnSpPr>
        <p:spPr>
          <a:xfrm>
            <a:off x="4895449" y="1785437"/>
            <a:ext cx="4604151"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369D25D-F8D0-CD72-0330-2AACA1FB5684}"/>
              </a:ext>
            </a:extLst>
          </p:cNvPr>
          <p:cNvSpPr txBox="1"/>
          <p:nvPr/>
        </p:nvSpPr>
        <p:spPr>
          <a:xfrm>
            <a:off x="5590593" y="1483526"/>
            <a:ext cx="479855" cy="338554"/>
          </a:xfrm>
          <a:prstGeom prst="rect">
            <a:avLst/>
          </a:prstGeom>
          <a:noFill/>
        </p:spPr>
        <p:txBody>
          <a:bodyPr wrap="square">
            <a:spAutoFit/>
          </a:bodyPr>
          <a:lstStyle/>
          <a:p>
            <a:r>
              <a:rPr lang="ru-RU"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до</a:t>
            </a:r>
            <a:endPar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TextBox 29">
            <a:extLst>
              <a:ext uri="{FF2B5EF4-FFF2-40B4-BE49-F238E27FC236}">
                <a16:creationId xmlns:a16="http://schemas.microsoft.com/office/drawing/2014/main" id="{3E88FC68-CABB-4646-3777-F888117ABF55}"/>
              </a:ext>
            </a:extLst>
          </p:cNvPr>
          <p:cNvSpPr txBox="1"/>
          <p:nvPr/>
        </p:nvSpPr>
        <p:spPr>
          <a:xfrm>
            <a:off x="5917769" y="1239961"/>
            <a:ext cx="980190" cy="646331"/>
          </a:xfrm>
          <a:prstGeom prst="rect">
            <a:avLst/>
          </a:prstGeom>
          <a:noFill/>
        </p:spPr>
        <p:txBody>
          <a:bodyPr wrap="square">
            <a:spAutoFit/>
          </a:bodyPr>
          <a:lstStyle/>
          <a:p>
            <a:r>
              <a:rPr lang="ru-RU"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90</a:t>
            </a:r>
            <a:r>
              <a:rPr lang="ru-RU" altLang="zh-CN" sz="1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78806C4F-7B50-0F3F-DFC1-8E8A2CEC244B}"/>
              </a:ext>
            </a:extLst>
          </p:cNvPr>
          <p:cNvSpPr txBox="1"/>
          <p:nvPr/>
        </p:nvSpPr>
        <p:spPr>
          <a:xfrm>
            <a:off x="6629422" y="1505101"/>
            <a:ext cx="2870177" cy="338554"/>
          </a:xfrm>
          <a:prstGeom prst="rect">
            <a:avLst/>
          </a:prstGeom>
          <a:noFill/>
        </p:spPr>
        <p:txBody>
          <a:bodyPr wrap="square">
            <a:spAutoFit/>
          </a:bodyPr>
          <a:lstStyle/>
          <a:p>
            <a:pPr algn="ctr"/>
            <a:r>
              <a:rPr lang="ru-RU"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затрат от стоимости проекта</a:t>
            </a:r>
            <a:endParaRPr lang="ru-RU"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TextBox 38">
            <a:extLst>
              <a:ext uri="{FF2B5EF4-FFF2-40B4-BE49-F238E27FC236}">
                <a16:creationId xmlns:a16="http://schemas.microsoft.com/office/drawing/2014/main" id="{1EF87335-4AA1-2E04-B330-A2860082569E}"/>
              </a:ext>
            </a:extLst>
          </p:cNvPr>
          <p:cNvSpPr txBox="1"/>
          <p:nvPr/>
        </p:nvSpPr>
        <p:spPr>
          <a:xfrm>
            <a:off x="4895447" y="2282435"/>
            <a:ext cx="4564864" cy="1671420"/>
          </a:xfrm>
          <a:prstGeom prst="rect">
            <a:avLst/>
          </a:prstGeom>
          <a:noFill/>
        </p:spPr>
        <p:txBody>
          <a:bodyPr wrap="square">
            <a:spAutoFit/>
          </a:bodyPr>
          <a:lstStyle/>
          <a:p>
            <a:pPr algn="just">
              <a:lnSpc>
                <a:spcPct val="115000"/>
              </a:lnSpc>
              <a:spcAft>
                <a:spcPts val="600"/>
              </a:spcAft>
            </a:pPr>
            <a:r>
              <a:rPr lang="ru-RU" sz="1500" b="1" u="sng" dirty="0">
                <a:solidFill>
                  <a:schemeClr val="bg1"/>
                </a:solidFill>
                <a:effectLst/>
                <a:latin typeface="Times New Roman" panose="02020603050405020304" pitchFamily="18" charset="0"/>
                <a:ea typeface="Times New Roman" panose="02020603050405020304" pitchFamily="18" charset="0"/>
              </a:rPr>
              <a:t>не более 8 млн. рублей</a:t>
            </a:r>
            <a:r>
              <a:rPr lang="ru-RU" sz="1500" b="1" dirty="0">
                <a:solidFill>
                  <a:schemeClr val="bg1"/>
                </a:solidFill>
                <a:effectLst/>
                <a:latin typeface="Times New Roman" panose="02020603050405020304" pitchFamily="18" charset="0"/>
                <a:ea typeface="Times New Roman" panose="02020603050405020304" pitchFamily="18" charset="0"/>
              </a:rPr>
              <a:t> </a:t>
            </a:r>
            <a:r>
              <a:rPr lang="ru-RU" sz="1400" dirty="0">
                <a:solidFill>
                  <a:schemeClr val="bg1"/>
                </a:solidFill>
                <a:effectLst/>
                <a:latin typeface="Times New Roman" panose="02020603050405020304" pitchFamily="18" charset="0"/>
                <a:ea typeface="Times New Roman" panose="02020603050405020304" pitchFamily="18" charset="0"/>
              </a:rPr>
              <a:t>- в случае, если предусмотрено использование части гранта на цели формирования неделимого фонда СПОК</a:t>
            </a:r>
          </a:p>
          <a:p>
            <a:pPr algn="just">
              <a:lnSpc>
                <a:spcPct val="115000"/>
              </a:lnSpc>
              <a:spcAft>
                <a:spcPts val="600"/>
              </a:spcAft>
            </a:pPr>
            <a:r>
              <a:rPr lang="ru-RU" sz="1500" b="1" u="sng" dirty="0">
                <a:solidFill>
                  <a:schemeClr val="bg1"/>
                </a:solidFill>
                <a:latin typeface="Times New Roman" panose="02020603050405020304" pitchFamily="18" charset="0"/>
              </a:rPr>
              <a:t>не более 7 млн рублей</a:t>
            </a:r>
            <a:r>
              <a:rPr lang="ru-RU" sz="1500" b="1" dirty="0">
                <a:solidFill>
                  <a:schemeClr val="bg1"/>
                </a:solidFill>
                <a:latin typeface="Times New Roman" panose="02020603050405020304" pitchFamily="18" charset="0"/>
              </a:rPr>
              <a:t> </a:t>
            </a:r>
            <a:r>
              <a:rPr lang="ru-RU" sz="1400" b="1" dirty="0">
                <a:solidFill>
                  <a:schemeClr val="bg1"/>
                </a:solidFill>
                <a:latin typeface="Times New Roman" panose="02020603050405020304" pitchFamily="18" charset="0"/>
              </a:rPr>
              <a:t>- </a:t>
            </a:r>
            <a:r>
              <a:rPr lang="ru-RU" sz="1400" dirty="0">
                <a:solidFill>
                  <a:schemeClr val="bg1"/>
                </a:solidFill>
                <a:latin typeface="Times New Roman" panose="02020603050405020304" pitchFamily="18" charset="0"/>
              </a:rPr>
              <a:t>в случае, если </a:t>
            </a:r>
            <a:br>
              <a:rPr lang="ru-RU" sz="1400" dirty="0">
                <a:solidFill>
                  <a:schemeClr val="bg1"/>
                </a:solidFill>
                <a:latin typeface="Times New Roman" panose="02020603050405020304" pitchFamily="18" charset="0"/>
              </a:rPr>
            </a:br>
            <a:r>
              <a:rPr lang="ru-RU" sz="1400" dirty="0">
                <a:solidFill>
                  <a:schemeClr val="bg1"/>
                </a:solidFill>
                <a:latin typeface="Times New Roman" panose="02020603050405020304" pitchFamily="18" charset="0"/>
              </a:rPr>
              <a:t>не предусмотрено использование части гранта на цели формирования неделимого фонда СПОК</a:t>
            </a:r>
          </a:p>
        </p:txBody>
      </p:sp>
      <p:grpSp>
        <p:nvGrpSpPr>
          <p:cNvPr id="40" name="组合 94">
            <a:extLst>
              <a:ext uri="{FF2B5EF4-FFF2-40B4-BE49-F238E27FC236}">
                <a16:creationId xmlns:a16="http://schemas.microsoft.com/office/drawing/2014/main" id="{F76BAC81-26AD-E406-1C9F-156052BD1BA6}"/>
              </a:ext>
            </a:extLst>
          </p:cNvPr>
          <p:cNvGrpSpPr/>
          <p:nvPr/>
        </p:nvGrpSpPr>
        <p:grpSpPr>
          <a:xfrm>
            <a:off x="5019316" y="4042854"/>
            <a:ext cx="2777096" cy="349046"/>
            <a:chOff x="6456039" y="4174226"/>
            <a:chExt cx="1800201" cy="349127"/>
          </a:xfrm>
        </p:grpSpPr>
        <p:sp>
          <p:nvSpPr>
            <p:cNvPr id="41" name="圆角矩形 95">
              <a:extLst>
                <a:ext uri="{FF2B5EF4-FFF2-40B4-BE49-F238E27FC236}">
                  <a16:creationId xmlns:a16="http://schemas.microsoft.com/office/drawing/2014/main" id="{BD9B5DDA-75E0-CBE1-BD75-AC5CF772DAAC}"/>
                </a:ext>
              </a:extLst>
            </p:cNvPr>
            <p:cNvSpPr/>
            <p:nvPr/>
          </p:nvSpPr>
          <p:spPr>
            <a:xfrm>
              <a:off x="6456039" y="4174226"/>
              <a:ext cx="1800201" cy="349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106">
              <a:extLst>
                <a:ext uri="{FF2B5EF4-FFF2-40B4-BE49-F238E27FC236}">
                  <a16:creationId xmlns:a16="http://schemas.microsoft.com/office/drawing/2014/main" id="{775536E0-966C-520A-6F4B-2C36249B0334}"/>
                </a:ext>
              </a:extLst>
            </p:cNvPr>
            <p:cNvSpPr txBox="1"/>
            <p:nvPr/>
          </p:nvSpPr>
          <p:spPr>
            <a:xfrm>
              <a:off x="6609886" y="4220550"/>
              <a:ext cx="1512169" cy="256540"/>
            </a:xfrm>
            <a:prstGeom prst="rect">
              <a:avLst/>
            </a:prstGeom>
            <a:noFill/>
          </p:spPr>
          <p:txBody>
            <a:bodyPr wrap="square" lIns="0" tIns="0" rIns="0" bIns="0" rtlCol="0">
              <a:spAutoFit/>
            </a:bodyPr>
            <a:lstStyle/>
            <a:p>
              <a:pPr algn="just">
                <a:lnSpc>
                  <a:spcPts val="2000"/>
                </a:lnSpc>
              </a:pPr>
              <a:r>
                <a:rPr lang="ru-RU" sz="2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Иные направления </a:t>
              </a:r>
              <a:endParaRPr lang="en-US" altLang="zh-CN" sz="2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43" name="TextBox 42">
            <a:extLst>
              <a:ext uri="{FF2B5EF4-FFF2-40B4-BE49-F238E27FC236}">
                <a16:creationId xmlns:a16="http://schemas.microsoft.com/office/drawing/2014/main" id="{D2184DAB-B742-934E-D8A7-2CD6A019BC22}"/>
              </a:ext>
            </a:extLst>
          </p:cNvPr>
          <p:cNvSpPr txBox="1"/>
          <p:nvPr/>
        </p:nvSpPr>
        <p:spPr>
          <a:xfrm>
            <a:off x="4915091" y="4450710"/>
            <a:ext cx="4564864" cy="1627882"/>
          </a:xfrm>
          <a:prstGeom prst="rect">
            <a:avLst/>
          </a:prstGeom>
          <a:noFill/>
        </p:spPr>
        <p:txBody>
          <a:bodyPr wrap="square">
            <a:spAutoFit/>
          </a:bodyPr>
          <a:lstStyle/>
          <a:p>
            <a:pPr lvl="0" algn="just">
              <a:lnSpc>
                <a:spcPct val="115000"/>
              </a:lnSpc>
              <a:spcAft>
                <a:spcPts val="1000"/>
              </a:spcAft>
            </a:pPr>
            <a:r>
              <a:rPr lang="ru-RU" sz="1500" b="1" u="sng" dirty="0">
                <a:solidFill>
                  <a:schemeClr val="bg1"/>
                </a:solidFill>
                <a:latin typeface="Times New Roman" panose="02020603050405020304" pitchFamily="18" charset="0"/>
              </a:rPr>
              <a:t>не более 6 млн рублей</a:t>
            </a:r>
            <a:r>
              <a:rPr lang="ru-RU" sz="1500" dirty="0">
                <a:solidFill>
                  <a:schemeClr val="bg1"/>
                </a:solidFill>
                <a:latin typeface="Times New Roman" panose="02020603050405020304" pitchFamily="18" charset="0"/>
              </a:rPr>
              <a:t> </a:t>
            </a:r>
            <a:r>
              <a:rPr lang="ru-RU" sz="1400" dirty="0">
                <a:solidFill>
                  <a:schemeClr val="bg1"/>
                </a:solidFill>
                <a:latin typeface="Times New Roman" panose="02020603050405020304" pitchFamily="18" charset="0"/>
              </a:rPr>
              <a:t>- в случае, если предусмотрено использование части гранта на цели формирования неделимого фонда СПОК</a:t>
            </a:r>
          </a:p>
          <a:p>
            <a:pPr algn="just"/>
            <a:r>
              <a:rPr lang="ru-RU" sz="1500" b="1" u="sng" dirty="0">
                <a:solidFill>
                  <a:schemeClr val="bg1"/>
                </a:solidFill>
                <a:latin typeface="Times New Roman" panose="02020603050405020304" pitchFamily="18" charset="0"/>
              </a:rPr>
              <a:t>не более 5 млн рублей</a:t>
            </a:r>
            <a:r>
              <a:rPr lang="ru-RU" sz="1500" dirty="0">
                <a:solidFill>
                  <a:schemeClr val="bg1"/>
                </a:solidFill>
                <a:latin typeface="Times New Roman" panose="02020603050405020304" pitchFamily="18" charset="0"/>
              </a:rPr>
              <a:t> </a:t>
            </a:r>
            <a:r>
              <a:rPr lang="ru-RU" sz="1400" dirty="0">
                <a:solidFill>
                  <a:schemeClr val="bg1"/>
                </a:solidFill>
                <a:latin typeface="Times New Roman" panose="02020603050405020304" pitchFamily="18" charset="0"/>
              </a:rPr>
              <a:t>- в случае, если не предусмотрено использование части гранта на цели формирования неделимого фонда СПОК </a:t>
            </a:r>
          </a:p>
        </p:txBody>
      </p:sp>
      <p:sp>
        <p:nvSpPr>
          <p:cNvPr id="47" name="TextBox 46">
            <a:extLst>
              <a:ext uri="{FF2B5EF4-FFF2-40B4-BE49-F238E27FC236}">
                <a16:creationId xmlns:a16="http://schemas.microsoft.com/office/drawing/2014/main" id="{89C5CAA1-0D0E-FC90-BB55-EC2D89337EAF}"/>
              </a:ext>
            </a:extLst>
          </p:cNvPr>
          <p:cNvSpPr txBox="1"/>
          <p:nvPr/>
        </p:nvSpPr>
        <p:spPr>
          <a:xfrm>
            <a:off x="9586846" y="1300589"/>
            <a:ext cx="2654082" cy="963021"/>
          </a:xfrm>
          <a:prstGeom prst="rect">
            <a:avLst/>
          </a:prstGeom>
          <a:noFill/>
        </p:spPr>
        <p:txBody>
          <a:bodyPr wrap="square">
            <a:spAutoFit/>
          </a:bodyPr>
          <a:lstStyle/>
          <a:p>
            <a:pPr algn="just">
              <a:lnSpc>
                <a:spcPct val="115000"/>
              </a:lnSpc>
            </a:pPr>
            <a:r>
              <a:rPr lang="ru-RU" sz="1000" b="1" dirty="0">
                <a:solidFill>
                  <a:srgbClr val="000000"/>
                </a:solidFill>
                <a:latin typeface="Times New Roman" panose="02020603050405020304" pitchFamily="18" charset="0"/>
              </a:rPr>
              <a:t>Постановление Правительства Ростовской области от 28.05.2019 N 369 </a:t>
            </a:r>
            <a:br>
              <a:rPr lang="ru-RU" sz="1000" b="1" dirty="0">
                <a:solidFill>
                  <a:srgbClr val="000000"/>
                </a:solidFill>
                <a:latin typeface="Times New Roman" panose="02020603050405020304" pitchFamily="18" charset="0"/>
              </a:rPr>
            </a:br>
            <a:r>
              <a:rPr lang="ru-RU" sz="1000" b="1" dirty="0">
                <a:solidFill>
                  <a:srgbClr val="000000"/>
                </a:solidFill>
                <a:latin typeface="Times New Roman" panose="02020603050405020304" pitchFamily="18" charset="0"/>
              </a:rPr>
              <a:t>«</a:t>
            </a:r>
            <a:r>
              <a:rPr lang="ru-RU" sz="1000" dirty="0">
                <a:solidFill>
                  <a:srgbClr val="000000"/>
                </a:solidFill>
                <a:latin typeface="Times New Roman" panose="02020603050405020304" pitchFamily="18" charset="0"/>
              </a:rPr>
              <a:t>О порядке предоставления субсидии на создание системы поддержки фермеров и развитие сельской кооперации»</a:t>
            </a:r>
          </a:p>
        </p:txBody>
      </p:sp>
      <p:sp>
        <p:nvSpPr>
          <p:cNvPr id="26" name="object 16">
            <a:extLst>
              <a:ext uri="{FF2B5EF4-FFF2-40B4-BE49-F238E27FC236}">
                <a16:creationId xmlns:a16="http://schemas.microsoft.com/office/drawing/2014/main" id="{79FD2FB8-68D6-3A54-4D7E-17746C4029AE}"/>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18</a:t>
            </a:r>
          </a:p>
        </p:txBody>
      </p:sp>
      <p:sp>
        <p:nvSpPr>
          <p:cNvPr id="2" name="TextBox 1">
            <a:extLst>
              <a:ext uri="{FF2B5EF4-FFF2-40B4-BE49-F238E27FC236}">
                <a16:creationId xmlns:a16="http://schemas.microsoft.com/office/drawing/2014/main" id="{BFAB25AC-DA50-F9AF-36B9-17409A542CDF}"/>
              </a:ext>
            </a:extLst>
          </p:cNvPr>
          <p:cNvSpPr txBox="1"/>
          <p:nvPr/>
        </p:nvSpPr>
        <p:spPr>
          <a:xfrm>
            <a:off x="537748" y="6257303"/>
            <a:ext cx="8540906" cy="369332"/>
          </a:xfrm>
          <a:prstGeom prst="rect">
            <a:avLst/>
          </a:prstGeom>
          <a:noFill/>
        </p:spPr>
        <p:txBody>
          <a:bodyPr wrap="square">
            <a:spAutoFit/>
          </a:bodyPr>
          <a:lstStyle/>
          <a:p>
            <a:pPr algn="just"/>
            <a:r>
              <a:rPr lang="ru-RU" sz="1800" b="1" dirty="0">
                <a:effectLst/>
                <a:latin typeface="Times New Roman" panose="02020603050405020304" pitchFamily="18" charset="0"/>
                <a:ea typeface="Times New Roman" panose="02020603050405020304" pitchFamily="18" charset="0"/>
              </a:rPr>
              <a:t>Срок использования гранта не более 18 месяцев</a:t>
            </a:r>
            <a:r>
              <a:rPr lang="ru-RU" sz="1800" dirty="0">
                <a:effectLst/>
                <a:latin typeface="Times New Roman" panose="02020603050405020304" pitchFamily="18" charset="0"/>
                <a:ea typeface="Times New Roman" panose="02020603050405020304" pitchFamily="18" charset="0"/>
              </a:rPr>
              <a:t> с даты его получения. </a:t>
            </a:r>
          </a:p>
        </p:txBody>
      </p:sp>
      <p:pic>
        <p:nvPicPr>
          <p:cNvPr id="8" name="Рисунок 7">
            <a:extLst>
              <a:ext uri="{FF2B5EF4-FFF2-40B4-BE49-F238E27FC236}">
                <a16:creationId xmlns:a16="http://schemas.microsoft.com/office/drawing/2014/main" id="{9C839E3B-9BF3-EAB5-0FC9-DEB22CA54CCC}"/>
              </a:ext>
            </a:extLst>
          </p:cNvPr>
          <p:cNvPicPr>
            <a:picLocks noChangeAspect="1"/>
          </p:cNvPicPr>
          <p:nvPr/>
        </p:nvPicPr>
        <p:blipFill rotWithShape="1">
          <a:blip r:embed="rId10"/>
          <a:srcRect l="24786" t="7922" r="26616" b="5678"/>
          <a:stretch/>
        </p:blipFill>
        <p:spPr bwMode="auto">
          <a:xfrm>
            <a:off x="10193737" y="2486422"/>
            <a:ext cx="1533814" cy="15338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765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par>
                          <p:cTn id="8" fill="hold">
                            <p:stCondLst>
                              <p:cond delay="500"/>
                            </p:stCondLst>
                            <p:childTnLst>
                              <p:par>
                                <p:cTn id="9" presetID="22" presetClass="entr" presetSubtype="8" fill="hold" grpId="0" nodeType="afterEffec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000"/>
                            </p:stCondLst>
                            <p:childTnLst>
                              <p:par>
                                <p:cTn id="13" presetID="2" presetClass="entr" presetSubtype="2" fill="hold" nodeType="afterEffec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500"/>
                            </p:stCondLst>
                            <p:childTnLst>
                              <p:par>
                                <p:cTn id="21" presetID="2" presetClass="entr" presetSubtype="2" fill="hold" nodeType="afterEffec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1+#ppt_w/2"/>
                                          </p:val>
                                        </p:tav>
                                        <p:tav tm="100000">
                                          <p:val>
                                            <p:strVal val="#ppt_x"/>
                                          </p:val>
                                        </p:tav>
                                      </p:tavLst>
                                    </p:anim>
                                    <p:anim calcmode="lin" valueType="num">
                                      <p:cBhvr additive="base">
                                        <p:cTn id="24"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40110" y="41267"/>
            <a:ext cx="8936182" cy="627036"/>
          </a:xfrm>
          <a:solidFill>
            <a:schemeClr val="bg1"/>
          </a:solid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Малые формы хозяйствования</a:t>
            </a:r>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82" name="矩形 35">
            <a:extLst>
              <a:ext uri="{FF2B5EF4-FFF2-40B4-BE49-F238E27FC236}">
                <a16:creationId xmlns:a16="http://schemas.microsoft.com/office/drawing/2014/main" id="{D5FB5334-87EC-6AC3-B1C5-56B2049785CC}"/>
              </a:ext>
            </a:extLst>
          </p:cNvPr>
          <p:cNvSpPr/>
          <p:nvPr/>
        </p:nvSpPr>
        <p:spPr>
          <a:xfrm>
            <a:off x="0" y="681167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49" name="TextBox 48">
            <a:extLst>
              <a:ext uri="{FF2B5EF4-FFF2-40B4-BE49-F238E27FC236}">
                <a16:creationId xmlns:a16="http://schemas.microsoft.com/office/drawing/2014/main" id="{AA40A741-E725-BE58-0803-0C6BBB4E6100}"/>
              </a:ext>
            </a:extLst>
          </p:cNvPr>
          <p:cNvSpPr txBox="1"/>
          <p:nvPr/>
        </p:nvSpPr>
        <p:spPr>
          <a:xfrm>
            <a:off x="340108" y="776911"/>
            <a:ext cx="9313045" cy="385490"/>
          </a:xfrm>
          <a:prstGeom prst="rect">
            <a:avLst/>
          </a:prstGeom>
          <a:noFill/>
        </p:spPr>
        <p:txBody>
          <a:bodyPr wrap="square">
            <a:spAutoFit/>
          </a:bodyPr>
          <a:lstStyle/>
          <a:p>
            <a:pPr>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Грант «АГРОТУРИЗМ» на развитие сельского туризма</a:t>
            </a:r>
          </a:p>
        </p:txBody>
      </p:sp>
      <p:sp>
        <p:nvSpPr>
          <p:cNvPr id="38" name="矩形 84">
            <a:extLst>
              <a:ext uri="{FF2B5EF4-FFF2-40B4-BE49-F238E27FC236}">
                <a16:creationId xmlns:a16="http://schemas.microsoft.com/office/drawing/2014/main" id="{A5C0115A-F6E5-576F-438F-C17D9CEA6DFC}"/>
              </a:ext>
            </a:extLst>
          </p:cNvPr>
          <p:cNvSpPr/>
          <p:nvPr/>
        </p:nvSpPr>
        <p:spPr>
          <a:xfrm>
            <a:off x="2577016" y="1276202"/>
            <a:ext cx="6853894" cy="4968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8900" indent="-88900" algn="ctr"/>
            <a:r>
              <a:rPr lang="ru-RU" altLang="zh-CN" sz="3600" dirty="0"/>
              <a:t> </a:t>
            </a:r>
            <a:endParaRPr lang="zh-CN" altLang="en-US" sz="3600" dirty="0"/>
          </a:p>
        </p:txBody>
      </p:sp>
      <p:pic>
        <p:nvPicPr>
          <p:cNvPr id="7" name="Рисунок 6">
            <a:extLst>
              <a:ext uri="{FF2B5EF4-FFF2-40B4-BE49-F238E27FC236}">
                <a16:creationId xmlns:a16="http://schemas.microsoft.com/office/drawing/2014/main" id="{5BE03F6D-49A1-820A-953D-30193FF82C7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4909" y="25618"/>
            <a:ext cx="1215341" cy="1215341"/>
          </a:xfrm>
          <a:prstGeom prst="rect">
            <a:avLst/>
          </a:prstGeom>
        </p:spPr>
      </p:pic>
      <p:grpSp>
        <p:nvGrpSpPr>
          <p:cNvPr id="18" name="组合 94">
            <a:extLst>
              <a:ext uri="{FF2B5EF4-FFF2-40B4-BE49-F238E27FC236}">
                <a16:creationId xmlns:a16="http://schemas.microsoft.com/office/drawing/2014/main" id="{31A8C239-AD6C-E947-B158-402669FCAC80}"/>
              </a:ext>
            </a:extLst>
          </p:cNvPr>
          <p:cNvGrpSpPr/>
          <p:nvPr/>
        </p:nvGrpSpPr>
        <p:grpSpPr>
          <a:xfrm>
            <a:off x="2664171" y="1331924"/>
            <a:ext cx="6656079" cy="784525"/>
            <a:chOff x="6396399" y="4183552"/>
            <a:chExt cx="2903412" cy="784707"/>
          </a:xfrm>
        </p:grpSpPr>
        <p:sp>
          <p:nvSpPr>
            <p:cNvPr id="19" name="圆角矩形 95">
              <a:extLst>
                <a:ext uri="{FF2B5EF4-FFF2-40B4-BE49-F238E27FC236}">
                  <a16:creationId xmlns:a16="http://schemas.microsoft.com/office/drawing/2014/main" id="{BAE99F1F-419C-254A-B39C-6DEA8C0644F4}"/>
                </a:ext>
              </a:extLst>
            </p:cNvPr>
            <p:cNvSpPr/>
            <p:nvPr/>
          </p:nvSpPr>
          <p:spPr>
            <a:xfrm>
              <a:off x="6396399" y="4183552"/>
              <a:ext cx="2903412" cy="5912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06">
              <a:extLst>
                <a:ext uri="{FF2B5EF4-FFF2-40B4-BE49-F238E27FC236}">
                  <a16:creationId xmlns:a16="http://schemas.microsoft.com/office/drawing/2014/main" id="{D212F68F-B3D8-F514-8C97-2FA06112FA51}"/>
                </a:ext>
              </a:extLst>
            </p:cNvPr>
            <p:cNvSpPr txBox="1"/>
            <p:nvPr/>
          </p:nvSpPr>
          <p:spPr>
            <a:xfrm>
              <a:off x="6438676" y="4198640"/>
              <a:ext cx="2841960" cy="769619"/>
            </a:xfrm>
            <a:prstGeom prst="rect">
              <a:avLst/>
            </a:prstGeom>
            <a:noFill/>
          </p:spPr>
          <p:txBody>
            <a:bodyPr wrap="square" lIns="0" tIns="0" rIns="0" bIns="0" rtlCol="0">
              <a:spAutoFit/>
            </a:bodyPr>
            <a:lstStyle/>
            <a:p>
              <a:pPr algn="just">
                <a:lnSpc>
                  <a:spcPts val="2000"/>
                </a:lnSpc>
              </a:pPr>
              <a:r>
                <a:rPr lang="ru-RU" sz="1600" b="1" u="sng" dirty="0">
                  <a:solidFill>
                    <a:srgbClr val="22272F"/>
                  </a:solidFill>
                  <a:effectLst/>
                  <a:latin typeface="Times New Roman" panose="02020603050405020304" pitchFamily="18" charset="0"/>
                  <a:ea typeface="Times New Roman" panose="02020603050405020304" pitchFamily="18" charset="0"/>
                </a:rPr>
                <a:t>Размер гранта,</a:t>
              </a:r>
              <a:r>
                <a:rPr lang="ru-RU" sz="1600" dirty="0">
                  <a:latin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rPr>
                <a:t>предоставляемого конкретному участнику отбора, определяется комиссией Минсельхоза России:</a:t>
              </a:r>
            </a:p>
            <a:p>
              <a:pPr algn="just">
                <a:lnSpc>
                  <a:spcPts val="2000"/>
                </a:lnSpc>
              </a:pP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cxnSp>
        <p:nvCxnSpPr>
          <p:cNvPr id="24" name="直接连接符 91">
            <a:extLst>
              <a:ext uri="{FF2B5EF4-FFF2-40B4-BE49-F238E27FC236}">
                <a16:creationId xmlns:a16="http://schemas.microsoft.com/office/drawing/2014/main" id="{93D3B661-174B-FBDB-E74E-9843CCC10792}"/>
              </a:ext>
            </a:extLst>
          </p:cNvPr>
          <p:cNvCxnSpPr>
            <a:cxnSpLocks/>
          </p:cNvCxnSpPr>
          <p:nvPr/>
        </p:nvCxnSpPr>
        <p:spPr>
          <a:xfrm>
            <a:off x="4895449" y="1785437"/>
            <a:ext cx="4604151"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EF87335-4AA1-2E04-B330-A2860082569E}"/>
              </a:ext>
            </a:extLst>
          </p:cNvPr>
          <p:cNvSpPr txBox="1"/>
          <p:nvPr/>
        </p:nvSpPr>
        <p:spPr>
          <a:xfrm>
            <a:off x="2617958" y="1893259"/>
            <a:ext cx="6702291" cy="5654818"/>
          </a:xfrm>
          <a:prstGeom prst="rect">
            <a:avLst/>
          </a:prstGeom>
          <a:noFill/>
        </p:spPr>
        <p:txBody>
          <a:bodyPr wrap="square">
            <a:spAutoFit/>
          </a:bodyPr>
          <a:lstStyle/>
          <a:p>
            <a:pPr indent="357188" algn="just">
              <a:lnSpc>
                <a:spcPct val="115000"/>
              </a:lnSpc>
              <a:spcAft>
                <a:spcPts val="600"/>
              </a:spcAft>
            </a:pPr>
            <a:r>
              <a:rPr lang="ru-RU" b="1" u="sng" dirty="0">
                <a:solidFill>
                  <a:schemeClr val="bg1"/>
                </a:solidFill>
                <a:latin typeface="Times New Roman" panose="02020603050405020304" pitchFamily="18" charset="0"/>
              </a:rPr>
              <a:t>до 3 млн. рублей (включительно)</a:t>
            </a:r>
            <a:r>
              <a:rPr lang="ru-RU" dirty="0">
                <a:solidFill>
                  <a:schemeClr val="bg1"/>
                </a:solidFill>
                <a:latin typeface="Times New Roman" panose="02020603050405020304" pitchFamily="18" charset="0"/>
              </a:rPr>
              <a:t> </a:t>
            </a:r>
            <a:r>
              <a:rPr lang="ru-RU" sz="1500" dirty="0">
                <a:solidFill>
                  <a:schemeClr val="bg1"/>
                </a:solidFill>
                <a:latin typeface="Times New Roman" panose="02020603050405020304" pitchFamily="18" charset="0"/>
              </a:rPr>
              <a:t>- при направлении на реализацию проекта развития сельского туризма собственных средств заявителя в размере не менее </a:t>
            </a:r>
            <a:r>
              <a:rPr lang="ru-RU" sz="1500" b="1" dirty="0">
                <a:solidFill>
                  <a:schemeClr val="bg1"/>
                </a:solidFill>
                <a:latin typeface="Times New Roman" panose="02020603050405020304" pitchFamily="18" charset="0"/>
              </a:rPr>
              <a:t>10 процентов </a:t>
            </a:r>
            <a:r>
              <a:rPr lang="ru-RU" sz="1500" dirty="0">
                <a:solidFill>
                  <a:schemeClr val="bg1"/>
                </a:solidFill>
                <a:latin typeface="Times New Roman" panose="02020603050405020304" pitchFamily="18" charset="0"/>
              </a:rPr>
              <a:t>его стоимости; </a:t>
            </a:r>
          </a:p>
          <a:p>
            <a:pPr indent="357188" algn="just">
              <a:lnSpc>
                <a:spcPct val="115000"/>
              </a:lnSpc>
              <a:spcAft>
                <a:spcPts val="600"/>
              </a:spcAft>
            </a:pPr>
            <a:r>
              <a:rPr lang="ru-RU" b="1" u="sng" dirty="0">
                <a:solidFill>
                  <a:schemeClr val="bg1"/>
                </a:solidFill>
                <a:latin typeface="Times New Roman" panose="02020603050405020304" pitchFamily="18" charset="0"/>
              </a:rPr>
              <a:t>до 5 млн. рублей (включительно</a:t>
            </a:r>
            <a:r>
              <a:rPr lang="ru-RU" b="1" dirty="0">
                <a:solidFill>
                  <a:schemeClr val="bg1"/>
                </a:solidFill>
                <a:latin typeface="Times New Roman" panose="02020603050405020304" pitchFamily="18" charset="0"/>
              </a:rPr>
              <a:t>) </a:t>
            </a:r>
            <a:r>
              <a:rPr lang="ru-RU" sz="1500" dirty="0">
                <a:solidFill>
                  <a:schemeClr val="bg1"/>
                </a:solidFill>
                <a:latin typeface="Times New Roman" panose="02020603050405020304" pitchFamily="18" charset="0"/>
              </a:rPr>
              <a:t>- при направлении на реализацию проекта развития сельского туризма собственных средств заявителя в размере не менее </a:t>
            </a:r>
            <a:r>
              <a:rPr lang="ru-RU" sz="1500" b="1" dirty="0">
                <a:solidFill>
                  <a:schemeClr val="bg1"/>
                </a:solidFill>
                <a:latin typeface="Times New Roman" panose="02020603050405020304" pitchFamily="18" charset="0"/>
              </a:rPr>
              <a:t>15 процентов </a:t>
            </a:r>
            <a:r>
              <a:rPr lang="ru-RU" sz="1500" dirty="0">
                <a:solidFill>
                  <a:schemeClr val="bg1"/>
                </a:solidFill>
                <a:latin typeface="Times New Roman" panose="02020603050405020304" pitchFamily="18" charset="0"/>
              </a:rPr>
              <a:t>его стоимости; </a:t>
            </a:r>
          </a:p>
          <a:p>
            <a:pPr indent="357188" algn="just">
              <a:lnSpc>
                <a:spcPct val="115000"/>
              </a:lnSpc>
              <a:spcAft>
                <a:spcPts val="600"/>
              </a:spcAft>
            </a:pPr>
            <a:r>
              <a:rPr lang="ru-RU" b="1" u="sng" dirty="0">
                <a:solidFill>
                  <a:schemeClr val="bg1"/>
                </a:solidFill>
                <a:latin typeface="Times New Roman" panose="02020603050405020304" pitchFamily="18" charset="0"/>
              </a:rPr>
              <a:t>до 8 млн. рублей (включительно</a:t>
            </a:r>
            <a:r>
              <a:rPr lang="ru-RU" b="1" dirty="0">
                <a:solidFill>
                  <a:schemeClr val="bg1"/>
                </a:solidFill>
                <a:latin typeface="Times New Roman" panose="02020603050405020304" pitchFamily="18" charset="0"/>
              </a:rPr>
              <a:t>) </a:t>
            </a:r>
            <a:r>
              <a:rPr lang="ru-RU" sz="1500" dirty="0">
                <a:solidFill>
                  <a:schemeClr val="bg1"/>
                </a:solidFill>
                <a:latin typeface="Times New Roman" panose="02020603050405020304" pitchFamily="18" charset="0"/>
              </a:rPr>
              <a:t>- при направлении на реализацию проекта развития сельского туризма собственных средств заявителя в размере не менее </a:t>
            </a:r>
            <a:r>
              <a:rPr lang="ru-RU" sz="1500" b="1" dirty="0">
                <a:solidFill>
                  <a:schemeClr val="bg1"/>
                </a:solidFill>
                <a:latin typeface="Times New Roman" panose="02020603050405020304" pitchFamily="18" charset="0"/>
              </a:rPr>
              <a:t>20 процентов </a:t>
            </a:r>
            <a:r>
              <a:rPr lang="ru-RU" sz="1500" dirty="0">
                <a:solidFill>
                  <a:schemeClr val="bg1"/>
                </a:solidFill>
                <a:latin typeface="Times New Roman" panose="02020603050405020304" pitchFamily="18" charset="0"/>
              </a:rPr>
              <a:t>его стоимости; </a:t>
            </a:r>
          </a:p>
          <a:p>
            <a:pPr indent="357188" algn="just">
              <a:lnSpc>
                <a:spcPct val="115000"/>
              </a:lnSpc>
              <a:spcAft>
                <a:spcPts val="600"/>
              </a:spcAft>
            </a:pPr>
            <a:r>
              <a:rPr lang="ru-RU" b="1" u="sng" dirty="0">
                <a:solidFill>
                  <a:schemeClr val="bg1"/>
                </a:solidFill>
                <a:latin typeface="Times New Roman" panose="02020603050405020304" pitchFamily="18" charset="0"/>
              </a:rPr>
              <a:t>до 10 млн. рублей (включительно</a:t>
            </a:r>
            <a:r>
              <a:rPr lang="ru-RU" b="1" dirty="0">
                <a:solidFill>
                  <a:schemeClr val="bg1"/>
                </a:solidFill>
                <a:latin typeface="Times New Roman" panose="02020603050405020304" pitchFamily="18" charset="0"/>
              </a:rPr>
              <a:t>) </a:t>
            </a:r>
            <a:r>
              <a:rPr lang="ru-RU" sz="1500" dirty="0">
                <a:solidFill>
                  <a:schemeClr val="bg1"/>
                </a:solidFill>
                <a:latin typeface="Times New Roman" panose="02020603050405020304" pitchFamily="18" charset="0"/>
              </a:rPr>
              <a:t>- при направлении на реализацию проекта развития сельского туризма собственных средств заявителя в размере не менее </a:t>
            </a:r>
            <a:r>
              <a:rPr lang="ru-RU" sz="1500" b="1" dirty="0">
                <a:solidFill>
                  <a:schemeClr val="bg1"/>
                </a:solidFill>
                <a:latin typeface="Times New Roman" panose="02020603050405020304" pitchFamily="18" charset="0"/>
              </a:rPr>
              <a:t>25 процентов </a:t>
            </a:r>
            <a:r>
              <a:rPr lang="ru-RU" sz="1500" dirty="0">
                <a:solidFill>
                  <a:schemeClr val="bg1"/>
                </a:solidFill>
                <a:latin typeface="Times New Roman" panose="02020603050405020304" pitchFamily="18" charset="0"/>
              </a:rPr>
              <a:t>его стоимости. </a:t>
            </a:r>
          </a:p>
          <a:p>
            <a:pPr algn="just">
              <a:lnSpc>
                <a:spcPct val="115000"/>
              </a:lnSpc>
              <a:spcAft>
                <a:spcPts val="600"/>
              </a:spcAft>
            </a:pPr>
            <a:r>
              <a:rPr lang="ru-RU" sz="1400" dirty="0">
                <a:effectLst/>
                <a:latin typeface="Times New Roman" panose="02020603050405020304" pitchFamily="18" charset="0"/>
                <a:ea typeface="Times New Roman" panose="02020603050405020304" pitchFamily="18" charset="0"/>
              </a:rPr>
              <a:t>Целевые направления расходования гранта определяются Минсельхозом России по согласованию с Министерством финансов РФ.</a:t>
            </a:r>
            <a:endParaRPr lang="ru-RU" sz="1400" dirty="0">
              <a:solidFill>
                <a:schemeClr val="bg1"/>
              </a:solidFill>
              <a:latin typeface="Times New Roman" panose="02020603050405020304" pitchFamily="18" charset="0"/>
            </a:endParaRPr>
          </a:p>
          <a:p>
            <a:pPr indent="357188" algn="just">
              <a:spcAft>
                <a:spcPts val="600"/>
              </a:spcAft>
            </a:pPr>
            <a:r>
              <a:rPr lang="ru-RU" sz="1600" b="1" dirty="0">
                <a:effectLst/>
                <a:latin typeface="Times New Roman" panose="02020603050405020304" pitchFamily="18" charset="0"/>
                <a:ea typeface="Times New Roman" panose="02020603050405020304" pitchFamily="18" charset="0"/>
              </a:rPr>
              <a:t>Срок освоения средств гранта «Агротуризм</a:t>
            </a:r>
            <a:r>
              <a:rPr lang="ru-RU" sz="1600" b="1" dirty="0">
                <a:latin typeface="Times New Roman" panose="02020603050405020304" pitchFamily="18" charset="0"/>
                <a:ea typeface="Times New Roman" panose="02020603050405020304" pitchFamily="18" charset="0"/>
              </a:rPr>
              <a:t>»</a:t>
            </a:r>
            <a:r>
              <a:rPr lang="ru-RU" sz="1600" b="1" dirty="0">
                <a:effectLst/>
                <a:latin typeface="Times New Roman" panose="02020603050405020304" pitchFamily="18" charset="0"/>
                <a:ea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rPr>
              <a:t>составляет </a:t>
            </a:r>
            <a:br>
              <a:rPr lang="ru-RU" sz="1600" dirty="0">
                <a:effectLst/>
                <a:latin typeface="Times New Roman" panose="02020603050405020304" pitchFamily="18" charset="0"/>
                <a:ea typeface="Times New Roman" panose="02020603050405020304" pitchFamily="18" charset="0"/>
              </a:rPr>
            </a:br>
            <a:r>
              <a:rPr lang="ru-RU" sz="1600" b="1" dirty="0">
                <a:effectLst/>
                <a:latin typeface="Times New Roman" panose="02020603050405020304" pitchFamily="18" charset="0"/>
                <a:ea typeface="Times New Roman" panose="02020603050405020304" pitchFamily="18" charset="0"/>
              </a:rPr>
              <a:t>не более 18 месяцев </a:t>
            </a:r>
            <a:r>
              <a:rPr lang="ru-RU" sz="1600" dirty="0">
                <a:effectLst/>
                <a:latin typeface="Times New Roman" panose="02020603050405020304" pitchFamily="18" charset="0"/>
                <a:ea typeface="Times New Roman" panose="02020603050405020304" pitchFamily="18" charset="0"/>
              </a:rPr>
              <a:t>со дня получения указанных средств.</a:t>
            </a:r>
          </a:p>
          <a:p>
            <a:pPr algn="just">
              <a:lnSpc>
                <a:spcPct val="115000"/>
              </a:lnSpc>
              <a:spcAft>
                <a:spcPts val="600"/>
              </a:spcAft>
            </a:pPr>
            <a:endParaRPr lang="ru-RU" sz="1500" b="1" u="sng" dirty="0">
              <a:solidFill>
                <a:schemeClr val="bg1"/>
              </a:solidFill>
              <a:latin typeface="Times New Roman" panose="02020603050405020304" pitchFamily="18" charset="0"/>
            </a:endParaRPr>
          </a:p>
          <a:p>
            <a:pPr algn="just">
              <a:lnSpc>
                <a:spcPct val="115000"/>
              </a:lnSpc>
              <a:spcAft>
                <a:spcPts val="600"/>
              </a:spcAft>
            </a:pPr>
            <a:endParaRPr lang="ru-RU" sz="1400" dirty="0">
              <a:solidFill>
                <a:schemeClr val="bg1"/>
              </a:solidFill>
              <a:latin typeface="Times New Roman" panose="02020603050405020304" pitchFamily="18" charset="0"/>
            </a:endParaRPr>
          </a:p>
        </p:txBody>
      </p:sp>
      <p:sp>
        <p:nvSpPr>
          <p:cNvPr id="47" name="TextBox 46">
            <a:extLst>
              <a:ext uri="{FF2B5EF4-FFF2-40B4-BE49-F238E27FC236}">
                <a16:creationId xmlns:a16="http://schemas.microsoft.com/office/drawing/2014/main" id="{89C5CAA1-0D0E-FC90-BB55-EC2D89337EAF}"/>
              </a:ext>
            </a:extLst>
          </p:cNvPr>
          <p:cNvSpPr txBox="1"/>
          <p:nvPr/>
        </p:nvSpPr>
        <p:spPr>
          <a:xfrm>
            <a:off x="9455542" y="4197777"/>
            <a:ext cx="2736458" cy="1169551"/>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Ростовской области от 13.03.2023 N 155 </a:t>
            </a:r>
            <a:br>
              <a:rPr lang="ru-RU" sz="1000" b="1" dirty="0">
                <a:solidFill>
                  <a:srgbClr val="000000"/>
                </a:solidFill>
                <a:latin typeface="Times New Roman" panose="02020603050405020304" pitchFamily="18" charset="0"/>
              </a:rPr>
            </a:br>
            <a:r>
              <a:rPr lang="ru-RU" sz="1000" dirty="0">
                <a:solidFill>
                  <a:srgbClr val="000000"/>
                </a:solidFill>
                <a:latin typeface="Times New Roman" panose="02020603050405020304" pitchFamily="18" charset="0"/>
              </a:rPr>
              <a:t>«Об утверждении Порядка предоставления сельскохозяйственным товаропроизводителям (кроме граждан, ведущих личное подсобное хозяйство) грантов на развитие сельского туризма»</a:t>
            </a:r>
          </a:p>
        </p:txBody>
      </p:sp>
      <p:sp>
        <p:nvSpPr>
          <p:cNvPr id="26" name="object 16">
            <a:extLst>
              <a:ext uri="{FF2B5EF4-FFF2-40B4-BE49-F238E27FC236}">
                <a16:creationId xmlns:a16="http://schemas.microsoft.com/office/drawing/2014/main" id="{79FD2FB8-68D6-3A54-4D7E-17746C4029AE}"/>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19</a:t>
            </a:r>
          </a:p>
        </p:txBody>
      </p:sp>
      <p:sp>
        <p:nvSpPr>
          <p:cNvPr id="2" name="TextBox 1">
            <a:extLst>
              <a:ext uri="{FF2B5EF4-FFF2-40B4-BE49-F238E27FC236}">
                <a16:creationId xmlns:a16="http://schemas.microsoft.com/office/drawing/2014/main" id="{0504F310-A095-23AC-D0F1-771D38D9C99B}"/>
              </a:ext>
            </a:extLst>
          </p:cNvPr>
          <p:cNvSpPr txBox="1"/>
          <p:nvPr/>
        </p:nvSpPr>
        <p:spPr>
          <a:xfrm>
            <a:off x="9471853" y="12679"/>
            <a:ext cx="2697242" cy="707886"/>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Приказ Минсельхоза России от 10.02.2022 № 68 «</a:t>
            </a:r>
            <a:r>
              <a:rPr lang="ru-RU" sz="1000" dirty="0">
                <a:solidFill>
                  <a:srgbClr val="000000"/>
                </a:solidFill>
                <a:latin typeface="Times New Roman" panose="02020603050405020304" pitchFamily="18" charset="0"/>
              </a:rPr>
              <a:t>Об утверждении порядка проведения конкурсного отбора проектов развития сельского туризма»</a:t>
            </a:r>
          </a:p>
        </p:txBody>
      </p:sp>
      <p:sp>
        <p:nvSpPr>
          <p:cNvPr id="5" name="TextBox 4">
            <a:extLst>
              <a:ext uri="{FF2B5EF4-FFF2-40B4-BE49-F238E27FC236}">
                <a16:creationId xmlns:a16="http://schemas.microsoft.com/office/drawing/2014/main" id="{DAA861E3-D0DD-6870-BE67-1925C08ED93E}"/>
              </a:ext>
            </a:extLst>
          </p:cNvPr>
          <p:cNvSpPr txBox="1"/>
          <p:nvPr/>
        </p:nvSpPr>
        <p:spPr>
          <a:xfrm>
            <a:off x="9471852" y="2137984"/>
            <a:ext cx="2720148" cy="707886"/>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Приказ Минсельхоза России от 02.03.2022 № 116 «Об утверждении перечня целевых направлений расходования гранта «Агротуризм»</a:t>
            </a:r>
          </a:p>
        </p:txBody>
      </p:sp>
      <p:pic>
        <p:nvPicPr>
          <p:cNvPr id="15" name="Рисунок 14">
            <a:extLst>
              <a:ext uri="{FF2B5EF4-FFF2-40B4-BE49-F238E27FC236}">
                <a16:creationId xmlns:a16="http://schemas.microsoft.com/office/drawing/2014/main" id="{44202CC4-8952-188D-9D9F-86766010434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0170" b="23276"/>
          <a:stretch/>
        </p:blipFill>
        <p:spPr>
          <a:xfrm>
            <a:off x="187626" y="4868734"/>
            <a:ext cx="2191485" cy="1944689"/>
          </a:xfrm>
          <a:prstGeom prst="rect">
            <a:avLst/>
          </a:prstGeom>
        </p:spPr>
      </p:pic>
      <p:pic>
        <p:nvPicPr>
          <p:cNvPr id="17" name="Рисунок 16">
            <a:extLst>
              <a:ext uri="{FF2B5EF4-FFF2-40B4-BE49-F238E27FC236}">
                <a16:creationId xmlns:a16="http://schemas.microsoft.com/office/drawing/2014/main" id="{0CA1D5F0-ADCC-FFA0-38BB-FB084FDF7D7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9553" t="22790" r="16667"/>
          <a:stretch/>
        </p:blipFill>
        <p:spPr>
          <a:xfrm>
            <a:off x="187627" y="3036380"/>
            <a:ext cx="2191485" cy="1720006"/>
          </a:xfrm>
          <a:prstGeom prst="rect">
            <a:avLst/>
          </a:prstGeom>
        </p:spPr>
      </p:pic>
      <p:pic>
        <p:nvPicPr>
          <p:cNvPr id="22" name="Рисунок 21">
            <a:extLst>
              <a:ext uri="{FF2B5EF4-FFF2-40B4-BE49-F238E27FC236}">
                <a16:creationId xmlns:a16="http://schemas.microsoft.com/office/drawing/2014/main" id="{E3ACCB01-CD71-1FFF-8BE6-2BC12373187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278" t="9061" r="21188" b="4044"/>
          <a:stretch/>
        </p:blipFill>
        <p:spPr>
          <a:xfrm>
            <a:off x="175731" y="1162089"/>
            <a:ext cx="2203380" cy="1761944"/>
          </a:xfrm>
          <a:prstGeom prst="rect">
            <a:avLst/>
          </a:prstGeom>
        </p:spPr>
      </p:pic>
      <p:pic>
        <p:nvPicPr>
          <p:cNvPr id="3" name="Рисунок 2">
            <a:extLst>
              <a:ext uri="{FF2B5EF4-FFF2-40B4-BE49-F238E27FC236}">
                <a16:creationId xmlns:a16="http://schemas.microsoft.com/office/drawing/2014/main" id="{400FEF39-A874-F86F-3A54-ECC6A40429A7}"/>
              </a:ext>
            </a:extLst>
          </p:cNvPr>
          <p:cNvPicPr>
            <a:picLocks noChangeAspect="1"/>
          </p:cNvPicPr>
          <p:nvPr/>
        </p:nvPicPr>
        <p:blipFill rotWithShape="1">
          <a:blip r:embed="rId9"/>
          <a:srcRect l="24368" t="7674" r="26476" b="5678"/>
          <a:stretch/>
        </p:blipFill>
        <p:spPr bwMode="auto">
          <a:xfrm>
            <a:off x="10245487" y="776911"/>
            <a:ext cx="1351020" cy="1339538"/>
          </a:xfrm>
          <a:prstGeom prst="rect">
            <a:avLst/>
          </a:prstGeom>
          <a:ln>
            <a:noFill/>
          </a:ln>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45334E7D-C915-753E-1C9B-29624FC1ED9C}"/>
              </a:ext>
            </a:extLst>
          </p:cNvPr>
          <p:cNvPicPr>
            <a:picLocks noChangeAspect="1"/>
          </p:cNvPicPr>
          <p:nvPr/>
        </p:nvPicPr>
        <p:blipFill rotWithShape="1">
          <a:blip r:embed="rId10"/>
          <a:srcRect l="24508" t="7674" r="26476" b="5678"/>
          <a:stretch/>
        </p:blipFill>
        <p:spPr bwMode="auto">
          <a:xfrm>
            <a:off x="10212655" y="2872911"/>
            <a:ext cx="1383852" cy="1375989"/>
          </a:xfrm>
          <a:prstGeom prst="rect">
            <a:avLst/>
          </a:prstGeom>
          <a:ln>
            <a:noFill/>
          </a:ln>
          <a:extLst>
            <a:ext uri="{53640926-AAD7-44D8-BBD7-CCE9431645EC}">
              <a14:shadowObscured xmlns:a14="http://schemas.microsoft.com/office/drawing/2010/main"/>
            </a:ext>
          </a:extLst>
        </p:spPr>
      </p:pic>
      <p:pic>
        <p:nvPicPr>
          <p:cNvPr id="9" name="Рисунок 8">
            <a:extLst>
              <a:ext uri="{FF2B5EF4-FFF2-40B4-BE49-F238E27FC236}">
                <a16:creationId xmlns:a16="http://schemas.microsoft.com/office/drawing/2014/main" id="{4C08558E-5002-BF18-20AC-3D274D6624B8}"/>
              </a:ext>
            </a:extLst>
          </p:cNvPr>
          <p:cNvPicPr>
            <a:picLocks noChangeAspect="1"/>
          </p:cNvPicPr>
          <p:nvPr/>
        </p:nvPicPr>
        <p:blipFill rotWithShape="1">
          <a:blip r:embed="rId11"/>
          <a:srcRect l="24648" t="7922" r="26615" b="5678"/>
          <a:stretch/>
        </p:blipFill>
        <p:spPr bwMode="auto">
          <a:xfrm>
            <a:off x="10191276" y="5353181"/>
            <a:ext cx="1351019" cy="13471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96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par>
                          <p:cTn id="8" fill="hold">
                            <p:stCondLst>
                              <p:cond delay="500"/>
                            </p:stCondLst>
                            <p:childTnLst>
                              <p:par>
                                <p:cTn id="9" presetID="22" presetClass="entr" presetSubtype="8" fill="hold" grpId="0" nodeType="afterEffec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000"/>
                            </p:stCondLst>
                            <p:childTnLst>
                              <p:par>
                                <p:cTn id="13" presetID="2" presetClass="entr" presetSubtype="2" fill="hold" nodeType="afterEffec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Заголовок 1">
            <a:extLst>
              <a:ext uri="{FF2B5EF4-FFF2-40B4-BE49-F238E27FC236}">
                <a16:creationId xmlns:a16="http://schemas.microsoft.com/office/drawing/2014/main" id="{F0A78C6B-1306-44DA-4EE6-3B246870A91E}"/>
              </a:ext>
            </a:extLst>
          </p:cNvPr>
          <p:cNvSpPr txBox="1">
            <a:spLocks/>
          </p:cNvSpPr>
          <p:nvPr/>
        </p:nvSpPr>
        <p:spPr>
          <a:xfrm>
            <a:off x="1423660" y="6068921"/>
            <a:ext cx="4141501" cy="319535"/>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Кредитная поддержка</a:t>
            </a:r>
          </a:p>
        </p:txBody>
      </p:sp>
      <p:sp>
        <p:nvSpPr>
          <p:cNvPr id="83" name="Заголовок 1">
            <a:extLst>
              <a:ext uri="{FF2B5EF4-FFF2-40B4-BE49-F238E27FC236}">
                <a16:creationId xmlns:a16="http://schemas.microsoft.com/office/drawing/2014/main" id="{57006F98-660E-13B9-5335-E789E87502F0}"/>
              </a:ext>
            </a:extLst>
          </p:cNvPr>
          <p:cNvSpPr txBox="1">
            <a:spLocks/>
          </p:cNvSpPr>
          <p:nvPr/>
        </p:nvSpPr>
        <p:spPr>
          <a:xfrm>
            <a:off x="1423660" y="4519901"/>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Малые формы хозяйствования</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2" name="Заголовок 1">
            <a:extLst>
              <a:ext uri="{FF2B5EF4-FFF2-40B4-BE49-F238E27FC236}">
                <a16:creationId xmlns:a16="http://schemas.microsoft.com/office/drawing/2014/main" id="{22B59FAF-CD31-95E6-9CF0-B17E33812677}"/>
              </a:ext>
            </a:extLst>
          </p:cNvPr>
          <p:cNvSpPr>
            <a:spLocks noGrp="1"/>
          </p:cNvSpPr>
          <p:nvPr>
            <p:ph type="title"/>
          </p:nvPr>
        </p:nvSpPr>
        <p:spPr>
          <a:xfrm>
            <a:off x="1796391" y="-52869"/>
            <a:ext cx="8596668" cy="615696"/>
          </a:xfrm>
        </p:spPr>
        <p:txBody>
          <a:bodyPr anchor="ctr">
            <a:noAutofit/>
          </a:bodyPr>
          <a:lstStyle/>
          <a:p>
            <a:pPr algn="ctr"/>
            <a:r>
              <a:rPr lang="ru-RU" sz="4000" b="1" dirty="0">
                <a:solidFill>
                  <a:schemeClr val="accent2">
                    <a:lumMod val="75000"/>
                  </a:schemeClr>
                </a:solidFill>
                <a:latin typeface="Times New Roman" panose="02020603050405020304" pitchFamily="18" charset="0"/>
                <a:cs typeface="Times New Roman" panose="02020603050405020304" pitchFamily="18" charset="0"/>
              </a:rPr>
              <a:t>Содержание</a:t>
            </a:r>
          </a:p>
        </p:txBody>
      </p:sp>
      <p:sp>
        <p:nvSpPr>
          <p:cNvPr id="21" name="矩形 30">
            <a:extLst>
              <a:ext uri="{FF2B5EF4-FFF2-40B4-BE49-F238E27FC236}">
                <a16:creationId xmlns:a16="http://schemas.microsoft.com/office/drawing/2014/main" id="{75A40779-D622-68F5-F5FD-B347CA5F4090}"/>
              </a:ext>
            </a:extLst>
          </p:cNvPr>
          <p:cNvSpPr>
            <a:spLocks/>
          </p:cNvSpPr>
          <p:nvPr/>
        </p:nvSpPr>
        <p:spPr>
          <a:xfrm>
            <a:off x="9932597" y="3918135"/>
            <a:ext cx="2006388" cy="1412059"/>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23" name="矩形 32">
            <a:extLst>
              <a:ext uri="{FF2B5EF4-FFF2-40B4-BE49-F238E27FC236}">
                <a16:creationId xmlns:a16="http://schemas.microsoft.com/office/drawing/2014/main" id="{017B358F-90E4-E1A5-F0E2-0465957178D2}"/>
              </a:ext>
            </a:extLst>
          </p:cNvPr>
          <p:cNvSpPr>
            <a:spLocks/>
          </p:cNvSpPr>
          <p:nvPr/>
        </p:nvSpPr>
        <p:spPr>
          <a:xfrm>
            <a:off x="5691799" y="2283973"/>
            <a:ext cx="2112079" cy="15336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pic>
        <p:nvPicPr>
          <p:cNvPr id="51" name="Рисунок 50">
            <a:extLst>
              <a:ext uri="{FF2B5EF4-FFF2-40B4-BE49-F238E27FC236}">
                <a16:creationId xmlns:a16="http://schemas.microsoft.com/office/drawing/2014/main" id="{B9298DDF-CFEE-7D9B-91DF-19CA7183787B}"/>
              </a:ext>
            </a:extLst>
          </p:cNvPr>
          <p:cNvPicPr>
            <a:picLocks/>
          </p:cNvPicPr>
          <p:nvPr/>
        </p:nvPicPr>
        <p:blipFill>
          <a:blip r:embed="rId4" cstate="hqprint">
            <a:extLst>
              <a:ext uri="{28A0092B-C50C-407E-A947-70E740481C1C}">
                <a14:useLocalDpi xmlns:a14="http://schemas.microsoft.com/office/drawing/2010/main" val="0"/>
              </a:ext>
            </a:extLst>
          </a:blip>
          <a:stretch>
            <a:fillRect/>
          </a:stretch>
        </p:blipFill>
        <p:spPr>
          <a:xfrm>
            <a:off x="5686990" y="3881960"/>
            <a:ext cx="2112076" cy="1421060"/>
          </a:xfrm>
          <a:prstGeom prst="rect">
            <a:avLst/>
          </a:prstGeom>
        </p:spPr>
      </p:pic>
      <p:pic>
        <p:nvPicPr>
          <p:cNvPr id="57" name="Рисунок 56">
            <a:extLst>
              <a:ext uri="{FF2B5EF4-FFF2-40B4-BE49-F238E27FC236}">
                <a16:creationId xmlns:a16="http://schemas.microsoft.com/office/drawing/2014/main" id="{61D5FA51-1DBD-AAEA-CE95-E7FDA5E8165A}"/>
              </a:ext>
            </a:extLst>
          </p:cNvPr>
          <p:cNvPicPr preferRelativeResize="0">
            <a:picLocks/>
          </p:cNvPicPr>
          <p:nvPr/>
        </p:nvPicPr>
        <p:blipFill>
          <a:blip r:embed="rId5" cstate="hqprint">
            <a:extLst>
              <a:ext uri="{28A0092B-C50C-407E-A947-70E740481C1C}">
                <a14:useLocalDpi xmlns:a14="http://schemas.microsoft.com/office/drawing/2010/main" val="0"/>
              </a:ext>
            </a:extLst>
          </a:blip>
          <a:stretch>
            <a:fillRect/>
          </a:stretch>
        </p:blipFill>
        <p:spPr>
          <a:xfrm>
            <a:off x="7853025" y="3909065"/>
            <a:ext cx="2016000" cy="1412059"/>
          </a:xfrm>
          <a:prstGeom prst="rect">
            <a:avLst/>
          </a:prstGeom>
        </p:spPr>
      </p:pic>
      <p:sp>
        <p:nvSpPr>
          <p:cNvPr id="69" name="Заголовок 1">
            <a:extLst>
              <a:ext uri="{FF2B5EF4-FFF2-40B4-BE49-F238E27FC236}">
                <a16:creationId xmlns:a16="http://schemas.microsoft.com/office/drawing/2014/main" id="{F40291F6-DA60-B9A6-FDB1-101858E823D3}"/>
              </a:ext>
            </a:extLst>
          </p:cNvPr>
          <p:cNvSpPr txBox="1">
            <a:spLocks/>
          </p:cNvSpPr>
          <p:nvPr/>
        </p:nvSpPr>
        <p:spPr>
          <a:xfrm>
            <a:off x="1423660" y="2625971"/>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Растениеводство</a:t>
            </a:r>
          </a:p>
        </p:txBody>
      </p:sp>
      <p:sp>
        <p:nvSpPr>
          <p:cNvPr id="70" name="Заголовок 1">
            <a:extLst>
              <a:ext uri="{FF2B5EF4-FFF2-40B4-BE49-F238E27FC236}">
                <a16:creationId xmlns:a16="http://schemas.microsoft.com/office/drawing/2014/main" id="{3E670251-95C8-562A-4E49-1E5E499BD915}"/>
              </a:ext>
            </a:extLst>
          </p:cNvPr>
          <p:cNvSpPr txBox="1">
            <a:spLocks/>
          </p:cNvSpPr>
          <p:nvPr/>
        </p:nvSpPr>
        <p:spPr>
          <a:xfrm>
            <a:off x="1423660" y="2242118"/>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a:solidFill>
                  <a:schemeClr val="tx1"/>
                </a:solidFill>
                <a:latin typeface="Times New Roman" panose="02020603050405020304" pitchFamily="18" charset="0"/>
                <a:cs typeface="Times New Roman" panose="02020603050405020304" pitchFamily="18" charset="0"/>
              </a:rPr>
              <a:t>Животноводство</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71" name="Заголовок 1">
            <a:extLst>
              <a:ext uri="{FF2B5EF4-FFF2-40B4-BE49-F238E27FC236}">
                <a16:creationId xmlns:a16="http://schemas.microsoft.com/office/drawing/2014/main" id="{6E4CB7CB-DBFE-06D2-8E27-B145255ED2E6}"/>
              </a:ext>
            </a:extLst>
          </p:cNvPr>
          <p:cNvSpPr txBox="1">
            <a:spLocks/>
          </p:cNvSpPr>
          <p:nvPr/>
        </p:nvSpPr>
        <p:spPr>
          <a:xfrm>
            <a:off x="1423660" y="1854759"/>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Страхование</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74" name="Заголовок 1">
            <a:extLst>
              <a:ext uri="{FF2B5EF4-FFF2-40B4-BE49-F238E27FC236}">
                <a16:creationId xmlns:a16="http://schemas.microsoft.com/office/drawing/2014/main" id="{10449258-D1E0-A010-A826-C2B0A8BE5C57}"/>
              </a:ext>
            </a:extLst>
          </p:cNvPr>
          <p:cNvSpPr txBox="1">
            <a:spLocks/>
          </p:cNvSpPr>
          <p:nvPr/>
        </p:nvSpPr>
        <p:spPr>
          <a:xfrm>
            <a:off x="1423660" y="1087557"/>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Льготное кредитование</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76" name="Заголовок 1">
            <a:extLst>
              <a:ext uri="{FF2B5EF4-FFF2-40B4-BE49-F238E27FC236}">
                <a16:creationId xmlns:a16="http://schemas.microsoft.com/office/drawing/2014/main" id="{C7111829-F567-9565-B0C2-457C3905DFAC}"/>
              </a:ext>
            </a:extLst>
          </p:cNvPr>
          <p:cNvSpPr txBox="1">
            <a:spLocks/>
          </p:cNvSpPr>
          <p:nvPr/>
        </p:nvSpPr>
        <p:spPr>
          <a:xfrm>
            <a:off x="1423660" y="1465530"/>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Создание/модернизация объектов в АПК</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13" name="五边形 16">
            <a:extLst>
              <a:ext uri="{FF2B5EF4-FFF2-40B4-BE49-F238E27FC236}">
                <a16:creationId xmlns:a16="http://schemas.microsoft.com/office/drawing/2014/main" id="{283C926D-D2C3-AD89-A228-54A3BCB8F1B8}"/>
              </a:ext>
            </a:extLst>
          </p:cNvPr>
          <p:cNvSpPr/>
          <p:nvPr/>
        </p:nvSpPr>
        <p:spPr>
          <a:xfrm>
            <a:off x="490978" y="1855328"/>
            <a:ext cx="1283735" cy="326891"/>
          </a:xfrm>
          <a:prstGeom prst="homePlate">
            <a:avLst>
              <a:gd name="adj" fmla="val 403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700" i="1" dirty="0">
                <a:latin typeface="微软雅黑" panose="020B0503020204020204" pitchFamily="34" charset="-122"/>
                <a:ea typeface="微软雅黑" panose="020B0503020204020204" pitchFamily="34" charset="-122"/>
              </a:rPr>
              <a:t>0</a:t>
            </a:r>
            <a:r>
              <a:rPr lang="ru-RU" altLang="zh-CN" sz="1700" i="1" dirty="0">
                <a:latin typeface="微软雅黑" panose="020B0503020204020204" pitchFamily="34" charset="-122"/>
                <a:ea typeface="微软雅黑" panose="020B0503020204020204" pitchFamily="34" charset="-122"/>
              </a:rPr>
              <a:t>6</a:t>
            </a:r>
            <a:endParaRPr lang="zh-CN" altLang="en-US" sz="1700" i="1" dirty="0">
              <a:latin typeface="微软雅黑" panose="020B0503020204020204" pitchFamily="34" charset="-122"/>
              <a:ea typeface="微软雅黑" panose="020B0503020204020204" pitchFamily="34" charset="-122"/>
            </a:endParaRPr>
          </a:p>
        </p:txBody>
      </p:sp>
      <p:sp>
        <p:nvSpPr>
          <p:cNvPr id="77" name="TextBox 76">
            <a:extLst>
              <a:ext uri="{FF2B5EF4-FFF2-40B4-BE49-F238E27FC236}">
                <a16:creationId xmlns:a16="http://schemas.microsoft.com/office/drawing/2014/main" id="{CDC5F25C-2C17-E85D-D2EA-9E20742AF3AA}"/>
              </a:ext>
            </a:extLst>
          </p:cNvPr>
          <p:cNvSpPr txBox="1"/>
          <p:nvPr/>
        </p:nvSpPr>
        <p:spPr>
          <a:xfrm>
            <a:off x="2052021" y="566003"/>
            <a:ext cx="184731" cy="369460"/>
          </a:xfrm>
          <a:prstGeom prst="rect">
            <a:avLst/>
          </a:prstGeom>
          <a:noFill/>
        </p:spPr>
        <p:txBody>
          <a:bodyPr wrap="none" rtlCol="0">
            <a:spAutoFit/>
          </a:bodyPr>
          <a:lstStyle/>
          <a:p>
            <a:endParaRPr lang="ru-RU" sz="1801" dirty="0"/>
          </a:p>
        </p:txBody>
      </p:sp>
      <p:sp>
        <p:nvSpPr>
          <p:cNvPr id="78" name="Заголовок 1">
            <a:extLst>
              <a:ext uri="{FF2B5EF4-FFF2-40B4-BE49-F238E27FC236}">
                <a16:creationId xmlns:a16="http://schemas.microsoft.com/office/drawing/2014/main" id="{2773622A-745B-AD73-3D83-C69FCF7ED6F2}"/>
              </a:ext>
            </a:extLst>
          </p:cNvPr>
          <p:cNvSpPr txBox="1">
            <a:spLocks/>
          </p:cNvSpPr>
          <p:nvPr/>
        </p:nvSpPr>
        <p:spPr>
          <a:xfrm>
            <a:off x="1423660" y="696185"/>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АПК Ростовской области</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10" name="五边形 13">
            <a:extLst>
              <a:ext uri="{FF2B5EF4-FFF2-40B4-BE49-F238E27FC236}">
                <a16:creationId xmlns:a16="http://schemas.microsoft.com/office/drawing/2014/main" id="{DB73976A-0078-8BE9-EBFB-9F211FA84C91}"/>
              </a:ext>
            </a:extLst>
          </p:cNvPr>
          <p:cNvSpPr/>
          <p:nvPr/>
        </p:nvSpPr>
        <p:spPr>
          <a:xfrm>
            <a:off x="490978" y="694151"/>
            <a:ext cx="1283735" cy="326891"/>
          </a:xfrm>
          <a:prstGeom prst="homePlate">
            <a:avLst>
              <a:gd name="adj" fmla="val 405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700" i="1" dirty="0">
                <a:latin typeface="微软雅黑" panose="020B0503020204020204" pitchFamily="34" charset="-122"/>
                <a:ea typeface="微软雅黑" panose="020B0503020204020204" pitchFamily="34" charset="-122"/>
              </a:rPr>
              <a:t>0</a:t>
            </a:r>
            <a:r>
              <a:rPr lang="ru-RU" altLang="zh-CN" sz="1700" i="1" dirty="0">
                <a:latin typeface="微软雅黑" panose="020B0503020204020204" pitchFamily="34" charset="-122"/>
                <a:ea typeface="微软雅黑" panose="020B0503020204020204" pitchFamily="34" charset="-122"/>
              </a:rPr>
              <a:t>3</a:t>
            </a:r>
            <a:endParaRPr lang="zh-CN" altLang="en-US" sz="1700" i="1" dirty="0">
              <a:latin typeface="微软雅黑" panose="020B0503020204020204" pitchFamily="34" charset="-122"/>
              <a:ea typeface="微软雅黑" panose="020B0503020204020204" pitchFamily="34" charset="-122"/>
            </a:endParaRPr>
          </a:p>
        </p:txBody>
      </p:sp>
      <p:sp>
        <p:nvSpPr>
          <p:cNvPr id="11" name="五边形 14">
            <a:extLst>
              <a:ext uri="{FF2B5EF4-FFF2-40B4-BE49-F238E27FC236}">
                <a16:creationId xmlns:a16="http://schemas.microsoft.com/office/drawing/2014/main" id="{873F44B0-E32E-F60C-9A3F-354509D2D36A}"/>
              </a:ext>
            </a:extLst>
          </p:cNvPr>
          <p:cNvSpPr/>
          <p:nvPr/>
        </p:nvSpPr>
        <p:spPr>
          <a:xfrm>
            <a:off x="490978" y="1084099"/>
            <a:ext cx="1283735" cy="326891"/>
          </a:xfrm>
          <a:prstGeom prst="homePlate">
            <a:avLst>
              <a:gd name="adj" fmla="val 405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700" i="1" dirty="0">
                <a:latin typeface="微软雅黑" panose="020B0503020204020204" pitchFamily="34" charset="-122"/>
                <a:ea typeface="微软雅黑" panose="020B0503020204020204" pitchFamily="34" charset="-122"/>
              </a:rPr>
              <a:t>0</a:t>
            </a:r>
            <a:r>
              <a:rPr lang="ru-RU" altLang="zh-CN" sz="1700" i="1" dirty="0">
                <a:latin typeface="微软雅黑" panose="020B0503020204020204" pitchFamily="34" charset="-122"/>
                <a:ea typeface="微软雅黑" panose="020B0503020204020204" pitchFamily="34" charset="-122"/>
              </a:rPr>
              <a:t>4</a:t>
            </a:r>
            <a:endParaRPr lang="zh-CN" altLang="en-US" sz="1700" i="1" dirty="0">
              <a:latin typeface="微软雅黑" panose="020B0503020204020204" pitchFamily="34" charset="-122"/>
              <a:ea typeface="微软雅黑" panose="020B0503020204020204" pitchFamily="34" charset="-122"/>
            </a:endParaRPr>
          </a:p>
        </p:txBody>
      </p:sp>
      <p:sp>
        <p:nvSpPr>
          <p:cNvPr id="12" name="五边形 15">
            <a:extLst>
              <a:ext uri="{FF2B5EF4-FFF2-40B4-BE49-F238E27FC236}">
                <a16:creationId xmlns:a16="http://schemas.microsoft.com/office/drawing/2014/main" id="{14C8D787-E18D-C719-97E8-99081D76F33A}"/>
              </a:ext>
            </a:extLst>
          </p:cNvPr>
          <p:cNvSpPr/>
          <p:nvPr/>
        </p:nvSpPr>
        <p:spPr>
          <a:xfrm>
            <a:off x="490978" y="1460139"/>
            <a:ext cx="1283735" cy="325437"/>
          </a:xfrm>
          <a:prstGeom prst="homePlate">
            <a:avLst>
              <a:gd name="adj" fmla="val 406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700" i="1" dirty="0">
                <a:latin typeface="微软雅黑" panose="020B0503020204020204" pitchFamily="34" charset="-122"/>
                <a:ea typeface="微软雅黑" panose="020B0503020204020204" pitchFamily="34" charset="-122"/>
              </a:rPr>
              <a:t>0</a:t>
            </a:r>
            <a:r>
              <a:rPr lang="ru-RU" altLang="zh-CN" sz="1700" i="1" dirty="0">
                <a:latin typeface="微软雅黑" panose="020B0503020204020204" pitchFamily="34" charset="-122"/>
                <a:ea typeface="微软雅黑" panose="020B0503020204020204" pitchFamily="34" charset="-122"/>
              </a:rPr>
              <a:t>5</a:t>
            </a:r>
            <a:endParaRPr lang="zh-CN" altLang="en-US" sz="1700" i="1" dirty="0">
              <a:latin typeface="微软雅黑" panose="020B0503020204020204" pitchFamily="34" charset="-122"/>
              <a:ea typeface="微软雅黑" panose="020B0503020204020204" pitchFamily="34" charset="-122"/>
            </a:endParaRPr>
          </a:p>
        </p:txBody>
      </p:sp>
      <p:sp>
        <p:nvSpPr>
          <p:cNvPr id="18" name="五边形 11">
            <a:extLst>
              <a:ext uri="{FF2B5EF4-FFF2-40B4-BE49-F238E27FC236}">
                <a16:creationId xmlns:a16="http://schemas.microsoft.com/office/drawing/2014/main" id="{692EE32F-BB58-8B96-C16B-14F2B9ADCB40}"/>
              </a:ext>
            </a:extLst>
          </p:cNvPr>
          <p:cNvSpPr/>
          <p:nvPr/>
        </p:nvSpPr>
        <p:spPr>
          <a:xfrm>
            <a:off x="490978" y="2240943"/>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700" i="1" dirty="0">
                <a:latin typeface="微软雅黑" panose="020B0503020204020204" pitchFamily="34" charset="-122"/>
                <a:ea typeface="微软雅黑" panose="020B0503020204020204" pitchFamily="34" charset="-122"/>
              </a:rPr>
              <a:t>0</a:t>
            </a:r>
            <a:r>
              <a:rPr lang="ru-RU" altLang="zh-CN" sz="1700" i="1" dirty="0">
                <a:latin typeface="微软雅黑" panose="020B0503020204020204" pitchFamily="34" charset="-122"/>
                <a:ea typeface="微软雅黑" panose="020B0503020204020204" pitchFamily="34" charset="-122"/>
              </a:rPr>
              <a:t>7</a:t>
            </a:r>
            <a:endParaRPr lang="zh-CN" altLang="en-US" sz="1700" i="1" dirty="0">
              <a:latin typeface="微软雅黑" panose="020B0503020204020204" pitchFamily="34" charset="-122"/>
              <a:ea typeface="微软雅黑" panose="020B0503020204020204" pitchFamily="34" charset="-122"/>
            </a:endParaRPr>
          </a:p>
        </p:txBody>
      </p:sp>
      <p:sp>
        <p:nvSpPr>
          <p:cNvPr id="30" name="五边形 11">
            <a:extLst>
              <a:ext uri="{FF2B5EF4-FFF2-40B4-BE49-F238E27FC236}">
                <a16:creationId xmlns:a16="http://schemas.microsoft.com/office/drawing/2014/main" id="{62BA95CB-D2B7-8968-E466-265915B9C121}"/>
              </a:ext>
            </a:extLst>
          </p:cNvPr>
          <p:cNvSpPr/>
          <p:nvPr/>
        </p:nvSpPr>
        <p:spPr>
          <a:xfrm>
            <a:off x="490978" y="2626559"/>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11</a:t>
            </a:r>
            <a:endParaRPr lang="zh-CN" altLang="en-US" sz="1700" i="1" dirty="0">
              <a:latin typeface="微软雅黑" panose="020B0503020204020204" pitchFamily="34" charset="-122"/>
              <a:ea typeface="微软雅黑" panose="020B0503020204020204" pitchFamily="34" charset="-122"/>
            </a:endParaRPr>
          </a:p>
        </p:txBody>
      </p:sp>
      <p:sp>
        <p:nvSpPr>
          <p:cNvPr id="79" name="Заголовок 1">
            <a:extLst>
              <a:ext uri="{FF2B5EF4-FFF2-40B4-BE49-F238E27FC236}">
                <a16:creationId xmlns:a16="http://schemas.microsoft.com/office/drawing/2014/main" id="{FAB1A399-4C5E-6EEF-C453-4CFF5434E5DE}"/>
              </a:ext>
            </a:extLst>
          </p:cNvPr>
          <p:cNvSpPr txBox="1">
            <a:spLocks/>
          </p:cNvSpPr>
          <p:nvPr/>
        </p:nvSpPr>
        <p:spPr>
          <a:xfrm>
            <a:off x="1423660" y="3012174"/>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Виноградарство</a:t>
            </a:r>
          </a:p>
        </p:txBody>
      </p:sp>
      <p:sp>
        <p:nvSpPr>
          <p:cNvPr id="32" name="五边形 11">
            <a:extLst>
              <a:ext uri="{FF2B5EF4-FFF2-40B4-BE49-F238E27FC236}">
                <a16:creationId xmlns:a16="http://schemas.microsoft.com/office/drawing/2014/main" id="{9D9068B7-DCFA-BB6D-8CD5-459736933156}"/>
              </a:ext>
            </a:extLst>
          </p:cNvPr>
          <p:cNvSpPr/>
          <p:nvPr/>
        </p:nvSpPr>
        <p:spPr>
          <a:xfrm>
            <a:off x="490978" y="3012174"/>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13</a:t>
            </a:r>
            <a:endParaRPr lang="zh-CN" altLang="en-US" sz="1700" i="1" dirty="0">
              <a:latin typeface="微软雅黑" panose="020B0503020204020204" pitchFamily="34" charset="-122"/>
              <a:ea typeface="微软雅黑" panose="020B0503020204020204" pitchFamily="34" charset="-122"/>
            </a:endParaRPr>
          </a:p>
        </p:txBody>
      </p:sp>
      <p:sp>
        <p:nvSpPr>
          <p:cNvPr id="80" name="Заголовок 1">
            <a:extLst>
              <a:ext uri="{FF2B5EF4-FFF2-40B4-BE49-F238E27FC236}">
                <a16:creationId xmlns:a16="http://schemas.microsoft.com/office/drawing/2014/main" id="{BDCE0D08-2CA3-4614-C708-7E8667C04F9F}"/>
              </a:ext>
            </a:extLst>
          </p:cNvPr>
          <p:cNvSpPr txBox="1">
            <a:spLocks/>
          </p:cNvSpPr>
          <p:nvPr/>
        </p:nvSpPr>
        <p:spPr>
          <a:xfrm>
            <a:off x="1423660" y="3411207"/>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Овощеводство</a:t>
            </a:r>
          </a:p>
        </p:txBody>
      </p:sp>
      <p:sp>
        <p:nvSpPr>
          <p:cNvPr id="34" name="五边形 11">
            <a:extLst>
              <a:ext uri="{FF2B5EF4-FFF2-40B4-BE49-F238E27FC236}">
                <a16:creationId xmlns:a16="http://schemas.microsoft.com/office/drawing/2014/main" id="{07E2EA7F-E0A5-C734-110B-C75613ADC656}"/>
              </a:ext>
            </a:extLst>
          </p:cNvPr>
          <p:cNvSpPr/>
          <p:nvPr/>
        </p:nvSpPr>
        <p:spPr>
          <a:xfrm>
            <a:off x="490978" y="3395395"/>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14</a:t>
            </a:r>
            <a:endParaRPr lang="zh-CN" altLang="en-US" sz="1700" i="1" dirty="0">
              <a:latin typeface="微软雅黑" panose="020B0503020204020204" pitchFamily="34" charset="-122"/>
              <a:ea typeface="微软雅黑" panose="020B0503020204020204" pitchFamily="34" charset="-122"/>
            </a:endParaRPr>
          </a:p>
        </p:txBody>
      </p:sp>
      <p:sp>
        <p:nvSpPr>
          <p:cNvPr id="81" name="Заголовок 1">
            <a:extLst>
              <a:ext uri="{FF2B5EF4-FFF2-40B4-BE49-F238E27FC236}">
                <a16:creationId xmlns:a16="http://schemas.microsoft.com/office/drawing/2014/main" id="{E4FE44A0-B577-4D50-32E1-40EED0C3286A}"/>
              </a:ext>
            </a:extLst>
          </p:cNvPr>
          <p:cNvSpPr txBox="1">
            <a:spLocks/>
          </p:cNvSpPr>
          <p:nvPr/>
        </p:nvSpPr>
        <p:spPr>
          <a:xfrm>
            <a:off x="1423660" y="3788957"/>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Мелиорация</a:t>
            </a:r>
          </a:p>
        </p:txBody>
      </p:sp>
      <p:sp>
        <p:nvSpPr>
          <p:cNvPr id="36" name="五边形 11">
            <a:extLst>
              <a:ext uri="{FF2B5EF4-FFF2-40B4-BE49-F238E27FC236}">
                <a16:creationId xmlns:a16="http://schemas.microsoft.com/office/drawing/2014/main" id="{332952C0-E5BC-A698-9000-A7D6D0645344}"/>
              </a:ext>
            </a:extLst>
          </p:cNvPr>
          <p:cNvSpPr/>
          <p:nvPr/>
        </p:nvSpPr>
        <p:spPr>
          <a:xfrm>
            <a:off x="490978" y="3778615"/>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15</a:t>
            </a:r>
            <a:endParaRPr lang="zh-CN" altLang="en-US" sz="1700" i="1" dirty="0">
              <a:latin typeface="微软雅黑" panose="020B0503020204020204" pitchFamily="34" charset="-122"/>
              <a:ea typeface="微软雅黑" panose="020B0503020204020204" pitchFamily="34" charset="-122"/>
            </a:endParaRPr>
          </a:p>
        </p:txBody>
      </p:sp>
      <p:sp>
        <p:nvSpPr>
          <p:cNvPr id="82" name="Заголовок 1">
            <a:extLst>
              <a:ext uri="{FF2B5EF4-FFF2-40B4-BE49-F238E27FC236}">
                <a16:creationId xmlns:a16="http://schemas.microsoft.com/office/drawing/2014/main" id="{6989272E-F801-1A60-3062-0DE8F7AED4A5}"/>
              </a:ext>
            </a:extLst>
          </p:cNvPr>
          <p:cNvSpPr txBox="1">
            <a:spLocks/>
          </p:cNvSpPr>
          <p:nvPr/>
        </p:nvSpPr>
        <p:spPr>
          <a:xfrm>
            <a:off x="1423660" y="4157022"/>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Приобретение с/х техники</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38" name="五边形 11">
            <a:extLst>
              <a:ext uri="{FF2B5EF4-FFF2-40B4-BE49-F238E27FC236}">
                <a16:creationId xmlns:a16="http://schemas.microsoft.com/office/drawing/2014/main" id="{F9F63062-F400-2C05-83AA-7D062C48FBD2}"/>
              </a:ext>
            </a:extLst>
          </p:cNvPr>
          <p:cNvSpPr/>
          <p:nvPr/>
        </p:nvSpPr>
        <p:spPr>
          <a:xfrm>
            <a:off x="490978" y="4161837"/>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16</a:t>
            </a:r>
            <a:endParaRPr lang="zh-CN" altLang="en-US" sz="1700" i="1" dirty="0">
              <a:latin typeface="微软雅黑" panose="020B0503020204020204" pitchFamily="34" charset="-122"/>
              <a:ea typeface="微软雅黑" panose="020B0503020204020204" pitchFamily="34" charset="-122"/>
            </a:endParaRPr>
          </a:p>
        </p:txBody>
      </p:sp>
      <p:sp>
        <p:nvSpPr>
          <p:cNvPr id="40" name="五边形 11">
            <a:extLst>
              <a:ext uri="{FF2B5EF4-FFF2-40B4-BE49-F238E27FC236}">
                <a16:creationId xmlns:a16="http://schemas.microsoft.com/office/drawing/2014/main" id="{4A620CFB-CE43-3B58-D3E2-F3AF2460AF74}"/>
              </a:ext>
            </a:extLst>
          </p:cNvPr>
          <p:cNvSpPr/>
          <p:nvPr/>
        </p:nvSpPr>
        <p:spPr>
          <a:xfrm>
            <a:off x="490978" y="4540499"/>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17</a:t>
            </a:r>
            <a:endParaRPr lang="zh-CN" altLang="en-US" sz="1700" i="1" dirty="0">
              <a:latin typeface="微软雅黑" panose="020B0503020204020204" pitchFamily="34" charset="-122"/>
              <a:ea typeface="微软雅黑" panose="020B0503020204020204" pitchFamily="34" charset="-122"/>
            </a:endParaRPr>
          </a:p>
        </p:txBody>
      </p:sp>
      <p:sp>
        <p:nvSpPr>
          <p:cNvPr id="84" name="Заголовок 1">
            <a:extLst>
              <a:ext uri="{FF2B5EF4-FFF2-40B4-BE49-F238E27FC236}">
                <a16:creationId xmlns:a16="http://schemas.microsoft.com/office/drawing/2014/main" id="{1DB1C3F5-8714-7940-80EA-D71001CE021F}"/>
              </a:ext>
            </a:extLst>
          </p:cNvPr>
          <p:cNvSpPr txBox="1">
            <a:spLocks/>
          </p:cNvSpPr>
          <p:nvPr/>
        </p:nvSpPr>
        <p:spPr>
          <a:xfrm>
            <a:off x="1423660" y="4919163"/>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Переработка</a:t>
            </a:r>
          </a:p>
        </p:txBody>
      </p:sp>
      <p:sp>
        <p:nvSpPr>
          <p:cNvPr id="42" name="五边形 11">
            <a:extLst>
              <a:ext uri="{FF2B5EF4-FFF2-40B4-BE49-F238E27FC236}">
                <a16:creationId xmlns:a16="http://schemas.microsoft.com/office/drawing/2014/main" id="{FA93BB7C-1C67-89BE-CE30-FBCE5038596B}"/>
              </a:ext>
            </a:extLst>
          </p:cNvPr>
          <p:cNvSpPr/>
          <p:nvPr/>
        </p:nvSpPr>
        <p:spPr>
          <a:xfrm>
            <a:off x="490978" y="4919163"/>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22</a:t>
            </a:r>
            <a:endParaRPr lang="zh-CN" altLang="en-US" sz="1700" i="1" dirty="0">
              <a:latin typeface="微软雅黑" panose="020B0503020204020204" pitchFamily="34" charset="-122"/>
              <a:ea typeface="微软雅黑" panose="020B0503020204020204" pitchFamily="34" charset="-122"/>
            </a:endParaRPr>
          </a:p>
        </p:txBody>
      </p:sp>
      <p:sp>
        <p:nvSpPr>
          <p:cNvPr id="85" name="Заголовок 1">
            <a:extLst>
              <a:ext uri="{FF2B5EF4-FFF2-40B4-BE49-F238E27FC236}">
                <a16:creationId xmlns:a16="http://schemas.microsoft.com/office/drawing/2014/main" id="{FDB4DE28-33B4-0D01-C347-38316914E90B}"/>
              </a:ext>
            </a:extLst>
          </p:cNvPr>
          <p:cNvSpPr txBox="1">
            <a:spLocks/>
          </p:cNvSpPr>
          <p:nvPr/>
        </p:nvSpPr>
        <p:spPr>
          <a:xfrm>
            <a:off x="1423660" y="5294018"/>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Рыбохозяйственный комплекс</a:t>
            </a:r>
          </a:p>
        </p:txBody>
      </p:sp>
      <p:sp>
        <p:nvSpPr>
          <p:cNvPr id="44" name="五边形 11">
            <a:extLst>
              <a:ext uri="{FF2B5EF4-FFF2-40B4-BE49-F238E27FC236}">
                <a16:creationId xmlns:a16="http://schemas.microsoft.com/office/drawing/2014/main" id="{ECE2F770-963F-C779-1992-718726F87B1C}"/>
              </a:ext>
            </a:extLst>
          </p:cNvPr>
          <p:cNvSpPr/>
          <p:nvPr/>
        </p:nvSpPr>
        <p:spPr>
          <a:xfrm>
            <a:off x="490978" y="5297826"/>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23</a:t>
            </a:r>
            <a:endParaRPr lang="zh-CN" altLang="en-US" sz="1700" i="1" dirty="0">
              <a:latin typeface="微软雅黑" panose="020B0503020204020204" pitchFamily="34" charset="-122"/>
              <a:ea typeface="微软雅黑" panose="020B0503020204020204" pitchFamily="34" charset="-122"/>
            </a:endParaRPr>
          </a:p>
        </p:txBody>
      </p:sp>
      <p:sp>
        <p:nvSpPr>
          <p:cNvPr id="86" name="Заголовок 1">
            <a:extLst>
              <a:ext uri="{FF2B5EF4-FFF2-40B4-BE49-F238E27FC236}">
                <a16:creationId xmlns:a16="http://schemas.microsoft.com/office/drawing/2014/main" id="{CDCB09AD-E19D-A66A-3019-7D207E2DAC9B}"/>
              </a:ext>
            </a:extLst>
          </p:cNvPr>
          <p:cNvSpPr txBox="1">
            <a:spLocks/>
          </p:cNvSpPr>
          <p:nvPr/>
        </p:nvSpPr>
        <p:spPr>
          <a:xfrm>
            <a:off x="1423660" y="5672681"/>
            <a:ext cx="4146419" cy="32543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Корпорация МСП</a:t>
            </a:r>
          </a:p>
        </p:txBody>
      </p:sp>
      <p:sp>
        <p:nvSpPr>
          <p:cNvPr id="46" name="五边形 11">
            <a:extLst>
              <a:ext uri="{FF2B5EF4-FFF2-40B4-BE49-F238E27FC236}">
                <a16:creationId xmlns:a16="http://schemas.microsoft.com/office/drawing/2014/main" id="{9CF6F0AE-4C2C-FA6C-9D51-AD2EC5A8C32C}"/>
              </a:ext>
            </a:extLst>
          </p:cNvPr>
          <p:cNvSpPr/>
          <p:nvPr/>
        </p:nvSpPr>
        <p:spPr>
          <a:xfrm>
            <a:off x="490978" y="5676489"/>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24</a:t>
            </a:r>
            <a:endParaRPr lang="zh-CN" altLang="en-US" sz="1700" i="1" dirty="0">
              <a:latin typeface="微软雅黑" panose="020B0503020204020204" pitchFamily="34" charset="-122"/>
              <a:ea typeface="微软雅黑" panose="020B0503020204020204" pitchFamily="34" charset="-122"/>
            </a:endParaRPr>
          </a:p>
        </p:txBody>
      </p:sp>
      <p:sp>
        <p:nvSpPr>
          <p:cNvPr id="48" name="五边形 11">
            <a:extLst>
              <a:ext uri="{FF2B5EF4-FFF2-40B4-BE49-F238E27FC236}">
                <a16:creationId xmlns:a16="http://schemas.microsoft.com/office/drawing/2014/main" id="{3B0D000E-BEC0-31BD-0616-5CC2BC14AC19}"/>
              </a:ext>
            </a:extLst>
          </p:cNvPr>
          <p:cNvSpPr/>
          <p:nvPr/>
        </p:nvSpPr>
        <p:spPr>
          <a:xfrm>
            <a:off x="490977" y="6073557"/>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26</a:t>
            </a:r>
            <a:endParaRPr lang="zh-CN" altLang="en-US" sz="1700" i="1" dirty="0">
              <a:latin typeface="微软雅黑" panose="020B0503020204020204" pitchFamily="34" charset="-122"/>
              <a:ea typeface="微软雅黑" panose="020B0503020204020204" pitchFamily="34" charset="-122"/>
            </a:endParaRPr>
          </a:p>
        </p:txBody>
      </p:sp>
      <p:pic>
        <p:nvPicPr>
          <p:cNvPr id="94" name="Рисунок 93">
            <a:extLst>
              <a:ext uri="{FF2B5EF4-FFF2-40B4-BE49-F238E27FC236}">
                <a16:creationId xmlns:a16="http://schemas.microsoft.com/office/drawing/2014/main" id="{065080DA-A9E1-4D79-8668-84087D9EFD9C}"/>
              </a:ext>
            </a:extLst>
          </p:cNvPr>
          <p:cNvPicPr>
            <a:picLocks/>
          </p:cNvPicPr>
          <p:nvPr/>
        </p:nvPicPr>
        <p:blipFill>
          <a:blip r:embed="rId6" cstate="hqprint">
            <a:extLst>
              <a:ext uri="{28A0092B-C50C-407E-A947-70E740481C1C}">
                <a14:useLocalDpi xmlns:a14="http://schemas.microsoft.com/office/drawing/2010/main" val="0"/>
              </a:ext>
            </a:extLst>
          </a:blip>
          <a:stretch>
            <a:fillRect/>
          </a:stretch>
        </p:blipFill>
        <p:spPr>
          <a:xfrm>
            <a:off x="7840474" y="2296537"/>
            <a:ext cx="2016000" cy="1552308"/>
          </a:xfrm>
          <a:prstGeom prst="rect">
            <a:avLst/>
          </a:prstGeom>
        </p:spPr>
      </p:pic>
      <p:sp>
        <p:nvSpPr>
          <p:cNvPr id="95" name="矩形 28">
            <a:extLst>
              <a:ext uri="{FF2B5EF4-FFF2-40B4-BE49-F238E27FC236}">
                <a16:creationId xmlns:a16="http://schemas.microsoft.com/office/drawing/2014/main" id="{40932ED0-D846-87DC-DC9A-B61E149F171B}"/>
              </a:ext>
            </a:extLst>
          </p:cNvPr>
          <p:cNvSpPr>
            <a:spLocks/>
          </p:cNvSpPr>
          <p:nvPr/>
        </p:nvSpPr>
        <p:spPr>
          <a:xfrm>
            <a:off x="7835039" y="711110"/>
            <a:ext cx="2016000" cy="1533600"/>
          </a:xfrm>
          <a:prstGeom prst="rect">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96" name="矩形 31">
            <a:extLst>
              <a:ext uri="{FF2B5EF4-FFF2-40B4-BE49-F238E27FC236}">
                <a16:creationId xmlns:a16="http://schemas.microsoft.com/office/drawing/2014/main" id="{56CA2AA9-4A41-4B7D-A2D3-D283D7645327}"/>
              </a:ext>
            </a:extLst>
          </p:cNvPr>
          <p:cNvSpPr>
            <a:spLocks/>
          </p:cNvSpPr>
          <p:nvPr/>
        </p:nvSpPr>
        <p:spPr>
          <a:xfrm>
            <a:off x="9913373" y="2333483"/>
            <a:ext cx="2016000" cy="1533600"/>
          </a:xfrm>
          <a:prstGeom prst="rect">
            <a:avLst/>
          </a:prstGeom>
          <a:blipFill>
            <a:blip r:embed="rId8"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97" name="矩形 35">
            <a:extLst>
              <a:ext uri="{FF2B5EF4-FFF2-40B4-BE49-F238E27FC236}">
                <a16:creationId xmlns:a16="http://schemas.microsoft.com/office/drawing/2014/main" id="{072C04C7-4A7D-12C6-0765-2F866A2108A9}"/>
              </a:ext>
            </a:extLst>
          </p:cNvPr>
          <p:cNvSpPr>
            <a:spLocks/>
          </p:cNvSpPr>
          <p:nvPr/>
        </p:nvSpPr>
        <p:spPr>
          <a:xfrm>
            <a:off x="9922985" y="711110"/>
            <a:ext cx="2016000" cy="1533600"/>
          </a:xfrm>
          <a:prstGeom prst="rect">
            <a:avLst/>
          </a:prstGeom>
          <a:blipFill>
            <a:blip r:embed="rId9"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pic>
        <p:nvPicPr>
          <p:cNvPr id="98" name="Рисунок 97">
            <a:extLst>
              <a:ext uri="{FF2B5EF4-FFF2-40B4-BE49-F238E27FC236}">
                <a16:creationId xmlns:a16="http://schemas.microsoft.com/office/drawing/2014/main" id="{1E1E010A-C856-CC27-0268-599C3CADDD84}"/>
              </a:ext>
            </a:extLst>
          </p:cNvPr>
          <p:cNvPicPr preferRelativeResize="0">
            <a:picLocks/>
          </p:cNvPicPr>
          <p:nvPr/>
        </p:nvPicPr>
        <p:blipFill rotWithShape="1">
          <a:blip r:embed="rId10" cstate="hqprint">
            <a:extLst>
              <a:ext uri="{28A0092B-C50C-407E-A947-70E740481C1C}">
                <a14:useLocalDpi xmlns:a14="http://schemas.microsoft.com/office/drawing/2010/main" val="0"/>
              </a:ext>
            </a:extLst>
          </a:blip>
          <a:srcRect l="224" r="-224"/>
          <a:stretch/>
        </p:blipFill>
        <p:spPr>
          <a:xfrm>
            <a:off x="5662123" y="694151"/>
            <a:ext cx="2110592" cy="1533600"/>
          </a:xfrm>
          <a:prstGeom prst="rect">
            <a:avLst/>
          </a:prstGeom>
        </p:spPr>
      </p:pic>
      <p:sp>
        <p:nvSpPr>
          <p:cNvPr id="45" name="矩形 35">
            <a:extLst>
              <a:ext uri="{FF2B5EF4-FFF2-40B4-BE49-F238E27FC236}">
                <a16:creationId xmlns:a16="http://schemas.microsoft.com/office/drawing/2014/main" id="{E5D0E248-D3A9-B7B0-C62C-042BC2A14616}"/>
              </a:ext>
            </a:extLst>
          </p:cNvPr>
          <p:cNvSpPr/>
          <p:nvPr/>
        </p:nvSpPr>
        <p:spPr>
          <a:xfrm>
            <a:off x="-1275" y="6792614"/>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54" name="object 16">
            <a:extLst>
              <a:ext uri="{FF2B5EF4-FFF2-40B4-BE49-F238E27FC236}">
                <a16:creationId xmlns:a16="http://schemas.microsoft.com/office/drawing/2014/main" id="{52242096-A40F-20C3-B659-4322D93E618F}"/>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2</a:t>
            </a:r>
            <a:endParaRPr sz="1800" dirty="0">
              <a:latin typeface="Calibri"/>
              <a:cs typeface="Calibri"/>
            </a:endParaRPr>
          </a:p>
        </p:txBody>
      </p:sp>
      <p:sp>
        <p:nvSpPr>
          <p:cNvPr id="64" name="Заголовок 1">
            <a:extLst>
              <a:ext uri="{FF2B5EF4-FFF2-40B4-BE49-F238E27FC236}">
                <a16:creationId xmlns:a16="http://schemas.microsoft.com/office/drawing/2014/main" id="{077E1CB4-5C98-1400-702F-CE5787E9BFC8}"/>
              </a:ext>
            </a:extLst>
          </p:cNvPr>
          <p:cNvSpPr txBox="1">
            <a:spLocks/>
          </p:cNvSpPr>
          <p:nvPr/>
        </p:nvSpPr>
        <p:spPr>
          <a:xfrm>
            <a:off x="1428578" y="6441007"/>
            <a:ext cx="4141501" cy="319535"/>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Гарантийный фонд Ростовской области</a:t>
            </a:r>
          </a:p>
        </p:txBody>
      </p:sp>
      <p:sp>
        <p:nvSpPr>
          <p:cNvPr id="65" name="五边形 11">
            <a:extLst>
              <a:ext uri="{FF2B5EF4-FFF2-40B4-BE49-F238E27FC236}">
                <a16:creationId xmlns:a16="http://schemas.microsoft.com/office/drawing/2014/main" id="{A8496AEB-24BA-4DBB-F35C-49C69BA74010}"/>
              </a:ext>
            </a:extLst>
          </p:cNvPr>
          <p:cNvSpPr/>
          <p:nvPr/>
        </p:nvSpPr>
        <p:spPr>
          <a:xfrm>
            <a:off x="490978" y="6435102"/>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28</a:t>
            </a:r>
            <a:endParaRPr lang="zh-CN" altLang="en-US" sz="1700" i="1" dirty="0">
              <a:latin typeface="微软雅黑" panose="020B0503020204020204" pitchFamily="34" charset="-122"/>
              <a:ea typeface="微软雅黑" panose="020B0503020204020204" pitchFamily="34" charset="-122"/>
            </a:endParaRPr>
          </a:p>
        </p:txBody>
      </p:sp>
      <p:sp>
        <p:nvSpPr>
          <p:cNvPr id="3" name="Заголовок 1">
            <a:extLst>
              <a:ext uri="{FF2B5EF4-FFF2-40B4-BE49-F238E27FC236}">
                <a16:creationId xmlns:a16="http://schemas.microsoft.com/office/drawing/2014/main" id="{2E585389-5C79-A935-3CCF-FE4CC40E83AD}"/>
              </a:ext>
            </a:extLst>
          </p:cNvPr>
          <p:cNvSpPr txBox="1">
            <a:spLocks/>
          </p:cNvSpPr>
          <p:nvPr/>
        </p:nvSpPr>
        <p:spPr>
          <a:xfrm>
            <a:off x="6795207" y="6453555"/>
            <a:ext cx="4141501" cy="319535"/>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Центр компетенций</a:t>
            </a:r>
          </a:p>
        </p:txBody>
      </p:sp>
      <p:sp>
        <p:nvSpPr>
          <p:cNvPr id="4" name="五边形 11">
            <a:extLst>
              <a:ext uri="{FF2B5EF4-FFF2-40B4-BE49-F238E27FC236}">
                <a16:creationId xmlns:a16="http://schemas.microsoft.com/office/drawing/2014/main" id="{36606823-8BB8-9A9F-9226-3C5624DF8D29}"/>
              </a:ext>
            </a:extLst>
          </p:cNvPr>
          <p:cNvSpPr/>
          <p:nvPr/>
        </p:nvSpPr>
        <p:spPr>
          <a:xfrm>
            <a:off x="5671472" y="6426698"/>
            <a:ext cx="1283735" cy="310226"/>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30</a:t>
            </a:r>
            <a:endParaRPr lang="zh-CN" altLang="en-US" sz="1700" i="1" dirty="0">
              <a:latin typeface="微软雅黑" panose="020B0503020204020204" pitchFamily="34" charset="-122"/>
              <a:ea typeface="微软雅黑" panose="020B0503020204020204" pitchFamily="34" charset="-122"/>
            </a:endParaRPr>
          </a:p>
        </p:txBody>
      </p:sp>
      <p:sp>
        <p:nvSpPr>
          <p:cNvPr id="6" name="Заголовок 1">
            <a:extLst>
              <a:ext uri="{FF2B5EF4-FFF2-40B4-BE49-F238E27FC236}">
                <a16:creationId xmlns:a16="http://schemas.microsoft.com/office/drawing/2014/main" id="{3E066EC9-FE1A-AA00-CEFA-EEF9B8D5136E}"/>
              </a:ext>
            </a:extLst>
          </p:cNvPr>
          <p:cNvSpPr txBox="1">
            <a:spLocks/>
          </p:cNvSpPr>
          <p:nvPr/>
        </p:nvSpPr>
        <p:spPr>
          <a:xfrm>
            <a:off x="6790274" y="6084769"/>
            <a:ext cx="4141501" cy="319535"/>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9974"/>
            <a:r>
              <a:rPr lang="ru-RU" sz="1500" dirty="0">
                <a:solidFill>
                  <a:schemeClr val="tx1"/>
                </a:solidFill>
                <a:latin typeface="Times New Roman" panose="02020603050405020304" pitchFamily="18" charset="0"/>
                <a:cs typeface="Times New Roman" panose="02020603050405020304" pitchFamily="18" charset="0"/>
              </a:rPr>
              <a:t>Центр «Мой бизнес»</a:t>
            </a:r>
          </a:p>
        </p:txBody>
      </p:sp>
      <p:sp>
        <p:nvSpPr>
          <p:cNvPr id="7" name="五边形 11">
            <a:extLst>
              <a:ext uri="{FF2B5EF4-FFF2-40B4-BE49-F238E27FC236}">
                <a16:creationId xmlns:a16="http://schemas.microsoft.com/office/drawing/2014/main" id="{2E31C20C-DD79-0F0A-7D5B-CDCDE5CBE054}"/>
              </a:ext>
            </a:extLst>
          </p:cNvPr>
          <p:cNvSpPr/>
          <p:nvPr/>
        </p:nvSpPr>
        <p:spPr>
          <a:xfrm>
            <a:off x="5662123" y="6068924"/>
            <a:ext cx="1283735" cy="325437"/>
          </a:xfrm>
          <a:prstGeom prst="homePlate">
            <a:avLst>
              <a:gd name="adj" fmla="val 40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700" i="1" dirty="0">
                <a:latin typeface="微软雅黑" panose="020B0503020204020204" pitchFamily="34" charset="-122"/>
                <a:ea typeface="微软雅黑" panose="020B0503020204020204" pitchFamily="34" charset="-122"/>
              </a:rPr>
              <a:t>29</a:t>
            </a:r>
            <a:endParaRPr lang="zh-CN" altLang="en-US" sz="1700" i="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3336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0" presetClass="entr" presetSubtype="0" fill="hold" grpId="0" nodeType="afterEffect">
                                  <p:childTnLst>
                                    <p:set>
                                      <p:cBhvr>
                                        <p:cTn id="31" dur="1" fill="hold">
                                          <p:stCondLst>
                                            <p:cond delay="0"/>
                                          </p:stCondLst>
                                        </p:cTn>
                                        <p:tgtEl>
                                          <p:spTgt spid="21"/>
                                        </p:tgtEl>
                                        <p:attrNameLst>
                                          <p:attrName>style.visibility</p:attrName>
                                        </p:attrNameLst>
                                      </p:cBhvr>
                                      <p:to>
                                        <p:strVal val="visible"/>
                                      </p:to>
                                    </p:set>
                                    <p:animEffect transition="in" filter="fade">
                                      <p:cBhvr>
                                        <p:cTn id="32" dur="300"/>
                                        <p:tgtEl>
                                          <p:spTgt spid="21"/>
                                        </p:tgtEl>
                                      </p:cBhvr>
                                    </p:animEffect>
                                  </p:childTnLst>
                                </p:cTn>
                              </p:par>
                            </p:childTnLst>
                          </p:cTn>
                        </p:par>
                        <p:par>
                          <p:cTn id="33" fill="hold">
                            <p:stCondLst>
                              <p:cond delay="2800"/>
                            </p:stCondLst>
                            <p:childTnLst>
                              <p:par>
                                <p:cTn id="34" presetID="10" presetClass="entr" presetSubtype="0" fill="hold" grpId="0" nodeType="afterEffect">
                                  <p:childTnLst>
                                    <p:set>
                                      <p:cBhvr>
                                        <p:cTn id="35" dur="1" fill="hold">
                                          <p:stCondLst>
                                            <p:cond delay="0"/>
                                          </p:stCondLst>
                                        </p:cTn>
                                        <p:tgtEl>
                                          <p:spTgt spid="23"/>
                                        </p:tgtEl>
                                        <p:attrNameLst>
                                          <p:attrName>style.visibility</p:attrName>
                                        </p:attrNameLst>
                                      </p:cBhvr>
                                      <p:to>
                                        <p:strVal val="visible"/>
                                      </p:to>
                                    </p:set>
                                    <p:animEffect transition="in" filter="fade">
                                      <p:cBhvr>
                                        <p:cTn id="36" dur="300"/>
                                        <p:tgtEl>
                                          <p:spTgt spid="23"/>
                                        </p:tgtEl>
                                      </p:cBhvr>
                                    </p:animEffect>
                                  </p:childTnLst>
                                </p:cTn>
                              </p:par>
                            </p:childTnLst>
                          </p:cTn>
                        </p:par>
                        <p:par>
                          <p:cTn id="37" fill="hold">
                            <p:stCondLst>
                              <p:cond delay="3100"/>
                            </p:stCondLst>
                            <p:childTnLst>
                              <p:par>
                                <p:cTn id="38" presetID="2" presetClass="entr" presetSubtype="8" fill="hold" grpId="0" nodeType="afterEffec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0-#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par>
                          <p:cTn id="42" fill="hold">
                            <p:stCondLst>
                              <p:cond delay="3600"/>
                            </p:stCondLst>
                            <p:childTnLst>
                              <p:par>
                                <p:cTn id="43" presetID="2" presetClass="entr" presetSubtype="8" fill="hold" grpId="0" nodeType="afterEffec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0-#ppt_w/2"/>
                                          </p:val>
                                        </p:tav>
                                        <p:tav tm="100000">
                                          <p:val>
                                            <p:strVal val="#ppt_x"/>
                                          </p:val>
                                        </p:tav>
                                      </p:tavLst>
                                    </p:anim>
                                    <p:anim calcmode="lin" valueType="num">
                                      <p:cBhvr additive="base">
                                        <p:cTn id="46" dur="500" fill="hold"/>
                                        <p:tgtEl>
                                          <p:spTgt spid="32"/>
                                        </p:tgtEl>
                                        <p:attrNameLst>
                                          <p:attrName>ppt_y</p:attrName>
                                        </p:attrNameLst>
                                      </p:cBhvr>
                                      <p:tavLst>
                                        <p:tav tm="0">
                                          <p:val>
                                            <p:strVal val="#ppt_y"/>
                                          </p:val>
                                        </p:tav>
                                        <p:tav tm="100000">
                                          <p:val>
                                            <p:strVal val="#ppt_y"/>
                                          </p:val>
                                        </p:tav>
                                      </p:tavLst>
                                    </p:anim>
                                  </p:childTnLst>
                                </p:cTn>
                              </p:par>
                            </p:childTnLst>
                          </p:cTn>
                        </p:par>
                        <p:par>
                          <p:cTn id="47" fill="hold">
                            <p:stCondLst>
                              <p:cond delay="4100"/>
                            </p:stCondLst>
                            <p:childTnLst>
                              <p:par>
                                <p:cTn id="48" presetID="2" presetClass="entr" presetSubtype="8" fill="hold" grpId="0" nodeType="afterEffec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500" fill="hold"/>
                                        <p:tgtEl>
                                          <p:spTgt spid="34"/>
                                        </p:tgtEl>
                                        <p:attrNameLst>
                                          <p:attrName>ppt_x</p:attrName>
                                        </p:attrNameLst>
                                      </p:cBhvr>
                                      <p:tavLst>
                                        <p:tav tm="0">
                                          <p:val>
                                            <p:strVal val="0-#ppt_w/2"/>
                                          </p:val>
                                        </p:tav>
                                        <p:tav tm="100000">
                                          <p:val>
                                            <p:strVal val="#ppt_x"/>
                                          </p:val>
                                        </p:tav>
                                      </p:tavLst>
                                    </p:anim>
                                    <p:anim calcmode="lin" valueType="num">
                                      <p:cBhvr additive="base">
                                        <p:cTn id="51" dur="500" fill="hold"/>
                                        <p:tgtEl>
                                          <p:spTgt spid="34"/>
                                        </p:tgtEl>
                                        <p:attrNameLst>
                                          <p:attrName>ppt_y</p:attrName>
                                        </p:attrNameLst>
                                      </p:cBhvr>
                                      <p:tavLst>
                                        <p:tav tm="0">
                                          <p:val>
                                            <p:strVal val="#ppt_y"/>
                                          </p:val>
                                        </p:tav>
                                        <p:tav tm="100000">
                                          <p:val>
                                            <p:strVal val="#ppt_y"/>
                                          </p:val>
                                        </p:tav>
                                      </p:tavLst>
                                    </p:anim>
                                  </p:childTnLst>
                                </p:cTn>
                              </p:par>
                            </p:childTnLst>
                          </p:cTn>
                        </p:par>
                        <p:par>
                          <p:cTn id="52" fill="hold">
                            <p:stCondLst>
                              <p:cond delay="4600"/>
                            </p:stCondLst>
                            <p:childTnLst>
                              <p:par>
                                <p:cTn id="53" presetID="2" presetClass="entr" presetSubtype="8" fill="hold" grpId="0" nodeType="afterEffec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0-#ppt_w/2"/>
                                          </p:val>
                                        </p:tav>
                                        <p:tav tm="100000">
                                          <p:val>
                                            <p:strVal val="#ppt_x"/>
                                          </p:val>
                                        </p:tav>
                                      </p:tavLst>
                                    </p:anim>
                                    <p:anim calcmode="lin" valueType="num">
                                      <p:cBhvr additive="base">
                                        <p:cTn id="56" dur="500" fill="hold"/>
                                        <p:tgtEl>
                                          <p:spTgt spid="36"/>
                                        </p:tgtEl>
                                        <p:attrNameLst>
                                          <p:attrName>ppt_y</p:attrName>
                                        </p:attrNameLst>
                                      </p:cBhvr>
                                      <p:tavLst>
                                        <p:tav tm="0">
                                          <p:val>
                                            <p:strVal val="#ppt_y"/>
                                          </p:val>
                                        </p:tav>
                                        <p:tav tm="100000">
                                          <p:val>
                                            <p:strVal val="#ppt_y"/>
                                          </p:val>
                                        </p:tav>
                                      </p:tavLst>
                                    </p:anim>
                                  </p:childTnLst>
                                </p:cTn>
                              </p:par>
                            </p:childTnLst>
                          </p:cTn>
                        </p:par>
                        <p:par>
                          <p:cTn id="57" fill="hold">
                            <p:stCondLst>
                              <p:cond delay="5100"/>
                            </p:stCondLst>
                            <p:childTnLst>
                              <p:par>
                                <p:cTn id="58" presetID="2" presetClass="entr" presetSubtype="8" fill="hold" grpId="0" nodeType="afterEffec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par>
                          <p:cTn id="62" fill="hold">
                            <p:stCondLst>
                              <p:cond delay="5600"/>
                            </p:stCondLst>
                            <p:childTnLst>
                              <p:par>
                                <p:cTn id="63" presetID="2" presetClass="entr" presetSubtype="8" fill="hold" grpId="0" nodeType="afterEffec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0-#ppt_w/2"/>
                                          </p:val>
                                        </p:tav>
                                        <p:tav tm="100000">
                                          <p:val>
                                            <p:strVal val="#ppt_x"/>
                                          </p:val>
                                        </p:tav>
                                      </p:tavLst>
                                    </p:anim>
                                    <p:anim calcmode="lin" valueType="num">
                                      <p:cBhvr additive="base">
                                        <p:cTn id="66" dur="500" fill="hold"/>
                                        <p:tgtEl>
                                          <p:spTgt spid="40"/>
                                        </p:tgtEl>
                                        <p:attrNameLst>
                                          <p:attrName>ppt_y</p:attrName>
                                        </p:attrNameLst>
                                      </p:cBhvr>
                                      <p:tavLst>
                                        <p:tav tm="0">
                                          <p:val>
                                            <p:strVal val="#ppt_y"/>
                                          </p:val>
                                        </p:tav>
                                        <p:tav tm="100000">
                                          <p:val>
                                            <p:strVal val="#ppt_y"/>
                                          </p:val>
                                        </p:tav>
                                      </p:tavLst>
                                    </p:anim>
                                  </p:childTnLst>
                                </p:cTn>
                              </p:par>
                            </p:childTnLst>
                          </p:cTn>
                        </p:par>
                        <p:par>
                          <p:cTn id="67" fill="hold">
                            <p:stCondLst>
                              <p:cond delay="6100"/>
                            </p:stCondLst>
                            <p:childTnLst>
                              <p:par>
                                <p:cTn id="68" presetID="2" presetClass="entr" presetSubtype="8" fill="hold" grpId="0" nodeType="afterEffect">
                                  <p:childTnLst>
                                    <p:set>
                                      <p:cBhvr>
                                        <p:cTn id="69" dur="1" fill="hold">
                                          <p:stCondLst>
                                            <p:cond delay="0"/>
                                          </p:stCondLst>
                                        </p:cTn>
                                        <p:tgtEl>
                                          <p:spTgt spid="42"/>
                                        </p:tgtEl>
                                        <p:attrNameLst>
                                          <p:attrName>style.visibility</p:attrName>
                                        </p:attrNameLst>
                                      </p:cBhvr>
                                      <p:to>
                                        <p:strVal val="visible"/>
                                      </p:to>
                                    </p:set>
                                    <p:anim calcmode="lin" valueType="num">
                                      <p:cBhvr additive="base">
                                        <p:cTn id="70" dur="500" fill="hold"/>
                                        <p:tgtEl>
                                          <p:spTgt spid="42"/>
                                        </p:tgtEl>
                                        <p:attrNameLst>
                                          <p:attrName>ppt_x</p:attrName>
                                        </p:attrNameLst>
                                      </p:cBhvr>
                                      <p:tavLst>
                                        <p:tav tm="0">
                                          <p:val>
                                            <p:strVal val="0-#ppt_w/2"/>
                                          </p:val>
                                        </p:tav>
                                        <p:tav tm="100000">
                                          <p:val>
                                            <p:strVal val="#ppt_x"/>
                                          </p:val>
                                        </p:tav>
                                      </p:tavLst>
                                    </p:anim>
                                    <p:anim calcmode="lin" valueType="num">
                                      <p:cBhvr additive="base">
                                        <p:cTn id="71" dur="500" fill="hold"/>
                                        <p:tgtEl>
                                          <p:spTgt spid="42"/>
                                        </p:tgtEl>
                                        <p:attrNameLst>
                                          <p:attrName>ppt_y</p:attrName>
                                        </p:attrNameLst>
                                      </p:cBhvr>
                                      <p:tavLst>
                                        <p:tav tm="0">
                                          <p:val>
                                            <p:strVal val="#ppt_y"/>
                                          </p:val>
                                        </p:tav>
                                        <p:tav tm="100000">
                                          <p:val>
                                            <p:strVal val="#ppt_y"/>
                                          </p:val>
                                        </p:tav>
                                      </p:tavLst>
                                    </p:anim>
                                  </p:childTnLst>
                                </p:cTn>
                              </p:par>
                            </p:childTnLst>
                          </p:cTn>
                        </p:par>
                        <p:par>
                          <p:cTn id="72" fill="hold">
                            <p:stCondLst>
                              <p:cond delay="6600"/>
                            </p:stCondLst>
                            <p:childTnLst>
                              <p:par>
                                <p:cTn id="73" presetID="2" presetClass="entr" presetSubtype="8" fill="hold" grpId="0" nodeType="afterEffec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0-#ppt_w/2"/>
                                          </p:val>
                                        </p:tav>
                                        <p:tav tm="100000">
                                          <p:val>
                                            <p:strVal val="#ppt_x"/>
                                          </p:val>
                                        </p:tav>
                                      </p:tavLst>
                                    </p:anim>
                                    <p:anim calcmode="lin" valueType="num">
                                      <p:cBhvr additive="base">
                                        <p:cTn id="76" dur="500" fill="hold"/>
                                        <p:tgtEl>
                                          <p:spTgt spid="44"/>
                                        </p:tgtEl>
                                        <p:attrNameLst>
                                          <p:attrName>ppt_y</p:attrName>
                                        </p:attrNameLst>
                                      </p:cBhvr>
                                      <p:tavLst>
                                        <p:tav tm="0">
                                          <p:val>
                                            <p:strVal val="#ppt_y"/>
                                          </p:val>
                                        </p:tav>
                                        <p:tav tm="100000">
                                          <p:val>
                                            <p:strVal val="#ppt_y"/>
                                          </p:val>
                                        </p:tav>
                                      </p:tavLst>
                                    </p:anim>
                                  </p:childTnLst>
                                </p:cTn>
                              </p:par>
                            </p:childTnLst>
                          </p:cTn>
                        </p:par>
                        <p:par>
                          <p:cTn id="77" fill="hold">
                            <p:stCondLst>
                              <p:cond delay="7100"/>
                            </p:stCondLst>
                            <p:childTnLst>
                              <p:par>
                                <p:cTn id="78" presetID="2" presetClass="entr" presetSubtype="8" fill="hold" grpId="0" nodeType="afterEffect">
                                  <p:childTnLst>
                                    <p:set>
                                      <p:cBhvr>
                                        <p:cTn id="79" dur="1" fill="hold">
                                          <p:stCondLst>
                                            <p:cond delay="0"/>
                                          </p:stCondLst>
                                        </p:cTn>
                                        <p:tgtEl>
                                          <p:spTgt spid="46"/>
                                        </p:tgtEl>
                                        <p:attrNameLst>
                                          <p:attrName>style.visibility</p:attrName>
                                        </p:attrNameLst>
                                      </p:cBhvr>
                                      <p:to>
                                        <p:strVal val="visible"/>
                                      </p:to>
                                    </p:set>
                                    <p:anim calcmode="lin" valueType="num">
                                      <p:cBhvr additive="base">
                                        <p:cTn id="80" dur="500" fill="hold"/>
                                        <p:tgtEl>
                                          <p:spTgt spid="46"/>
                                        </p:tgtEl>
                                        <p:attrNameLst>
                                          <p:attrName>ppt_x</p:attrName>
                                        </p:attrNameLst>
                                      </p:cBhvr>
                                      <p:tavLst>
                                        <p:tav tm="0">
                                          <p:val>
                                            <p:strVal val="0-#ppt_w/2"/>
                                          </p:val>
                                        </p:tav>
                                        <p:tav tm="100000">
                                          <p:val>
                                            <p:strVal val="#ppt_x"/>
                                          </p:val>
                                        </p:tav>
                                      </p:tavLst>
                                    </p:anim>
                                    <p:anim calcmode="lin" valueType="num">
                                      <p:cBhvr additive="base">
                                        <p:cTn id="81" dur="500" fill="hold"/>
                                        <p:tgtEl>
                                          <p:spTgt spid="46"/>
                                        </p:tgtEl>
                                        <p:attrNameLst>
                                          <p:attrName>ppt_y</p:attrName>
                                        </p:attrNameLst>
                                      </p:cBhvr>
                                      <p:tavLst>
                                        <p:tav tm="0">
                                          <p:val>
                                            <p:strVal val="#ppt_y"/>
                                          </p:val>
                                        </p:tav>
                                        <p:tav tm="100000">
                                          <p:val>
                                            <p:strVal val="#ppt_y"/>
                                          </p:val>
                                        </p:tav>
                                      </p:tavLst>
                                    </p:anim>
                                  </p:childTnLst>
                                </p:cTn>
                              </p:par>
                            </p:childTnLst>
                          </p:cTn>
                        </p:par>
                        <p:par>
                          <p:cTn id="82" fill="hold">
                            <p:stCondLst>
                              <p:cond delay="7600"/>
                            </p:stCondLst>
                            <p:childTnLst>
                              <p:par>
                                <p:cTn id="83" presetID="2" presetClass="entr" presetSubtype="8" fill="hold" grpId="0" nodeType="afterEffec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fill="hold"/>
                                        <p:tgtEl>
                                          <p:spTgt spid="48"/>
                                        </p:tgtEl>
                                        <p:attrNameLst>
                                          <p:attrName>ppt_x</p:attrName>
                                        </p:attrNameLst>
                                      </p:cBhvr>
                                      <p:tavLst>
                                        <p:tav tm="0">
                                          <p:val>
                                            <p:strVal val="0-#ppt_w/2"/>
                                          </p:val>
                                        </p:tav>
                                        <p:tav tm="100000">
                                          <p:val>
                                            <p:strVal val="#ppt_x"/>
                                          </p:val>
                                        </p:tav>
                                      </p:tavLst>
                                    </p:anim>
                                    <p:anim calcmode="lin" valueType="num">
                                      <p:cBhvr additive="base">
                                        <p:cTn id="86" dur="500" fill="hold"/>
                                        <p:tgtEl>
                                          <p:spTgt spid="48"/>
                                        </p:tgtEl>
                                        <p:attrNameLst>
                                          <p:attrName>ppt_y</p:attrName>
                                        </p:attrNameLst>
                                      </p:cBhvr>
                                      <p:tavLst>
                                        <p:tav tm="0">
                                          <p:val>
                                            <p:strVal val="#ppt_y"/>
                                          </p:val>
                                        </p:tav>
                                        <p:tav tm="100000">
                                          <p:val>
                                            <p:strVal val="#ppt_y"/>
                                          </p:val>
                                        </p:tav>
                                      </p:tavLst>
                                    </p:anim>
                                  </p:childTnLst>
                                </p:cTn>
                              </p:par>
                            </p:childTnLst>
                          </p:cTn>
                        </p:par>
                        <p:par>
                          <p:cTn id="87" fill="hold">
                            <p:stCondLst>
                              <p:cond delay="8100"/>
                            </p:stCondLst>
                            <p:childTnLst>
                              <p:par>
                                <p:cTn id="88" presetID="10" presetClass="entr" presetSubtype="0" fill="hold" grpId="0" nodeType="afterEffect">
                                  <p:childTnLst>
                                    <p:set>
                                      <p:cBhvr>
                                        <p:cTn id="89" dur="1" fill="hold">
                                          <p:stCondLst>
                                            <p:cond delay="0"/>
                                          </p:stCondLst>
                                        </p:cTn>
                                        <p:tgtEl>
                                          <p:spTgt spid="95"/>
                                        </p:tgtEl>
                                        <p:attrNameLst>
                                          <p:attrName>style.visibility</p:attrName>
                                        </p:attrNameLst>
                                      </p:cBhvr>
                                      <p:to>
                                        <p:strVal val="visible"/>
                                      </p:to>
                                    </p:set>
                                    <p:animEffect transition="in" filter="fade">
                                      <p:cBhvr>
                                        <p:cTn id="90" dur="300"/>
                                        <p:tgtEl>
                                          <p:spTgt spid="95"/>
                                        </p:tgtEl>
                                      </p:cBhvr>
                                    </p:animEffect>
                                  </p:childTnLst>
                                </p:cTn>
                              </p:par>
                            </p:childTnLst>
                          </p:cTn>
                        </p:par>
                        <p:par>
                          <p:cTn id="91" fill="hold">
                            <p:stCondLst>
                              <p:cond delay="8400"/>
                            </p:stCondLst>
                            <p:childTnLst>
                              <p:par>
                                <p:cTn id="92" presetID="10" presetClass="entr" presetSubtype="0" fill="hold" grpId="0" nodeType="afterEffect">
                                  <p:childTnLst>
                                    <p:set>
                                      <p:cBhvr>
                                        <p:cTn id="93" dur="1" fill="hold">
                                          <p:stCondLst>
                                            <p:cond delay="0"/>
                                          </p:stCondLst>
                                        </p:cTn>
                                        <p:tgtEl>
                                          <p:spTgt spid="96"/>
                                        </p:tgtEl>
                                        <p:attrNameLst>
                                          <p:attrName>style.visibility</p:attrName>
                                        </p:attrNameLst>
                                      </p:cBhvr>
                                      <p:to>
                                        <p:strVal val="visible"/>
                                      </p:to>
                                    </p:set>
                                    <p:animEffect transition="in" filter="fade">
                                      <p:cBhvr>
                                        <p:cTn id="94" dur="300"/>
                                        <p:tgtEl>
                                          <p:spTgt spid="96"/>
                                        </p:tgtEl>
                                      </p:cBhvr>
                                    </p:animEffect>
                                  </p:childTnLst>
                                </p:cTn>
                              </p:par>
                            </p:childTnLst>
                          </p:cTn>
                        </p:par>
                        <p:par>
                          <p:cTn id="95" fill="hold">
                            <p:stCondLst>
                              <p:cond delay="8700"/>
                            </p:stCondLst>
                            <p:childTnLst>
                              <p:par>
                                <p:cTn id="96" presetID="10" presetClass="entr" presetSubtype="0" fill="hold" grpId="0" nodeType="afterEffect">
                                  <p:childTnLst>
                                    <p:set>
                                      <p:cBhvr>
                                        <p:cTn id="97" dur="1" fill="hold">
                                          <p:stCondLst>
                                            <p:cond delay="0"/>
                                          </p:stCondLst>
                                        </p:cTn>
                                        <p:tgtEl>
                                          <p:spTgt spid="97"/>
                                        </p:tgtEl>
                                        <p:attrNameLst>
                                          <p:attrName>style.visibility</p:attrName>
                                        </p:attrNameLst>
                                      </p:cBhvr>
                                      <p:to>
                                        <p:strVal val="visible"/>
                                      </p:to>
                                    </p:set>
                                    <p:animEffect transition="in" filter="fade">
                                      <p:cBhvr>
                                        <p:cTn id="98" dur="300"/>
                                        <p:tgtEl>
                                          <p:spTgt spid="97"/>
                                        </p:tgtEl>
                                      </p:cBhvr>
                                    </p:animEffect>
                                  </p:childTnLst>
                                </p:cTn>
                              </p:par>
                            </p:childTnLst>
                          </p:cTn>
                        </p:par>
                        <p:par>
                          <p:cTn id="99" fill="hold">
                            <p:stCondLst>
                              <p:cond delay="9000"/>
                            </p:stCondLst>
                            <p:childTnLst>
                              <p:par>
                                <p:cTn id="100" presetID="22" presetClass="entr" presetSubtype="8" fill="hold" grpId="0" nodeType="afterEffect">
                                  <p:childTnLst>
                                    <p:set>
                                      <p:cBhvr>
                                        <p:cTn id="101" dur="1" fill="hold">
                                          <p:stCondLst>
                                            <p:cond delay="0"/>
                                          </p:stCondLst>
                                        </p:cTn>
                                        <p:tgtEl>
                                          <p:spTgt spid="45"/>
                                        </p:tgtEl>
                                        <p:attrNameLst>
                                          <p:attrName>style.visibility</p:attrName>
                                        </p:attrNameLst>
                                      </p:cBhvr>
                                      <p:to>
                                        <p:strVal val="visible"/>
                                      </p:to>
                                    </p:set>
                                    <p:animEffect transition="in" filter="wipe(left)">
                                      <p:cBhvr>
                                        <p:cTn id="102" dur="500"/>
                                        <p:tgtEl>
                                          <p:spTgt spid="45"/>
                                        </p:tgtEl>
                                      </p:cBhvr>
                                    </p:animEffect>
                                  </p:childTnLst>
                                </p:cTn>
                              </p:par>
                            </p:childTnLst>
                          </p:cTn>
                        </p:par>
                        <p:par>
                          <p:cTn id="103" fill="hold">
                            <p:stCondLst>
                              <p:cond delay="9500"/>
                            </p:stCondLst>
                            <p:childTnLst>
                              <p:par>
                                <p:cTn id="104" presetID="2" presetClass="entr" presetSubtype="8" fill="hold" grpId="0" nodeType="afterEffect">
                                  <p:childTnLst>
                                    <p:set>
                                      <p:cBhvr>
                                        <p:cTn id="105" dur="1" fill="hold">
                                          <p:stCondLst>
                                            <p:cond delay="0"/>
                                          </p:stCondLst>
                                        </p:cTn>
                                        <p:tgtEl>
                                          <p:spTgt spid="65"/>
                                        </p:tgtEl>
                                        <p:attrNameLst>
                                          <p:attrName>style.visibility</p:attrName>
                                        </p:attrNameLst>
                                      </p:cBhvr>
                                      <p:to>
                                        <p:strVal val="visible"/>
                                      </p:to>
                                    </p:set>
                                    <p:anim calcmode="lin" valueType="num">
                                      <p:cBhvr additive="base">
                                        <p:cTn id="106" dur="500" fill="hold"/>
                                        <p:tgtEl>
                                          <p:spTgt spid="65"/>
                                        </p:tgtEl>
                                        <p:attrNameLst>
                                          <p:attrName>ppt_x</p:attrName>
                                        </p:attrNameLst>
                                      </p:cBhvr>
                                      <p:tavLst>
                                        <p:tav tm="0">
                                          <p:val>
                                            <p:strVal val="0-#ppt_w/2"/>
                                          </p:val>
                                        </p:tav>
                                        <p:tav tm="100000">
                                          <p:val>
                                            <p:strVal val="#ppt_x"/>
                                          </p:val>
                                        </p:tav>
                                      </p:tavLst>
                                    </p:anim>
                                    <p:anim calcmode="lin" valueType="num">
                                      <p:cBhvr additive="base">
                                        <p:cTn id="107" dur="500" fill="hold"/>
                                        <p:tgtEl>
                                          <p:spTgt spid="65"/>
                                        </p:tgtEl>
                                        <p:attrNameLst>
                                          <p:attrName>ppt_y</p:attrName>
                                        </p:attrNameLst>
                                      </p:cBhvr>
                                      <p:tavLst>
                                        <p:tav tm="0">
                                          <p:val>
                                            <p:strVal val="#ppt_y"/>
                                          </p:val>
                                        </p:tav>
                                        <p:tav tm="100000">
                                          <p:val>
                                            <p:strVal val="#ppt_y"/>
                                          </p:val>
                                        </p:tav>
                                      </p:tavLst>
                                    </p:anim>
                                  </p:childTnLst>
                                </p:cTn>
                              </p:par>
                            </p:childTnLst>
                          </p:cTn>
                        </p:par>
                        <p:par>
                          <p:cTn id="108" fill="hold">
                            <p:stCondLst>
                              <p:cond delay="10000"/>
                            </p:stCondLst>
                            <p:childTnLst>
                              <p:par>
                                <p:cTn id="109" presetID="2" presetClass="entr" presetSubtype="8" fill="hold" grpId="0" nodeType="afterEffect">
                                  <p:childTnLst>
                                    <p:set>
                                      <p:cBhvr>
                                        <p:cTn id="110" dur="1" fill="hold">
                                          <p:stCondLst>
                                            <p:cond delay="0"/>
                                          </p:stCondLst>
                                        </p:cTn>
                                        <p:tgtEl>
                                          <p:spTgt spid="4"/>
                                        </p:tgtEl>
                                        <p:attrNameLst>
                                          <p:attrName>style.visibility</p:attrName>
                                        </p:attrNameLst>
                                      </p:cBhvr>
                                      <p:to>
                                        <p:strVal val="visible"/>
                                      </p:to>
                                    </p:set>
                                    <p:anim calcmode="lin" valueType="num">
                                      <p:cBhvr additive="base">
                                        <p:cTn id="111" dur="500" fill="hold"/>
                                        <p:tgtEl>
                                          <p:spTgt spid="4"/>
                                        </p:tgtEl>
                                        <p:attrNameLst>
                                          <p:attrName>ppt_x</p:attrName>
                                        </p:attrNameLst>
                                      </p:cBhvr>
                                      <p:tavLst>
                                        <p:tav tm="0">
                                          <p:val>
                                            <p:strVal val="0-#ppt_w/2"/>
                                          </p:val>
                                        </p:tav>
                                        <p:tav tm="100000">
                                          <p:val>
                                            <p:strVal val="#ppt_x"/>
                                          </p:val>
                                        </p:tav>
                                      </p:tavLst>
                                    </p:anim>
                                    <p:anim calcmode="lin" valueType="num">
                                      <p:cBhvr additive="base">
                                        <p:cTn id="112" dur="500" fill="hold"/>
                                        <p:tgtEl>
                                          <p:spTgt spid="4"/>
                                        </p:tgtEl>
                                        <p:attrNameLst>
                                          <p:attrName>ppt_y</p:attrName>
                                        </p:attrNameLst>
                                      </p:cBhvr>
                                      <p:tavLst>
                                        <p:tav tm="0">
                                          <p:val>
                                            <p:strVal val="#ppt_y"/>
                                          </p:val>
                                        </p:tav>
                                        <p:tav tm="100000">
                                          <p:val>
                                            <p:strVal val="#ppt_y"/>
                                          </p:val>
                                        </p:tav>
                                      </p:tavLst>
                                    </p:anim>
                                  </p:childTnLst>
                                </p:cTn>
                              </p:par>
                            </p:childTnLst>
                          </p:cTn>
                        </p:par>
                        <p:par>
                          <p:cTn id="113" fill="hold">
                            <p:stCondLst>
                              <p:cond delay="10500"/>
                            </p:stCondLst>
                            <p:childTnLst>
                              <p:par>
                                <p:cTn id="114" presetID="2" presetClass="entr" presetSubtype="8" fill="hold" grpId="0" nodeType="afterEffect">
                                  <p:childTnLst>
                                    <p:set>
                                      <p:cBhvr>
                                        <p:cTn id="115" dur="1" fill="hold">
                                          <p:stCondLst>
                                            <p:cond delay="0"/>
                                          </p:stCondLst>
                                        </p:cTn>
                                        <p:tgtEl>
                                          <p:spTgt spid="7"/>
                                        </p:tgtEl>
                                        <p:attrNameLst>
                                          <p:attrName>style.visibility</p:attrName>
                                        </p:attrNameLst>
                                      </p:cBhvr>
                                      <p:to>
                                        <p:strVal val="visible"/>
                                      </p:to>
                                    </p:set>
                                    <p:anim calcmode="lin" valueType="num">
                                      <p:cBhvr additive="base">
                                        <p:cTn id="116" dur="500" fill="hold"/>
                                        <p:tgtEl>
                                          <p:spTgt spid="7"/>
                                        </p:tgtEl>
                                        <p:attrNameLst>
                                          <p:attrName>ppt_x</p:attrName>
                                        </p:attrNameLst>
                                      </p:cBhvr>
                                      <p:tavLst>
                                        <p:tav tm="0">
                                          <p:val>
                                            <p:strVal val="0-#ppt_w/2"/>
                                          </p:val>
                                        </p:tav>
                                        <p:tav tm="100000">
                                          <p:val>
                                            <p:strVal val="#ppt_x"/>
                                          </p:val>
                                        </p:tav>
                                      </p:tavLst>
                                    </p:anim>
                                    <p:anim calcmode="lin" valueType="num">
                                      <p:cBhvr additive="base">
                                        <p:cTn id="1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13" grpId="0" animBg="1"/>
      <p:bldP spid="10" grpId="0" animBg="1"/>
      <p:bldP spid="11" grpId="0" animBg="1"/>
      <p:bldP spid="12" grpId="0" animBg="1"/>
      <p:bldP spid="18" grpId="0" animBg="1"/>
      <p:bldP spid="30" grpId="0" animBg="1"/>
      <p:bldP spid="32" grpId="0" animBg="1"/>
      <p:bldP spid="34" grpId="0" animBg="1"/>
      <p:bldP spid="36" grpId="0" animBg="1"/>
      <p:bldP spid="38" grpId="0" animBg="1"/>
      <p:bldP spid="40" grpId="0" animBg="1"/>
      <p:bldP spid="42" grpId="0" animBg="1"/>
      <p:bldP spid="44" grpId="0" animBg="1"/>
      <p:bldP spid="46" grpId="0" animBg="1"/>
      <p:bldP spid="48" grpId="0" animBg="1"/>
      <p:bldP spid="95" grpId="0" animBg="1"/>
      <p:bldP spid="96" grpId="0" animBg="1"/>
      <p:bldP spid="97" grpId="0" animBg="1"/>
      <p:bldP spid="45" grpId="0" animBg="1"/>
      <p:bldP spid="65" grpId="0" animBg="1"/>
      <p:bldP spid="4"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40110" y="41267"/>
            <a:ext cx="8936182" cy="627036"/>
          </a:xfrm>
          <a:solidFill>
            <a:schemeClr val="bg1"/>
          </a:solid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Малые формы хозяйствования</a:t>
            </a:r>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82" name="矩形 35">
            <a:extLst>
              <a:ext uri="{FF2B5EF4-FFF2-40B4-BE49-F238E27FC236}">
                <a16:creationId xmlns:a16="http://schemas.microsoft.com/office/drawing/2014/main" id="{D5FB5334-87EC-6AC3-B1C5-56B2049785CC}"/>
              </a:ext>
            </a:extLst>
          </p:cNvPr>
          <p:cNvSpPr/>
          <p:nvPr/>
        </p:nvSpPr>
        <p:spPr>
          <a:xfrm>
            <a:off x="0" y="681167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49" name="TextBox 48">
            <a:extLst>
              <a:ext uri="{FF2B5EF4-FFF2-40B4-BE49-F238E27FC236}">
                <a16:creationId xmlns:a16="http://schemas.microsoft.com/office/drawing/2014/main" id="{AA40A741-E725-BE58-0803-0C6BBB4E6100}"/>
              </a:ext>
            </a:extLst>
          </p:cNvPr>
          <p:cNvSpPr txBox="1"/>
          <p:nvPr/>
        </p:nvSpPr>
        <p:spPr>
          <a:xfrm>
            <a:off x="340108" y="776911"/>
            <a:ext cx="5799831" cy="385490"/>
          </a:xfrm>
          <a:prstGeom prst="rect">
            <a:avLst/>
          </a:prstGeom>
          <a:noFill/>
        </p:spPr>
        <p:txBody>
          <a:bodyPr wrap="square">
            <a:spAutoFit/>
          </a:bodyPr>
          <a:lstStyle/>
          <a:p>
            <a:pPr>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Грант «АГРОПРОГРЕСС»</a:t>
            </a:r>
          </a:p>
        </p:txBody>
      </p:sp>
      <p:sp>
        <p:nvSpPr>
          <p:cNvPr id="38" name="矩形 84">
            <a:extLst>
              <a:ext uri="{FF2B5EF4-FFF2-40B4-BE49-F238E27FC236}">
                <a16:creationId xmlns:a16="http://schemas.microsoft.com/office/drawing/2014/main" id="{A5C0115A-F6E5-576F-438F-C17D9CEA6DFC}"/>
              </a:ext>
            </a:extLst>
          </p:cNvPr>
          <p:cNvSpPr/>
          <p:nvPr/>
        </p:nvSpPr>
        <p:spPr>
          <a:xfrm>
            <a:off x="340108" y="1276202"/>
            <a:ext cx="9090802" cy="4968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8900" indent="-88900" algn="ctr"/>
            <a:r>
              <a:rPr lang="ru-RU" altLang="zh-CN" sz="3600" dirty="0"/>
              <a:t> </a:t>
            </a:r>
            <a:endParaRPr lang="zh-CN" altLang="en-US" sz="3600" dirty="0"/>
          </a:p>
        </p:txBody>
      </p:sp>
      <p:pic>
        <p:nvPicPr>
          <p:cNvPr id="7" name="Рисунок 6">
            <a:extLst>
              <a:ext uri="{FF2B5EF4-FFF2-40B4-BE49-F238E27FC236}">
                <a16:creationId xmlns:a16="http://schemas.microsoft.com/office/drawing/2014/main" id="{5BE03F6D-49A1-820A-953D-30193FF82C7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4909" y="25618"/>
            <a:ext cx="1215341" cy="1215341"/>
          </a:xfrm>
          <a:prstGeom prst="rect">
            <a:avLst/>
          </a:prstGeom>
        </p:spPr>
      </p:pic>
      <p:grpSp>
        <p:nvGrpSpPr>
          <p:cNvPr id="18" name="组合 94">
            <a:extLst>
              <a:ext uri="{FF2B5EF4-FFF2-40B4-BE49-F238E27FC236}">
                <a16:creationId xmlns:a16="http://schemas.microsoft.com/office/drawing/2014/main" id="{31A8C239-AD6C-E947-B158-402669FCAC80}"/>
              </a:ext>
            </a:extLst>
          </p:cNvPr>
          <p:cNvGrpSpPr/>
          <p:nvPr/>
        </p:nvGrpSpPr>
        <p:grpSpPr>
          <a:xfrm>
            <a:off x="423747" y="1331924"/>
            <a:ext cx="8896504" cy="844543"/>
            <a:chOff x="6396399" y="4183552"/>
            <a:chExt cx="2903412" cy="844739"/>
          </a:xfrm>
        </p:grpSpPr>
        <p:sp>
          <p:nvSpPr>
            <p:cNvPr id="19" name="圆角矩形 95">
              <a:extLst>
                <a:ext uri="{FF2B5EF4-FFF2-40B4-BE49-F238E27FC236}">
                  <a16:creationId xmlns:a16="http://schemas.microsoft.com/office/drawing/2014/main" id="{BAE99F1F-419C-254A-B39C-6DEA8C0644F4}"/>
                </a:ext>
              </a:extLst>
            </p:cNvPr>
            <p:cNvSpPr/>
            <p:nvPr/>
          </p:nvSpPr>
          <p:spPr>
            <a:xfrm>
              <a:off x="6396399" y="4183552"/>
              <a:ext cx="2903412" cy="5912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06">
              <a:extLst>
                <a:ext uri="{FF2B5EF4-FFF2-40B4-BE49-F238E27FC236}">
                  <a16:creationId xmlns:a16="http://schemas.microsoft.com/office/drawing/2014/main" id="{D212F68F-B3D8-F514-8C97-2FA06112FA51}"/>
                </a:ext>
              </a:extLst>
            </p:cNvPr>
            <p:cNvSpPr txBox="1"/>
            <p:nvPr/>
          </p:nvSpPr>
          <p:spPr>
            <a:xfrm>
              <a:off x="6438676" y="4198640"/>
              <a:ext cx="2841960" cy="829651"/>
            </a:xfrm>
            <a:prstGeom prst="rect">
              <a:avLst/>
            </a:prstGeom>
            <a:noFill/>
          </p:spPr>
          <p:txBody>
            <a:bodyPr wrap="square" lIns="0" tIns="0" rIns="0" bIns="0" rtlCol="0">
              <a:spAutoFit/>
            </a:bodyPr>
            <a:lstStyle/>
            <a:p>
              <a:pPr marL="88900" algn="just">
                <a:lnSpc>
                  <a:spcPct val="85000"/>
                </a:lnSpc>
                <a:spcAft>
                  <a:spcPts val="1000"/>
                </a:spcAft>
              </a:pPr>
              <a:r>
                <a:rPr lang="ru-RU" sz="1700" b="1" dirty="0">
                  <a:latin typeface="Times New Roman" panose="02020603050405020304" pitchFamily="18" charset="0"/>
                  <a:ea typeface="Times New Roman" panose="02020603050405020304" pitchFamily="18" charset="0"/>
                  <a:cs typeface="Times New Roman" panose="02020603050405020304" pitchFamily="18" charset="0"/>
                </a:rPr>
                <a:t>Грант предоставляется в </a:t>
              </a:r>
              <a:r>
                <a:rPr lang="ru-RU" sz="1700" b="1" dirty="0">
                  <a:effectLst/>
                  <a:latin typeface="Times New Roman" panose="02020603050405020304" pitchFamily="18" charset="0"/>
                  <a:ea typeface="Times New Roman" panose="02020603050405020304" pitchFamily="18" charset="0"/>
                  <a:cs typeface="Times New Roman" panose="02020603050405020304" pitchFamily="18" charset="0"/>
                </a:rPr>
                <a:t>размере</a:t>
              </a:r>
              <a:r>
                <a:rPr lang="ru-RU" sz="1700" dirty="0">
                  <a:effectLst/>
                  <a:latin typeface="Times New Roman" panose="02020603050405020304" pitchFamily="18" charset="0"/>
                  <a:ea typeface="Times New Roman" panose="02020603050405020304" pitchFamily="18" charset="0"/>
                  <a:cs typeface="Times New Roman" panose="02020603050405020304" pitchFamily="18" charset="0"/>
                </a:rPr>
                <a:t>, не превышающем </a:t>
              </a:r>
              <a:r>
                <a:rPr lang="ru-RU" sz="1700" b="1" dirty="0">
                  <a:effectLst/>
                  <a:latin typeface="Times New Roman" panose="02020603050405020304" pitchFamily="18" charset="0"/>
                  <a:ea typeface="Times New Roman" panose="02020603050405020304" pitchFamily="18" charset="0"/>
                  <a:cs typeface="Times New Roman" panose="02020603050405020304" pitchFamily="18" charset="0"/>
                </a:rPr>
                <a:t>30 млн рублей</a:t>
              </a:r>
              <a:r>
                <a:rPr lang="ru-RU" sz="1700" dirty="0">
                  <a:effectLst/>
                  <a:latin typeface="Times New Roman" panose="02020603050405020304" pitchFamily="18" charset="0"/>
                  <a:ea typeface="Times New Roman" panose="02020603050405020304" pitchFamily="18" charset="0"/>
                  <a:cs typeface="Times New Roman" panose="02020603050405020304" pitchFamily="18" charset="0"/>
                </a:rPr>
                <a:t>, но не более </a:t>
              </a:r>
              <a:br>
                <a:rPr lang="ru-RU" sz="17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700" b="1" dirty="0">
                  <a:effectLst/>
                  <a:latin typeface="Times New Roman" panose="02020603050405020304" pitchFamily="18" charset="0"/>
                  <a:ea typeface="Times New Roman" panose="02020603050405020304" pitchFamily="18" charset="0"/>
                  <a:cs typeface="Times New Roman" panose="02020603050405020304" pitchFamily="18" charset="0"/>
                </a:rPr>
                <a:t>25 процентов</a:t>
              </a:r>
              <a:r>
                <a:rPr lang="ru-RU" sz="1700" dirty="0">
                  <a:effectLst/>
                  <a:latin typeface="Times New Roman" panose="02020603050405020304" pitchFamily="18" charset="0"/>
                  <a:ea typeface="Times New Roman" panose="02020603050405020304" pitchFamily="18" charset="0"/>
                  <a:cs typeface="Times New Roman" panose="02020603050405020304" pitchFamily="18" charset="0"/>
                </a:rPr>
                <a:t> стоимости проекта «Агропрогресс</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a:t>
              </a:r>
              <a:r>
                <a:rPr lang="ru-RU" sz="17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7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ts val="2000"/>
                </a:lnSpc>
              </a:pP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cxnSp>
        <p:nvCxnSpPr>
          <p:cNvPr id="24" name="直接连接符 91">
            <a:extLst>
              <a:ext uri="{FF2B5EF4-FFF2-40B4-BE49-F238E27FC236}">
                <a16:creationId xmlns:a16="http://schemas.microsoft.com/office/drawing/2014/main" id="{93D3B661-174B-FBDB-E74E-9843CCC10792}"/>
              </a:ext>
            </a:extLst>
          </p:cNvPr>
          <p:cNvCxnSpPr>
            <a:cxnSpLocks/>
          </p:cNvCxnSpPr>
          <p:nvPr/>
        </p:nvCxnSpPr>
        <p:spPr>
          <a:xfrm>
            <a:off x="4895449" y="1785437"/>
            <a:ext cx="4604151"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EF87335-4AA1-2E04-B330-A2860082569E}"/>
              </a:ext>
            </a:extLst>
          </p:cNvPr>
          <p:cNvSpPr txBox="1"/>
          <p:nvPr/>
        </p:nvSpPr>
        <p:spPr>
          <a:xfrm>
            <a:off x="423746" y="1893259"/>
            <a:ext cx="8896503" cy="5722529"/>
          </a:xfrm>
          <a:prstGeom prst="rect">
            <a:avLst/>
          </a:prstGeom>
          <a:noFill/>
        </p:spPr>
        <p:txBody>
          <a:bodyPr wrap="square">
            <a:spAutoFit/>
          </a:bodyPr>
          <a:lstStyle/>
          <a:p>
            <a:pPr indent="446088" algn="just">
              <a:lnSpc>
                <a:spcPct val="85000"/>
              </a:lnSpc>
            </a:pP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6088" algn="just">
              <a:lnSpc>
                <a:spcPct val="850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Грант может быть направлен на </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создание и модернизацию объектов, предназначенных для производства, хранения, переработки и реализации сельскохозяйственной продукции, комплектацию указанных объектов техникой, транспортом и оборудованием, приобретение сельскохозяйственных животных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(кроме свиней) </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и птицы</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indent="446088" algn="just">
              <a:lnSpc>
                <a:spcPct val="850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Допускается направление средств гранта </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на уплату процентов по кредиту</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привлеченному на реализацию проекта «Агропрогресс</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в течение не более чем 18 месяцев с даты получения гранта.</a:t>
            </a:r>
          </a:p>
          <a:p>
            <a:pPr indent="446088" algn="just">
              <a:lnSpc>
                <a:spcPct val="85000"/>
              </a:lnSpc>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Планируемое маточное поголовье крупного рогатого скота</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предусмотренное проектом «Агропрогресс</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направленным на развитие крупного рогатого скота, не должно превышать </a:t>
            </a:r>
            <a:b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400 голов.</a:t>
            </a:r>
          </a:p>
          <a:p>
            <a:pPr indent="446088" algn="just">
              <a:lnSpc>
                <a:spcPct val="85000"/>
              </a:lnSpc>
              <a:spcAft>
                <a:spcPts val="1000"/>
              </a:spcAft>
            </a:pPr>
            <a:r>
              <a:rPr lang="ru-RU" sz="2000" b="1"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Проект «Агропрогресс» должен быть обеспечен средствами привлекаемого на реализацию указанного проекта:</a:t>
            </a:r>
          </a:p>
          <a:p>
            <a:pPr indent="446088" algn="just">
              <a:lnSpc>
                <a:spcPct val="85000"/>
              </a:lnSpc>
              <a:spcAft>
                <a:spcPts val="1000"/>
              </a:spcAft>
            </a:pPr>
            <a:r>
              <a:rPr lang="ru-RU"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инвестиционного кредита не менее 70 процентов его стоимости</a:t>
            </a:r>
            <a:r>
              <a:rPr lang="ru-RU"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285750" indent="160338" algn="just">
              <a:lnSpc>
                <a:spcPct val="85000"/>
              </a:lnSpc>
              <a:spcAft>
                <a:spcPts val="1000"/>
              </a:spcAft>
            </a:pPr>
            <a:r>
              <a:rPr lang="ru-RU"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средствами гранта - не более 25 процентов стоимости</a:t>
            </a:r>
            <a:r>
              <a:rPr lang="ru-RU"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160338" algn="just">
              <a:lnSpc>
                <a:spcPct val="85000"/>
              </a:lnSpc>
              <a:spcAft>
                <a:spcPts val="1000"/>
              </a:spcAft>
            </a:pPr>
            <a:r>
              <a:rPr lang="ru-RU"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собственными средствами получателя гранта - не менее 5 процентов стоимости проекта.</a:t>
            </a: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800" b="1" dirty="0">
              <a:latin typeface="Times New Roman" panose="02020603050405020304" pitchFamily="18" charset="0"/>
              <a:ea typeface="Times New Roman" panose="02020603050405020304" pitchFamily="18" charset="0"/>
              <a:cs typeface="Times New Roman" panose="02020603050405020304" pitchFamily="18" charset="0"/>
            </a:endParaRPr>
          </a:p>
          <a:p>
            <a:pPr indent="446088" algn="just">
              <a:lnSpc>
                <a:spcPct val="85000"/>
              </a:lnSpc>
              <a:spcAft>
                <a:spcPts val="1000"/>
              </a:spcAft>
            </a:pP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Срок использования гранта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составляет не более </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24 месяцев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со дня его получения.</a:t>
            </a:r>
          </a:p>
          <a:p>
            <a:pPr indent="446088" algn="just">
              <a:lnSpc>
                <a:spcPct val="85000"/>
              </a:lnSpc>
              <a:spcAft>
                <a:spcPts val="1000"/>
              </a:spcAft>
            </a:pP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600"/>
              </a:spcAft>
            </a:pPr>
            <a:endParaRPr lang="ru-RU" sz="1500" b="1" u="sng" dirty="0">
              <a:solidFill>
                <a:schemeClr val="bg1"/>
              </a:solidFill>
              <a:latin typeface="Times New Roman" panose="02020603050405020304" pitchFamily="18" charset="0"/>
            </a:endParaRPr>
          </a:p>
          <a:p>
            <a:pPr algn="just">
              <a:lnSpc>
                <a:spcPct val="115000"/>
              </a:lnSpc>
              <a:spcAft>
                <a:spcPts val="600"/>
              </a:spcAft>
            </a:pPr>
            <a:endParaRPr lang="ru-RU" sz="1400" dirty="0">
              <a:solidFill>
                <a:schemeClr val="bg1"/>
              </a:solidFill>
              <a:latin typeface="Times New Roman" panose="02020603050405020304" pitchFamily="18" charset="0"/>
            </a:endParaRPr>
          </a:p>
        </p:txBody>
      </p:sp>
      <p:sp>
        <p:nvSpPr>
          <p:cNvPr id="47" name="TextBox 46">
            <a:extLst>
              <a:ext uri="{FF2B5EF4-FFF2-40B4-BE49-F238E27FC236}">
                <a16:creationId xmlns:a16="http://schemas.microsoft.com/office/drawing/2014/main" id="{89C5CAA1-0D0E-FC90-BB55-EC2D89337EAF}"/>
              </a:ext>
            </a:extLst>
          </p:cNvPr>
          <p:cNvSpPr txBox="1"/>
          <p:nvPr/>
        </p:nvSpPr>
        <p:spPr>
          <a:xfrm>
            <a:off x="9571863" y="2519927"/>
            <a:ext cx="2577478" cy="1778628"/>
          </a:xfrm>
          <a:prstGeom prst="rect">
            <a:avLst/>
          </a:prstGeom>
          <a:noFill/>
        </p:spPr>
        <p:txBody>
          <a:bodyPr wrap="square">
            <a:spAutoFit/>
          </a:bodyPr>
          <a:lstStyle/>
          <a:p>
            <a:pPr algn="just"/>
            <a:r>
              <a:rPr lang="ru-RU" sz="1100" b="1" dirty="0">
                <a:solidFill>
                  <a:srgbClr val="000000"/>
                </a:solidFill>
                <a:latin typeface="Times New Roman" panose="02020603050405020304" pitchFamily="18" charset="0"/>
              </a:rPr>
              <a:t>Постановление Правительства Ростовской области от 15.06.2022 </a:t>
            </a:r>
            <a:br>
              <a:rPr lang="ru-RU" sz="1100" b="1" dirty="0">
                <a:solidFill>
                  <a:srgbClr val="000000"/>
                </a:solidFill>
                <a:latin typeface="Times New Roman" panose="02020603050405020304" pitchFamily="18" charset="0"/>
              </a:rPr>
            </a:br>
            <a:r>
              <a:rPr lang="ru-RU" sz="1100" b="1" dirty="0">
                <a:solidFill>
                  <a:srgbClr val="000000"/>
                </a:solidFill>
                <a:latin typeface="Times New Roman" panose="02020603050405020304" pitchFamily="18" charset="0"/>
              </a:rPr>
              <a:t>№ 522   </a:t>
            </a:r>
            <a:r>
              <a:rPr lang="ru-RU" sz="1100" dirty="0">
                <a:solidFill>
                  <a:srgbClr val="000000"/>
                </a:solidFill>
                <a:latin typeface="Times New Roman" panose="02020603050405020304" pitchFamily="18" charset="0"/>
              </a:rPr>
              <a:t>«О Порядке предоставления субсидии на стимулирование развития приоритетных подотраслей агропромышленного комплекса и развитие малых форм хозяйствования в целях предоставления грантов «Агропрогресс».</a:t>
            </a:r>
          </a:p>
          <a:p>
            <a:pPr algn="just">
              <a:lnSpc>
                <a:spcPct val="115000"/>
              </a:lnSpc>
            </a:pPr>
            <a:endParaRPr lang="ru-RU" sz="1000" dirty="0">
              <a:solidFill>
                <a:srgbClr val="000000"/>
              </a:solidFill>
              <a:latin typeface="Times New Roman" panose="02020603050405020304" pitchFamily="18" charset="0"/>
            </a:endParaRPr>
          </a:p>
        </p:txBody>
      </p:sp>
      <p:sp>
        <p:nvSpPr>
          <p:cNvPr id="26" name="object 16">
            <a:extLst>
              <a:ext uri="{FF2B5EF4-FFF2-40B4-BE49-F238E27FC236}">
                <a16:creationId xmlns:a16="http://schemas.microsoft.com/office/drawing/2014/main" id="{79FD2FB8-68D6-3A54-4D7E-17746C4029AE}"/>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b="1" spc="-5" dirty="0">
                <a:solidFill>
                  <a:srgbClr val="FFFFFF"/>
                </a:solidFill>
                <a:latin typeface="Calibri"/>
                <a:cs typeface="Calibri"/>
              </a:rPr>
              <a:t>20</a:t>
            </a:r>
            <a:endParaRPr lang="ru-RU" sz="1800" b="1" spc="-5" dirty="0">
              <a:solidFill>
                <a:srgbClr val="FFFFFF"/>
              </a:solidFill>
              <a:latin typeface="Calibri"/>
              <a:cs typeface="Calibri"/>
            </a:endParaRPr>
          </a:p>
        </p:txBody>
      </p:sp>
      <p:pic>
        <p:nvPicPr>
          <p:cNvPr id="1026" name="Picture 2">
            <a:extLst>
              <a:ext uri="{FF2B5EF4-FFF2-40B4-BE49-F238E27FC236}">
                <a16:creationId xmlns:a16="http://schemas.microsoft.com/office/drawing/2014/main" id="{0CC63AC7-4E22-DD8C-25B7-FF1805D3E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4403" y="110078"/>
            <a:ext cx="2577477" cy="167536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56A7D08A-0121-1BDF-638B-9F621600CE84}"/>
              </a:ext>
            </a:extLst>
          </p:cNvPr>
          <p:cNvPicPr>
            <a:picLocks noChangeAspect="1"/>
          </p:cNvPicPr>
          <p:nvPr/>
        </p:nvPicPr>
        <p:blipFill rotWithShape="1">
          <a:blip r:embed="rId7"/>
          <a:srcRect l="24368" t="7922" r="26615" b="5430"/>
          <a:stretch/>
        </p:blipFill>
        <p:spPr bwMode="auto">
          <a:xfrm>
            <a:off x="10171658" y="4341866"/>
            <a:ext cx="1390254" cy="13823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73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par>
                          <p:cTn id="8" fill="hold">
                            <p:stCondLst>
                              <p:cond delay="500"/>
                            </p:stCondLst>
                            <p:childTnLst>
                              <p:par>
                                <p:cTn id="9" presetID="22" presetClass="entr" presetSubtype="8" fill="hold" grpId="0" nodeType="afterEffec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000"/>
                            </p:stCondLst>
                            <p:childTnLst>
                              <p:par>
                                <p:cTn id="13" presetID="2" presetClass="entr" presetSubtype="2" fill="hold" nodeType="afterEffec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Прямоугольник: скругленные углы 32">
            <a:extLst>
              <a:ext uri="{FF2B5EF4-FFF2-40B4-BE49-F238E27FC236}">
                <a16:creationId xmlns:a16="http://schemas.microsoft.com/office/drawing/2014/main" id="{9F86E5C3-7A3D-8258-AC07-32D350219978}"/>
              </a:ext>
            </a:extLst>
          </p:cNvPr>
          <p:cNvSpPr/>
          <p:nvPr/>
        </p:nvSpPr>
        <p:spPr>
          <a:xfrm>
            <a:off x="6146597" y="4123407"/>
            <a:ext cx="6038336" cy="273407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скругленные углы 50">
            <a:extLst>
              <a:ext uri="{FF2B5EF4-FFF2-40B4-BE49-F238E27FC236}">
                <a16:creationId xmlns:a16="http://schemas.microsoft.com/office/drawing/2014/main" id="{00959ED2-40E7-413D-ED1A-2E3DB3D0D17B}"/>
              </a:ext>
            </a:extLst>
          </p:cNvPr>
          <p:cNvSpPr/>
          <p:nvPr/>
        </p:nvSpPr>
        <p:spPr>
          <a:xfrm>
            <a:off x="6160633" y="1438593"/>
            <a:ext cx="6038336" cy="2592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скругленные углы 49">
            <a:extLst>
              <a:ext uri="{FF2B5EF4-FFF2-40B4-BE49-F238E27FC236}">
                <a16:creationId xmlns:a16="http://schemas.microsoft.com/office/drawing/2014/main" id="{13A11CBF-B8EF-CF88-19F6-7DD1DD832815}"/>
              </a:ext>
            </a:extLst>
          </p:cNvPr>
          <p:cNvSpPr/>
          <p:nvPr/>
        </p:nvSpPr>
        <p:spPr>
          <a:xfrm>
            <a:off x="89211" y="4117477"/>
            <a:ext cx="5982210" cy="274052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скругленные углы 4">
            <a:extLst>
              <a:ext uri="{FF2B5EF4-FFF2-40B4-BE49-F238E27FC236}">
                <a16:creationId xmlns:a16="http://schemas.microsoft.com/office/drawing/2014/main" id="{AD35DBE7-D689-8A89-C0BE-B4C5E091BAA4}"/>
              </a:ext>
            </a:extLst>
          </p:cNvPr>
          <p:cNvSpPr/>
          <p:nvPr/>
        </p:nvSpPr>
        <p:spPr>
          <a:xfrm>
            <a:off x="89210" y="1443240"/>
            <a:ext cx="5975033" cy="2592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40110" y="41267"/>
            <a:ext cx="8936182" cy="627036"/>
          </a:xfrm>
          <a:solidFill>
            <a:schemeClr val="bg1"/>
          </a:solid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Малые формы хозяйствования</a:t>
            </a:r>
          </a:p>
        </p:txBody>
      </p:sp>
      <p:grpSp>
        <p:nvGrpSpPr>
          <p:cNvPr id="25" name="组合 2">
            <a:extLst>
              <a:ext uri="{FF2B5EF4-FFF2-40B4-BE49-F238E27FC236}">
                <a16:creationId xmlns:a16="http://schemas.microsoft.com/office/drawing/2014/main" id="{AECA7AC3-BC50-D111-4C20-272628E75505}"/>
              </a:ext>
            </a:extLst>
          </p:cNvPr>
          <p:cNvGrpSpPr/>
          <p:nvPr/>
        </p:nvGrpSpPr>
        <p:grpSpPr>
          <a:xfrm>
            <a:off x="1916066" y="2020109"/>
            <a:ext cx="4970378" cy="1958518"/>
            <a:chOff x="2745863" y="2388156"/>
            <a:chExt cx="3103019" cy="1652813"/>
          </a:xfrm>
        </p:grpSpPr>
        <p:sp>
          <p:nvSpPr>
            <p:cNvPr id="27" name="TextBox 29">
              <a:extLst>
                <a:ext uri="{FF2B5EF4-FFF2-40B4-BE49-F238E27FC236}">
                  <a16:creationId xmlns:a16="http://schemas.microsoft.com/office/drawing/2014/main" id="{3D02C7AF-5B91-1804-E492-5D6A55ED2F54}"/>
                </a:ext>
              </a:extLst>
            </p:cNvPr>
            <p:cNvSpPr txBox="1"/>
            <p:nvPr/>
          </p:nvSpPr>
          <p:spPr>
            <a:xfrm>
              <a:off x="2745863" y="2612423"/>
              <a:ext cx="2534831" cy="1428546"/>
            </a:xfrm>
            <a:prstGeom prst="rect">
              <a:avLst/>
            </a:prstGeom>
            <a:noFill/>
          </p:spPr>
          <p:txBody>
            <a:bodyPr wrap="square" lIns="0" tIns="0" rIns="0" bIns="0" rtlCol="0">
              <a:spAutoFit/>
            </a:bodyPr>
            <a:lstStyle/>
            <a:p>
              <a:pPr algn="just"/>
              <a:r>
                <a:rPr lang="ru-RU" sz="1100" dirty="0">
                  <a:latin typeface="Times New Roman" panose="02020603050405020304" pitchFamily="18" charset="0"/>
                </a:rPr>
                <a:t>Грант на развитие материально-технической базы  сельскохозяйственных потребительских кооперативов:</a:t>
              </a:r>
            </a:p>
            <a:p>
              <a:pPr marL="171450" indent="-171450" algn="just">
                <a:buFont typeface="Arial" panose="020B0604020202020204" pitchFamily="34" charset="0"/>
                <a:buChar char="•"/>
              </a:pPr>
              <a:r>
                <a:rPr lang="ru-RU" sz="1100" dirty="0">
                  <a:latin typeface="Times New Roman" panose="02020603050405020304" pitchFamily="18" charset="0"/>
                </a:rPr>
                <a:t>приобретение, строительство, капитальный ремонт, реконструкция или модернизация производственных объектов;</a:t>
              </a:r>
            </a:p>
            <a:p>
              <a:pPr marL="171450" indent="-171450" algn="just">
                <a:buFont typeface="Arial" panose="020B0604020202020204" pitchFamily="34" charset="0"/>
                <a:buChar char="•"/>
              </a:pPr>
              <a:r>
                <a:rPr lang="ru-RU" sz="1100" dirty="0">
                  <a:latin typeface="Times New Roman" panose="02020603050405020304" pitchFamily="18" charset="0"/>
                </a:rPr>
                <a:t>приобретение и монтаж оборудования и техники;</a:t>
              </a:r>
            </a:p>
            <a:p>
              <a:pPr marL="171450" indent="-171450" algn="just">
                <a:buFont typeface="Arial" panose="020B0604020202020204" pitchFamily="34" charset="0"/>
                <a:buChar char="•"/>
              </a:pPr>
              <a:r>
                <a:rPr lang="ru-RU" sz="1100" dirty="0">
                  <a:latin typeface="Times New Roman" panose="02020603050405020304" pitchFamily="18" charset="0"/>
                </a:rPr>
                <a:t>приобретение специализированного транспорта;</a:t>
              </a:r>
            </a:p>
            <a:p>
              <a:pPr marL="171450" indent="-171450" algn="just">
                <a:buFont typeface="Arial" panose="020B0604020202020204" pitchFamily="34" charset="0"/>
                <a:buChar char="•"/>
              </a:pPr>
              <a:r>
                <a:rPr lang="ru-RU" sz="1100" dirty="0">
                  <a:latin typeface="Times New Roman" panose="02020603050405020304" pitchFamily="18" charset="0"/>
                </a:rPr>
                <a:t>приобретение и монтаж оборудования для рыбоводной инфраструктуры, объектов по первичной переработки льна;</a:t>
              </a:r>
            </a:p>
            <a:p>
              <a:pPr marL="171450" indent="-171450" algn="just">
                <a:buFont typeface="Arial" panose="020B0604020202020204" pitchFamily="34" charset="0"/>
                <a:buChar char="•"/>
              </a:pPr>
              <a:r>
                <a:rPr lang="ru-RU" sz="1100" dirty="0">
                  <a:latin typeface="Times New Roman" panose="02020603050405020304" pitchFamily="18" charset="0"/>
                </a:rPr>
                <a:t>погашение не более 20 процентов привлекаемого на реализацию проекта грантополучателя льготного инвестиционного кредита.</a:t>
              </a:r>
            </a:p>
          </p:txBody>
        </p:sp>
        <p:sp>
          <p:nvSpPr>
            <p:cNvPr id="28" name="TextBox 30">
              <a:extLst>
                <a:ext uri="{FF2B5EF4-FFF2-40B4-BE49-F238E27FC236}">
                  <a16:creationId xmlns:a16="http://schemas.microsoft.com/office/drawing/2014/main" id="{8C9B1EAD-17F9-CE7F-E775-52078B9FCD24}"/>
                </a:ext>
              </a:extLst>
            </p:cNvPr>
            <p:cNvSpPr txBox="1"/>
            <p:nvPr/>
          </p:nvSpPr>
          <p:spPr>
            <a:xfrm>
              <a:off x="3253978" y="2388156"/>
              <a:ext cx="2594904" cy="207788"/>
            </a:xfrm>
            <a:prstGeom prst="rect">
              <a:avLst/>
            </a:prstGeom>
            <a:noFill/>
          </p:spPr>
          <p:txBody>
            <a:bodyPr wrap="square" lIns="0" tIns="0" rIns="0" bIns="0" rtlCol="0">
              <a:spAutoFit/>
            </a:bodyPr>
            <a:lstStyle/>
            <a:p>
              <a:pPr algn="just"/>
              <a:r>
                <a:rPr lang="ru-RU" sz="1600" b="1" u="sng" dirty="0">
                  <a:latin typeface="Times New Roman" panose="02020603050405020304" pitchFamily="18" charset="0"/>
                  <a:ea typeface="微软雅黑" panose="020B0503020204020204" pitchFamily="34" charset="-122"/>
                  <a:cs typeface="Times New Roman" panose="02020603050405020304" pitchFamily="18" charset="0"/>
                </a:rPr>
                <a:t>Грант на развитие МТБ</a:t>
              </a:r>
            </a:p>
          </p:txBody>
        </p:sp>
      </p:grpSp>
      <p:sp>
        <p:nvSpPr>
          <p:cNvPr id="57" name="TextBox 30">
            <a:extLst>
              <a:ext uri="{FF2B5EF4-FFF2-40B4-BE49-F238E27FC236}">
                <a16:creationId xmlns:a16="http://schemas.microsoft.com/office/drawing/2014/main" id="{06B202A9-93E9-911D-BF4A-BCAEA7BA3143}"/>
              </a:ext>
            </a:extLst>
          </p:cNvPr>
          <p:cNvSpPr txBox="1"/>
          <p:nvPr/>
        </p:nvSpPr>
        <p:spPr>
          <a:xfrm>
            <a:off x="6216163" y="2019082"/>
            <a:ext cx="5952189" cy="492443"/>
          </a:xfrm>
          <a:prstGeom prst="rect">
            <a:avLst/>
          </a:prstGeom>
          <a:noFill/>
        </p:spPr>
        <p:txBody>
          <a:bodyPr wrap="square" lIns="0" tIns="0" rIns="0" bIns="0" rtlCol="0">
            <a:spAutoFit/>
          </a:bodyPr>
          <a:lstStyle/>
          <a:p>
            <a:pPr algn="ctr"/>
            <a:r>
              <a:rPr lang="ru-RU" sz="1600" b="1" u="sng" dirty="0">
                <a:latin typeface="Times New Roman" panose="02020603050405020304" pitchFamily="18" charset="0"/>
                <a:ea typeface="微软雅黑" panose="020B0503020204020204" pitchFamily="34" charset="-122"/>
                <a:cs typeface="Times New Roman" panose="02020603050405020304" pitchFamily="18" charset="0"/>
              </a:rPr>
              <a:t>Субсидия на возмещение части затрат на приобретение </a:t>
            </a:r>
            <a:br>
              <a:rPr lang="ru-RU" sz="1600" b="1" u="sng" dirty="0">
                <a:latin typeface="Times New Roman" panose="02020603050405020304" pitchFamily="18" charset="0"/>
                <a:ea typeface="微软雅黑" panose="020B0503020204020204" pitchFamily="34" charset="-122"/>
                <a:cs typeface="Times New Roman" panose="02020603050405020304" pitchFamily="18" charset="0"/>
              </a:rPr>
            </a:br>
            <a:r>
              <a:rPr lang="ru-RU" sz="1600" b="1" u="sng" dirty="0">
                <a:latin typeface="Times New Roman" panose="02020603050405020304" pitchFamily="18" charset="0"/>
                <a:ea typeface="微软雅黑" panose="020B0503020204020204" pitchFamily="34" charset="-122"/>
                <a:cs typeface="Times New Roman" panose="02020603050405020304" pitchFamily="18" charset="0"/>
              </a:rPr>
              <a:t>в лизинг основных средств</a:t>
            </a:r>
          </a:p>
        </p:txBody>
      </p:sp>
      <p:sp>
        <p:nvSpPr>
          <p:cNvPr id="63" name="TextBox 62">
            <a:extLst>
              <a:ext uri="{FF2B5EF4-FFF2-40B4-BE49-F238E27FC236}">
                <a16:creationId xmlns:a16="http://schemas.microsoft.com/office/drawing/2014/main" id="{14D0642D-8D37-57A1-21E7-2EBDBF53926D}"/>
              </a:ext>
            </a:extLst>
          </p:cNvPr>
          <p:cNvSpPr txBox="1"/>
          <p:nvPr/>
        </p:nvSpPr>
        <p:spPr>
          <a:xfrm>
            <a:off x="6133469" y="5209458"/>
            <a:ext cx="4659053" cy="1569660"/>
          </a:xfrm>
          <a:prstGeom prst="rect">
            <a:avLst/>
          </a:prstGeom>
          <a:noFill/>
        </p:spPr>
        <p:txBody>
          <a:bodyPr wrap="square">
            <a:spAutoFit/>
          </a:bodyPr>
          <a:lstStyle/>
          <a:p>
            <a:pPr marL="171450" indent="-171450" algn="just">
              <a:buFont typeface="Arial" panose="020B0604020202020204" pitchFamily="34" charset="0"/>
              <a:buChar char="•"/>
            </a:pPr>
            <a:r>
              <a:rPr lang="ru-RU" sz="1200" dirty="0">
                <a:latin typeface="Times New Roman" panose="02020603050405020304" pitchFamily="18" charset="0"/>
              </a:rPr>
              <a:t>на возмещение части затрат на приобретение газораспределительных станций, газоиспользующего промышленного оборудования, трансформаторных подстанций, насосных станций водоснабжения </a:t>
            </a:r>
          </a:p>
          <a:p>
            <a:pPr marL="171450" indent="-171450" algn="just">
              <a:buFont typeface="Arial" panose="020B0604020202020204" pitchFamily="34" charset="0"/>
              <a:buChar char="•"/>
            </a:pPr>
            <a:r>
              <a:rPr lang="ru-RU" sz="1200" dirty="0">
                <a:latin typeface="Times New Roman" panose="02020603050405020304" pitchFamily="18" charset="0"/>
              </a:rPr>
              <a:t>на возмещение части затрат на подключение (технологическое присоединение) (кроме монтажа и затрат на проектную документацию) к объектам электро-, газо-, водоснабжения и водоотведения</a:t>
            </a:r>
          </a:p>
        </p:txBody>
      </p:sp>
      <p:sp>
        <p:nvSpPr>
          <p:cNvPr id="64" name="TextBox 30">
            <a:extLst>
              <a:ext uri="{FF2B5EF4-FFF2-40B4-BE49-F238E27FC236}">
                <a16:creationId xmlns:a16="http://schemas.microsoft.com/office/drawing/2014/main" id="{A72228E3-8C29-120F-98DF-754E795A09CA}"/>
              </a:ext>
            </a:extLst>
          </p:cNvPr>
          <p:cNvSpPr txBox="1"/>
          <p:nvPr/>
        </p:nvSpPr>
        <p:spPr>
          <a:xfrm>
            <a:off x="6158092" y="4523878"/>
            <a:ext cx="6010261" cy="623248"/>
          </a:xfrm>
          <a:prstGeom prst="rect">
            <a:avLst/>
          </a:prstGeom>
          <a:noFill/>
        </p:spPr>
        <p:txBody>
          <a:bodyPr wrap="square" lIns="0" tIns="0" rIns="0" bIns="0" rtlCol="0">
            <a:spAutoFit/>
          </a:bodyPr>
          <a:lstStyle/>
          <a:p>
            <a:pPr algn="ctr"/>
            <a:r>
              <a:rPr lang="ru-RU" sz="1350" b="1" u="sng" dirty="0">
                <a:latin typeface="Times New Roman" panose="02020603050405020304" pitchFamily="18" charset="0"/>
                <a:ea typeface="微软雅黑" panose="020B0503020204020204" pitchFamily="34" charset="-122"/>
                <a:cs typeface="Times New Roman" panose="02020603050405020304" pitchFamily="18" charset="0"/>
              </a:rPr>
              <a:t>Субсидия на возмещение части затрат на организацию электро-, газо-, водоснабжения и водоотведения объектов по заготовке, переработке, хранению и реализации сельскохозяйственной и пищевой продукции</a:t>
            </a:r>
          </a:p>
        </p:txBody>
      </p:sp>
      <p:sp>
        <p:nvSpPr>
          <p:cNvPr id="66" name="TextBox 65">
            <a:extLst>
              <a:ext uri="{FF2B5EF4-FFF2-40B4-BE49-F238E27FC236}">
                <a16:creationId xmlns:a16="http://schemas.microsoft.com/office/drawing/2014/main" id="{EBB893FB-C2F6-E8BB-BB98-E3221AA75F09}"/>
              </a:ext>
            </a:extLst>
          </p:cNvPr>
          <p:cNvSpPr txBox="1"/>
          <p:nvPr/>
        </p:nvSpPr>
        <p:spPr>
          <a:xfrm>
            <a:off x="1412009" y="5245940"/>
            <a:ext cx="4633395" cy="1615827"/>
          </a:xfrm>
          <a:prstGeom prst="rect">
            <a:avLst/>
          </a:prstGeom>
          <a:noFill/>
        </p:spPr>
        <p:txBody>
          <a:bodyPr wrap="square">
            <a:spAutoFit/>
          </a:bodyPr>
          <a:lstStyle/>
          <a:p>
            <a:pPr marL="171450" indent="-171450" algn="just">
              <a:buFont typeface="Arial" panose="020B0604020202020204" pitchFamily="34" charset="0"/>
              <a:buChar char="•"/>
            </a:pPr>
            <a:r>
              <a:rPr lang="ru-RU" sz="1100" dirty="0">
                <a:latin typeface="Times New Roman" panose="02020603050405020304" pitchFamily="18" charset="0"/>
              </a:rPr>
              <a:t>приобретение сельскохозяйственной техники, специализированного автотранспорта, оборудования;</a:t>
            </a:r>
          </a:p>
          <a:p>
            <a:pPr marL="171450" indent="-171450" algn="just">
              <a:buFont typeface="Arial" panose="020B0604020202020204" pitchFamily="34" charset="0"/>
              <a:buChar char="•"/>
            </a:pPr>
            <a:r>
              <a:rPr lang="ru-RU" sz="1100" dirty="0">
                <a:latin typeface="Times New Roman" panose="02020603050405020304" pitchFamily="18" charset="0"/>
              </a:rPr>
              <a:t>приобретение имущества в целях последующей передачи (реализации) приобретенного имущества в собственность членов кооператива;</a:t>
            </a:r>
          </a:p>
          <a:p>
            <a:pPr marL="171450" indent="-171450" algn="just">
              <a:buFont typeface="Arial" panose="020B0604020202020204" pitchFamily="34" charset="0"/>
              <a:buChar char="•"/>
            </a:pPr>
            <a:r>
              <a:rPr lang="ru-RU" sz="1100" dirty="0">
                <a:latin typeface="Times New Roman" panose="02020603050405020304" pitchFamily="18" charset="0"/>
              </a:rPr>
              <a:t>закупка сельскохозяйственной продукции у членов сельскохозяйственного потребительского кооператива;</a:t>
            </a:r>
          </a:p>
          <a:p>
            <a:pPr marL="171450" indent="-171450" algn="just">
              <a:buFont typeface="Arial" panose="020B0604020202020204" pitchFamily="34" charset="0"/>
              <a:buChar char="•"/>
            </a:pPr>
            <a:r>
              <a:rPr lang="ru-RU" sz="1100" dirty="0">
                <a:latin typeface="Times New Roman" panose="02020603050405020304" pitchFamily="18" charset="0"/>
              </a:rPr>
              <a:t>приобретение крупного рогатого скота в целях замены крупного рогатого скота, больного или инфицированного лейкозом, принадлежащего членам кооператива.</a:t>
            </a:r>
          </a:p>
        </p:txBody>
      </p:sp>
      <p:sp>
        <p:nvSpPr>
          <p:cNvPr id="67" name="TextBox 30">
            <a:extLst>
              <a:ext uri="{FF2B5EF4-FFF2-40B4-BE49-F238E27FC236}">
                <a16:creationId xmlns:a16="http://schemas.microsoft.com/office/drawing/2014/main" id="{D6B75813-B42A-F3AD-3821-7C279C631DA1}"/>
              </a:ext>
            </a:extLst>
          </p:cNvPr>
          <p:cNvSpPr txBox="1"/>
          <p:nvPr/>
        </p:nvSpPr>
        <p:spPr>
          <a:xfrm>
            <a:off x="175882" y="4523051"/>
            <a:ext cx="5817952" cy="627864"/>
          </a:xfrm>
          <a:prstGeom prst="rect">
            <a:avLst/>
          </a:prstGeom>
          <a:noFill/>
        </p:spPr>
        <p:txBody>
          <a:bodyPr wrap="square" lIns="0" tIns="0" rIns="0" bIns="0" rtlCol="0">
            <a:spAutoFit/>
          </a:bodyPr>
          <a:lstStyle/>
          <a:p>
            <a:pPr algn="ctr">
              <a:lnSpc>
                <a:spcPct val="85000"/>
              </a:lnSpc>
            </a:pPr>
            <a:r>
              <a:rPr lang="ru-RU" sz="1600" b="1" u="sng" dirty="0">
                <a:latin typeface="Times New Roman" panose="02020603050405020304" pitchFamily="18" charset="0"/>
                <a:ea typeface="微软雅黑" panose="020B0503020204020204" pitchFamily="34" charset="-122"/>
                <a:cs typeface="Times New Roman" panose="02020603050405020304" pitchFamily="18" charset="0"/>
              </a:rPr>
              <a:t>Субсидия на возмещение части понесенных затрат, связанных с приобретением имущества и закупкой сельскохозяйственной продукции</a:t>
            </a:r>
          </a:p>
        </p:txBody>
      </p:sp>
      <p:sp>
        <p:nvSpPr>
          <p:cNvPr id="32" name="object 16">
            <a:extLst>
              <a:ext uri="{FF2B5EF4-FFF2-40B4-BE49-F238E27FC236}">
                <a16:creationId xmlns:a16="http://schemas.microsoft.com/office/drawing/2014/main" id="{03B3B334-36BB-F271-F71A-9FE72188C046}"/>
              </a:ext>
            </a:extLst>
          </p:cNvPr>
          <p:cNvSpPr txBox="1"/>
          <p:nvPr/>
        </p:nvSpPr>
        <p:spPr>
          <a:xfrm>
            <a:off x="11763753" y="6498942"/>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b="1" spc="-5" dirty="0">
                <a:solidFill>
                  <a:srgbClr val="FFFFFF"/>
                </a:solidFill>
                <a:latin typeface="Calibri"/>
                <a:cs typeface="Calibri"/>
              </a:rPr>
              <a:t>21</a:t>
            </a:r>
            <a:endParaRPr sz="1800" dirty="0">
              <a:latin typeface="Calibri"/>
              <a:cs typeface="Calibri"/>
            </a:endParaRPr>
          </a:p>
        </p:txBody>
      </p:sp>
      <p:sp>
        <p:nvSpPr>
          <p:cNvPr id="37" name="TextBox 36">
            <a:extLst>
              <a:ext uri="{FF2B5EF4-FFF2-40B4-BE49-F238E27FC236}">
                <a16:creationId xmlns:a16="http://schemas.microsoft.com/office/drawing/2014/main" id="{4384C01E-200E-2565-88D2-DEC85B329145}"/>
              </a:ext>
            </a:extLst>
          </p:cNvPr>
          <p:cNvSpPr txBox="1"/>
          <p:nvPr/>
        </p:nvSpPr>
        <p:spPr>
          <a:xfrm>
            <a:off x="317307" y="4121203"/>
            <a:ext cx="5612689" cy="369332"/>
          </a:xfrm>
          <a:prstGeom prst="rect">
            <a:avLst/>
          </a:prstGeom>
          <a:noFill/>
        </p:spPr>
        <p:txBody>
          <a:bodyPr wrap="square">
            <a:spAutoFit/>
          </a:bodyPr>
          <a:lstStyle/>
          <a:p>
            <a:pPr algn="just"/>
            <a:r>
              <a:rPr lang="ru-RU" sz="900" b="1" dirty="0">
                <a:solidFill>
                  <a:srgbClr val="000000"/>
                </a:solidFill>
                <a:latin typeface="Times New Roman" panose="02020603050405020304" pitchFamily="18" charset="0"/>
              </a:rPr>
              <a:t>Постановление Правительства Ростовской области от 28.05.2019 № 369 «</a:t>
            </a:r>
            <a:r>
              <a:rPr lang="ru-RU" sz="900" dirty="0">
                <a:solidFill>
                  <a:srgbClr val="000000"/>
                </a:solidFill>
                <a:latin typeface="Times New Roman" panose="02020603050405020304" pitchFamily="18" charset="0"/>
              </a:rPr>
              <a:t>О порядке предоставления субсидии на создание системы поддержки фермеров и развитие сельской кооперации»</a:t>
            </a:r>
          </a:p>
        </p:txBody>
      </p:sp>
      <p:sp>
        <p:nvSpPr>
          <p:cNvPr id="38" name="TextBox 37">
            <a:extLst>
              <a:ext uri="{FF2B5EF4-FFF2-40B4-BE49-F238E27FC236}">
                <a16:creationId xmlns:a16="http://schemas.microsoft.com/office/drawing/2014/main" id="{0C38FFF7-AFF1-536B-4236-CA432C8BEF8A}"/>
              </a:ext>
            </a:extLst>
          </p:cNvPr>
          <p:cNvSpPr txBox="1"/>
          <p:nvPr/>
        </p:nvSpPr>
        <p:spPr>
          <a:xfrm>
            <a:off x="317307" y="1413993"/>
            <a:ext cx="5603490" cy="716671"/>
          </a:xfrm>
          <a:prstGeom prst="rect">
            <a:avLst/>
          </a:prstGeom>
          <a:noFill/>
        </p:spPr>
        <p:txBody>
          <a:bodyPr wrap="square">
            <a:spAutoFit/>
          </a:bodyPr>
          <a:lstStyle/>
          <a:p>
            <a:pPr algn="just">
              <a:lnSpc>
                <a:spcPct val="115000"/>
              </a:lnSpc>
            </a:pPr>
            <a:r>
              <a:rPr lang="ru-RU" sz="900" b="1" dirty="0">
                <a:latin typeface="Times New Roman" panose="02020603050405020304" pitchFamily="18" charset="0"/>
              </a:rPr>
              <a:t>Постановление Правительства Ростовской области от 14.06.2022 № 521</a:t>
            </a:r>
            <a:r>
              <a:rPr lang="ru-RU" sz="900" dirty="0">
                <a:latin typeface="Times New Roman" panose="02020603050405020304" pitchFamily="18" charset="0"/>
              </a:rPr>
              <a:t> </a:t>
            </a:r>
            <a:br>
              <a:rPr lang="ru-RU" sz="900" dirty="0">
                <a:latin typeface="Times New Roman" panose="02020603050405020304" pitchFamily="18" charset="0"/>
              </a:rPr>
            </a:br>
            <a:r>
              <a:rPr lang="ru-RU" sz="900" dirty="0">
                <a:latin typeface="Times New Roman" panose="02020603050405020304" pitchFamily="18" charset="0"/>
              </a:rPr>
              <a:t>«О Порядке предоставления субсидии на стимулирование развития приоритетных подотраслей агропромышленного комплекса и развитие малых форм хозяйствования в целях предоставления гранта на развитие материально-технической базы сельскохозяйственных потребительских кооперативов»</a:t>
            </a:r>
          </a:p>
        </p:txBody>
      </p:sp>
      <p:sp>
        <p:nvSpPr>
          <p:cNvPr id="45" name="TextBox 44">
            <a:extLst>
              <a:ext uri="{FF2B5EF4-FFF2-40B4-BE49-F238E27FC236}">
                <a16:creationId xmlns:a16="http://schemas.microsoft.com/office/drawing/2014/main" id="{536285B1-0B77-2D0B-B8D2-EDBA75C2AE9B}"/>
              </a:ext>
            </a:extLst>
          </p:cNvPr>
          <p:cNvSpPr txBox="1"/>
          <p:nvPr/>
        </p:nvSpPr>
        <p:spPr>
          <a:xfrm>
            <a:off x="6340375" y="1504354"/>
            <a:ext cx="5696236" cy="507831"/>
          </a:xfrm>
          <a:prstGeom prst="rect">
            <a:avLst/>
          </a:prstGeom>
          <a:noFill/>
        </p:spPr>
        <p:txBody>
          <a:bodyPr wrap="square">
            <a:spAutoFit/>
          </a:bodyPr>
          <a:lstStyle/>
          <a:p>
            <a:pPr algn="just"/>
            <a:r>
              <a:rPr lang="ru-RU" sz="900" b="1" dirty="0">
                <a:solidFill>
                  <a:srgbClr val="000000"/>
                </a:solidFill>
                <a:latin typeface="Times New Roman" panose="02020603050405020304" pitchFamily="18" charset="0"/>
              </a:rPr>
              <a:t>Постановление Правительства Ростовской области от 12.04.2017 № 281 «</a:t>
            </a:r>
            <a:r>
              <a:rPr lang="ru-RU" sz="900" dirty="0">
                <a:solidFill>
                  <a:srgbClr val="000000"/>
                </a:solidFill>
                <a:latin typeface="Times New Roman" panose="02020603050405020304" pitchFamily="18" charset="0"/>
              </a:rPr>
              <a:t>О порядке предоставления субсидий организациям потребительской кооперации (их союзам) и сельскохозяйственным потребительским кооперативам»</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35" name="TextBox 34">
            <a:extLst>
              <a:ext uri="{FF2B5EF4-FFF2-40B4-BE49-F238E27FC236}">
                <a16:creationId xmlns:a16="http://schemas.microsoft.com/office/drawing/2014/main" id="{E8A4CBA5-B954-A48C-64CD-E6E2007C93D4}"/>
              </a:ext>
            </a:extLst>
          </p:cNvPr>
          <p:cNvSpPr txBox="1"/>
          <p:nvPr/>
        </p:nvSpPr>
        <p:spPr>
          <a:xfrm>
            <a:off x="341639" y="871797"/>
            <a:ext cx="9313045" cy="385490"/>
          </a:xfrm>
          <a:prstGeom prst="rect">
            <a:avLst/>
          </a:prstGeom>
          <a:noFill/>
        </p:spPr>
        <p:txBody>
          <a:bodyPr wrap="square">
            <a:spAutoFit/>
          </a:bodyPr>
          <a:lstStyle/>
          <a:p>
            <a:pPr>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Поддержка сельскохозяйственных потребительских кооперативов</a:t>
            </a:r>
          </a:p>
        </p:txBody>
      </p:sp>
      <p:pic>
        <p:nvPicPr>
          <p:cNvPr id="49" name="Рисунок 48" descr="Группа людей">
            <a:extLst>
              <a:ext uri="{FF2B5EF4-FFF2-40B4-BE49-F238E27FC236}">
                <a16:creationId xmlns:a16="http://schemas.microsoft.com/office/drawing/2014/main" id="{C23099A7-617F-44A6-E9DB-1BB8B39364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427555" y="9605"/>
            <a:ext cx="1442721" cy="1442721"/>
          </a:xfrm>
          <a:prstGeom prst="rect">
            <a:avLst/>
          </a:prstGeom>
        </p:spPr>
      </p:pic>
      <p:sp>
        <p:nvSpPr>
          <p:cNvPr id="56" name="TextBox 55">
            <a:extLst>
              <a:ext uri="{FF2B5EF4-FFF2-40B4-BE49-F238E27FC236}">
                <a16:creationId xmlns:a16="http://schemas.microsoft.com/office/drawing/2014/main" id="{E1B49C72-01AF-49E9-4516-65B9F8E9D69F}"/>
              </a:ext>
            </a:extLst>
          </p:cNvPr>
          <p:cNvSpPr txBox="1"/>
          <p:nvPr/>
        </p:nvSpPr>
        <p:spPr>
          <a:xfrm>
            <a:off x="103581" y="2049321"/>
            <a:ext cx="1812485" cy="940257"/>
          </a:xfrm>
          <a:prstGeom prst="rect">
            <a:avLst/>
          </a:prstGeom>
          <a:noFill/>
        </p:spPr>
        <p:txBody>
          <a:bodyPr wrap="square">
            <a:spAutoFit/>
          </a:bodyPr>
          <a:lstStyle/>
          <a:p>
            <a:pPr algn="ctr">
              <a:lnSpc>
                <a:spcPct val="95000"/>
              </a:lnSpc>
            </a:pPr>
            <a:r>
              <a:rPr lang="ru-RU" sz="1200" b="1" dirty="0">
                <a:latin typeface="Times New Roman" panose="02020603050405020304" pitchFamily="18" charset="0"/>
                <a:ea typeface="微软雅黑" panose="020B0503020204020204" pitchFamily="34" charset="-122"/>
                <a:cs typeface="Times New Roman" panose="02020603050405020304" pitchFamily="18" charset="0"/>
              </a:rPr>
              <a:t>до </a:t>
            </a:r>
            <a:r>
              <a:rPr lang="ru-RU" b="1" dirty="0">
                <a:latin typeface="Times New Roman" panose="02020603050405020304" pitchFamily="18" charset="0"/>
                <a:ea typeface="微软雅黑" panose="020B0503020204020204" pitchFamily="34" charset="-122"/>
                <a:cs typeface="Times New Roman" panose="02020603050405020304" pitchFamily="18" charset="0"/>
              </a:rPr>
              <a:t>70</a:t>
            </a:r>
            <a:r>
              <a:rPr lang="ru-RU" sz="1200" b="1" dirty="0">
                <a:latin typeface="Times New Roman" panose="02020603050405020304" pitchFamily="18" charset="0"/>
                <a:ea typeface="微软雅黑" panose="020B0503020204020204" pitchFamily="34" charset="-122"/>
                <a:cs typeface="Times New Roman" panose="02020603050405020304" pitchFamily="18" charset="0"/>
              </a:rPr>
              <a:t> млн руб., но не более </a:t>
            </a:r>
            <a:r>
              <a:rPr lang="ru-RU" b="1" dirty="0">
                <a:latin typeface="Times New Roman" panose="02020603050405020304" pitchFamily="18" charset="0"/>
                <a:ea typeface="微软雅黑" panose="020B0503020204020204" pitchFamily="34" charset="-122"/>
                <a:cs typeface="Times New Roman" panose="02020603050405020304" pitchFamily="18" charset="0"/>
              </a:rPr>
              <a:t>60% </a:t>
            </a:r>
            <a:r>
              <a:rPr lang="ru-RU" sz="1200" b="1" dirty="0">
                <a:latin typeface="Times New Roman" panose="02020603050405020304" pitchFamily="18" charset="0"/>
                <a:ea typeface="微软雅黑" panose="020B0503020204020204" pitchFamily="34" charset="-122"/>
                <a:cs typeface="Times New Roman" panose="02020603050405020304" pitchFamily="18" charset="0"/>
              </a:rPr>
              <a:t>затрат, </a:t>
            </a:r>
            <a:r>
              <a:rPr lang="ru-RU" sz="1100" dirty="0">
                <a:latin typeface="Times New Roman" panose="02020603050405020304" pitchFamily="18" charset="0"/>
              </a:rPr>
              <a:t>без учета НДС  и транспортных расходов</a:t>
            </a:r>
          </a:p>
        </p:txBody>
      </p:sp>
      <p:sp>
        <p:nvSpPr>
          <p:cNvPr id="58" name="TextBox 57">
            <a:extLst>
              <a:ext uri="{FF2B5EF4-FFF2-40B4-BE49-F238E27FC236}">
                <a16:creationId xmlns:a16="http://schemas.microsoft.com/office/drawing/2014/main" id="{AF0B304F-AFE0-054F-6A88-14C031016629}"/>
              </a:ext>
            </a:extLst>
          </p:cNvPr>
          <p:cNvSpPr txBox="1"/>
          <p:nvPr/>
        </p:nvSpPr>
        <p:spPr>
          <a:xfrm>
            <a:off x="162754" y="4924899"/>
            <a:ext cx="1303200" cy="794064"/>
          </a:xfrm>
          <a:prstGeom prst="rect">
            <a:avLst/>
          </a:prstGeom>
          <a:noFill/>
        </p:spPr>
        <p:txBody>
          <a:bodyPr wrap="square">
            <a:spAutoFit/>
          </a:bodyPr>
          <a:lstStyle/>
          <a:p>
            <a:pPr algn="ctr">
              <a:lnSpc>
                <a:spcPct val="95000"/>
              </a:lnSpc>
            </a:pPr>
            <a:r>
              <a:rPr lang="ru-RU" sz="1200" b="1" dirty="0">
                <a:latin typeface="Times New Roman" panose="02020603050405020304" pitchFamily="18" charset="0"/>
                <a:ea typeface="微软雅黑" panose="020B0503020204020204" pitchFamily="34" charset="-122"/>
                <a:cs typeface="Times New Roman" panose="02020603050405020304" pitchFamily="18" charset="0"/>
              </a:rPr>
              <a:t>до </a:t>
            </a:r>
            <a:r>
              <a:rPr lang="ru-RU" b="1" dirty="0">
                <a:latin typeface="Times New Roman" panose="02020603050405020304" pitchFamily="18" charset="0"/>
                <a:ea typeface="微软雅黑" panose="020B0503020204020204" pitchFamily="34" charset="-122"/>
                <a:cs typeface="Times New Roman" panose="02020603050405020304" pitchFamily="18" charset="0"/>
              </a:rPr>
              <a:t>20 </a:t>
            </a:r>
            <a:r>
              <a:rPr lang="ru-RU" sz="1200" b="1" dirty="0">
                <a:latin typeface="Times New Roman" panose="02020603050405020304" pitchFamily="18" charset="0"/>
                <a:ea typeface="微软雅黑" panose="020B0503020204020204" pitchFamily="34" charset="-122"/>
                <a:cs typeface="Times New Roman" panose="02020603050405020304" pitchFamily="18" charset="0"/>
              </a:rPr>
              <a:t>млн руб. но не более </a:t>
            </a:r>
            <a:r>
              <a:rPr lang="ru-RU" b="1" dirty="0">
                <a:latin typeface="Times New Roman" panose="02020603050405020304" pitchFamily="18" charset="0"/>
                <a:ea typeface="微软雅黑" panose="020B0503020204020204" pitchFamily="34" charset="-122"/>
                <a:cs typeface="Times New Roman" panose="02020603050405020304" pitchFamily="18" charset="0"/>
              </a:rPr>
              <a:t>50% </a:t>
            </a:r>
            <a:r>
              <a:rPr lang="ru-RU" sz="1200" b="1" dirty="0">
                <a:latin typeface="Times New Roman" panose="02020603050405020304" pitchFamily="18" charset="0"/>
                <a:ea typeface="微软雅黑" panose="020B0503020204020204" pitchFamily="34" charset="-122"/>
                <a:cs typeface="Times New Roman" panose="02020603050405020304" pitchFamily="18" charset="0"/>
              </a:rPr>
              <a:t>затрат</a:t>
            </a:r>
          </a:p>
        </p:txBody>
      </p:sp>
      <p:sp>
        <p:nvSpPr>
          <p:cNvPr id="59" name="TextBox 58">
            <a:extLst>
              <a:ext uri="{FF2B5EF4-FFF2-40B4-BE49-F238E27FC236}">
                <a16:creationId xmlns:a16="http://schemas.microsoft.com/office/drawing/2014/main" id="{F4F11330-D0D5-9DDD-FFC5-AF94DF9B660B}"/>
              </a:ext>
            </a:extLst>
          </p:cNvPr>
          <p:cNvSpPr txBox="1"/>
          <p:nvPr/>
        </p:nvSpPr>
        <p:spPr>
          <a:xfrm>
            <a:off x="10691303" y="2210966"/>
            <a:ext cx="1303200" cy="738664"/>
          </a:xfrm>
          <a:prstGeom prst="rect">
            <a:avLst/>
          </a:prstGeom>
          <a:noFill/>
        </p:spPr>
        <p:txBody>
          <a:bodyPr wrap="square">
            <a:spAutoFit/>
          </a:bodyPr>
          <a:lstStyle/>
          <a:p>
            <a:pPr algn="ctr"/>
            <a:r>
              <a:rPr lang="ru-RU" b="1" dirty="0">
                <a:latin typeface="Times New Roman" panose="02020603050405020304" pitchFamily="18" charset="0"/>
                <a:ea typeface="微软雅黑" panose="020B0503020204020204" pitchFamily="34" charset="-122"/>
                <a:cs typeface="Times New Roman" panose="02020603050405020304" pitchFamily="18" charset="0"/>
              </a:rPr>
              <a:t>2/3 </a:t>
            </a:r>
            <a:r>
              <a:rPr lang="ru-RU" sz="1200" b="1" dirty="0">
                <a:latin typeface="Times New Roman" panose="02020603050405020304" pitchFamily="18" charset="0"/>
                <a:ea typeface="微软雅黑" panose="020B0503020204020204" pitchFamily="34" charset="-122"/>
                <a:cs typeface="Times New Roman" panose="02020603050405020304" pitchFamily="18" charset="0"/>
              </a:rPr>
              <a:t>затрат на уплату платежей </a:t>
            </a:r>
          </a:p>
        </p:txBody>
      </p:sp>
      <p:sp>
        <p:nvSpPr>
          <p:cNvPr id="61" name="TextBox 29">
            <a:extLst>
              <a:ext uri="{FF2B5EF4-FFF2-40B4-BE49-F238E27FC236}">
                <a16:creationId xmlns:a16="http://schemas.microsoft.com/office/drawing/2014/main" id="{CBEAB778-98A4-C611-03E8-F66AAD878FA2}"/>
              </a:ext>
            </a:extLst>
          </p:cNvPr>
          <p:cNvSpPr txBox="1"/>
          <p:nvPr/>
        </p:nvSpPr>
        <p:spPr>
          <a:xfrm>
            <a:off x="6340375" y="2556288"/>
            <a:ext cx="4435006" cy="1523494"/>
          </a:xfrm>
          <a:prstGeom prst="rect">
            <a:avLst/>
          </a:prstGeom>
          <a:noFill/>
        </p:spPr>
        <p:txBody>
          <a:bodyPr wrap="square" lIns="0" tIns="0" rIns="0" bIns="0" rtlCol="0">
            <a:spAutoFit/>
          </a:bodyPr>
          <a:lstStyle/>
          <a:p>
            <a:pPr algn="just"/>
            <a:r>
              <a:rPr lang="ru-RU" sz="1100" dirty="0">
                <a:latin typeface="Times New Roman" panose="02020603050405020304" pitchFamily="18" charset="0"/>
              </a:rPr>
              <a:t>Субсидия на возмещение части затрат на уплату авансовых и текущих лизинговых платежей при приобретении в лизинг основных средств: </a:t>
            </a:r>
            <a:r>
              <a:rPr lang="ru-RU" sz="1100" b="1" dirty="0">
                <a:latin typeface="Times New Roman" panose="02020603050405020304" pitchFamily="18" charset="0"/>
              </a:rPr>
              <a:t>технологическое оборудование; торговое оборудование; холодильное оборудование; транспортные средства; оборудование</a:t>
            </a:r>
            <a:r>
              <a:rPr lang="ru-RU" sz="1100" dirty="0">
                <a:latin typeface="Times New Roman" panose="02020603050405020304" pitchFamily="18" charset="0"/>
              </a:rPr>
              <a:t> для обработки и внесения навоза, переработки биологических отходов животного происхождения, отходов растениеводства, животноводства, переработки сельскохозяйственного сырья в целях производства корма для животных (без учета  НДС и транспортных расходов)</a:t>
            </a:r>
          </a:p>
          <a:p>
            <a:pPr algn="just"/>
            <a:endParaRPr lang="ru-RU" sz="1100" dirty="0">
              <a:latin typeface="Times New Roman" panose="02020603050405020304" pitchFamily="18" charset="0"/>
            </a:endParaRPr>
          </a:p>
        </p:txBody>
      </p:sp>
      <p:sp>
        <p:nvSpPr>
          <p:cNvPr id="68" name="TextBox 67">
            <a:extLst>
              <a:ext uri="{FF2B5EF4-FFF2-40B4-BE49-F238E27FC236}">
                <a16:creationId xmlns:a16="http://schemas.microsoft.com/office/drawing/2014/main" id="{3FD8926E-AC44-6566-DD2C-B43CACA9790F}"/>
              </a:ext>
            </a:extLst>
          </p:cNvPr>
          <p:cNvSpPr txBox="1"/>
          <p:nvPr/>
        </p:nvSpPr>
        <p:spPr>
          <a:xfrm>
            <a:off x="6158093" y="4099366"/>
            <a:ext cx="5944696" cy="507831"/>
          </a:xfrm>
          <a:prstGeom prst="rect">
            <a:avLst/>
          </a:prstGeom>
          <a:noFill/>
        </p:spPr>
        <p:txBody>
          <a:bodyPr wrap="square">
            <a:spAutoFit/>
          </a:bodyPr>
          <a:lstStyle/>
          <a:p>
            <a:pPr indent="268288" algn="just"/>
            <a:r>
              <a:rPr lang="ru-RU" sz="900" b="1" dirty="0">
                <a:solidFill>
                  <a:srgbClr val="000000"/>
                </a:solidFill>
                <a:latin typeface="Times New Roman" panose="02020603050405020304" pitchFamily="18" charset="0"/>
              </a:rPr>
              <a:t>Постановление Правительства Ростовской области от 12.04.2017 № 281 «</a:t>
            </a:r>
            <a:r>
              <a:rPr lang="ru-RU" sz="900" dirty="0">
                <a:solidFill>
                  <a:srgbClr val="000000"/>
                </a:solidFill>
                <a:latin typeface="Times New Roman" panose="02020603050405020304" pitchFamily="18" charset="0"/>
              </a:rPr>
              <a:t>О порядке предоставления субсидий организациям потребительской кооперации (их союзам) и сельскохозяйственным потребительским кооперативам»</a:t>
            </a:r>
          </a:p>
        </p:txBody>
      </p:sp>
      <p:sp>
        <p:nvSpPr>
          <p:cNvPr id="71" name="TextBox 70">
            <a:extLst>
              <a:ext uri="{FF2B5EF4-FFF2-40B4-BE49-F238E27FC236}">
                <a16:creationId xmlns:a16="http://schemas.microsoft.com/office/drawing/2014/main" id="{10891B07-4094-D42A-D04A-E500E183B1FD}"/>
              </a:ext>
            </a:extLst>
          </p:cNvPr>
          <p:cNvSpPr txBox="1"/>
          <p:nvPr/>
        </p:nvSpPr>
        <p:spPr>
          <a:xfrm>
            <a:off x="10697676" y="5051487"/>
            <a:ext cx="1303200" cy="738664"/>
          </a:xfrm>
          <a:prstGeom prst="rect">
            <a:avLst/>
          </a:prstGeom>
          <a:noFill/>
        </p:spPr>
        <p:txBody>
          <a:bodyPr wrap="square">
            <a:spAutoFit/>
          </a:bodyPr>
          <a:lstStyle/>
          <a:p>
            <a:pPr algn="ctr"/>
            <a:r>
              <a:rPr lang="ru-RU" b="1" dirty="0">
                <a:latin typeface="Times New Roman" panose="02020603050405020304" pitchFamily="18" charset="0"/>
                <a:ea typeface="微软雅黑" panose="020B0503020204020204" pitchFamily="34" charset="-122"/>
                <a:cs typeface="Times New Roman" panose="02020603050405020304" pitchFamily="18" charset="0"/>
              </a:rPr>
              <a:t>2/3 </a:t>
            </a:r>
            <a:r>
              <a:rPr lang="ru-RU" sz="1200" b="1" dirty="0">
                <a:latin typeface="Times New Roman" panose="02020603050405020304" pitchFamily="18" charset="0"/>
                <a:ea typeface="微软雅黑" panose="020B0503020204020204" pitchFamily="34" charset="-122"/>
                <a:cs typeface="Times New Roman" panose="02020603050405020304" pitchFamily="18" charset="0"/>
              </a:rPr>
              <a:t>затрат на уплату платежей </a:t>
            </a:r>
          </a:p>
        </p:txBody>
      </p:sp>
      <p:pic>
        <p:nvPicPr>
          <p:cNvPr id="2" name="Рисунок 1">
            <a:extLst>
              <a:ext uri="{FF2B5EF4-FFF2-40B4-BE49-F238E27FC236}">
                <a16:creationId xmlns:a16="http://schemas.microsoft.com/office/drawing/2014/main" id="{CB7F8ACB-A8EB-EF9C-1EDD-569EB1F3A22D}"/>
              </a:ext>
            </a:extLst>
          </p:cNvPr>
          <p:cNvPicPr>
            <a:picLocks noChangeAspect="1"/>
          </p:cNvPicPr>
          <p:nvPr/>
        </p:nvPicPr>
        <p:blipFill rotWithShape="1">
          <a:blip r:embed="rId5"/>
          <a:srcRect l="24508" t="7922" r="26476" b="5430"/>
          <a:stretch/>
        </p:blipFill>
        <p:spPr bwMode="auto">
          <a:xfrm>
            <a:off x="10815531" y="2936163"/>
            <a:ext cx="1054745" cy="1048752"/>
          </a:xfrm>
          <a:prstGeom prst="rect">
            <a:avLst/>
          </a:prstGeom>
          <a:ln>
            <a:noFill/>
          </a:ln>
          <a:extLst>
            <a:ext uri="{53640926-AAD7-44D8-BBD7-CCE9431645EC}">
              <a14:shadowObscured xmlns:a14="http://schemas.microsoft.com/office/drawing/2010/main"/>
            </a:ext>
          </a:extLst>
        </p:spPr>
      </p:pic>
      <p:pic>
        <p:nvPicPr>
          <p:cNvPr id="4" name="Рисунок 3">
            <a:extLst>
              <a:ext uri="{FF2B5EF4-FFF2-40B4-BE49-F238E27FC236}">
                <a16:creationId xmlns:a16="http://schemas.microsoft.com/office/drawing/2014/main" id="{DEB4D0DF-6DBB-9401-58E9-A82A3CB7BC82}"/>
              </a:ext>
            </a:extLst>
          </p:cNvPr>
          <p:cNvPicPr>
            <a:picLocks noChangeAspect="1"/>
          </p:cNvPicPr>
          <p:nvPr/>
        </p:nvPicPr>
        <p:blipFill rotWithShape="1">
          <a:blip r:embed="rId6"/>
          <a:srcRect l="24648" t="8169" r="26337" b="5430"/>
          <a:stretch/>
        </p:blipFill>
        <p:spPr bwMode="auto">
          <a:xfrm>
            <a:off x="424835" y="2947505"/>
            <a:ext cx="1057767" cy="1048752"/>
          </a:xfrm>
          <a:prstGeom prst="rect">
            <a:avLst/>
          </a:prstGeom>
          <a:ln>
            <a:noFill/>
          </a:ln>
          <a:extLst>
            <a:ext uri="{53640926-AAD7-44D8-BBD7-CCE9431645EC}">
              <a14:shadowObscured xmlns:a14="http://schemas.microsoft.com/office/drawing/2010/main"/>
            </a:ext>
          </a:extLst>
        </p:spPr>
      </p:pic>
      <p:pic>
        <p:nvPicPr>
          <p:cNvPr id="3" name="Рисунок 2">
            <a:extLst>
              <a:ext uri="{FF2B5EF4-FFF2-40B4-BE49-F238E27FC236}">
                <a16:creationId xmlns:a16="http://schemas.microsoft.com/office/drawing/2014/main" id="{78ABD0D5-5583-3519-F282-CAF52D45DC1F}"/>
              </a:ext>
            </a:extLst>
          </p:cNvPr>
          <p:cNvPicPr>
            <a:picLocks noChangeAspect="1"/>
          </p:cNvPicPr>
          <p:nvPr/>
        </p:nvPicPr>
        <p:blipFill rotWithShape="1">
          <a:blip r:embed="rId7"/>
          <a:srcRect l="24786" t="7922" r="26616" b="5678"/>
          <a:stretch/>
        </p:blipFill>
        <p:spPr bwMode="auto">
          <a:xfrm>
            <a:off x="418408" y="5713234"/>
            <a:ext cx="1047546" cy="1047546"/>
          </a:xfrm>
          <a:prstGeom prst="rect">
            <a:avLst/>
          </a:prstGeom>
          <a:ln>
            <a:noFill/>
          </a:ln>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AF9DF9E0-D3A0-2B8F-78E9-35327C61EDC9}"/>
              </a:ext>
            </a:extLst>
          </p:cNvPr>
          <p:cNvPicPr>
            <a:picLocks noChangeAspect="1"/>
          </p:cNvPicPr>
          <p:nvPr/>
        </p:nvPicPr>
        <p:blipFill rotWithShape="1">
          <a:blip r:embed="rId5"/>
          <a:srcRect l="24508" t="7922" r="26476" b="5430"/>
          <a:stretch/>
        </p:blipFill>
        <p:spPr bwMode="auto">
          <a:xfrm>
            <a:off x="10793642" y="5735742"/>
            <a:ext cx="1054745" cy="10487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952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fill="hold" nodeType="afterEffec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27930" y="15251"/>
            <a:ext cx="8826462" cy="1276539"/>
          </a:xfrm>
          <a:solidFill>
            <a:schemeClr val="bg1"/>
          </a:solidFill>
        </p:spPr>
        <p:txBody>
          <a:bodyPr>
            <a:noAutofit/>
          </a:bodyPr>
          <a:lstStyle/>
          <a:p>
            <a:pPr>
              <a:lnSpc>
                <a:spcPct val="95000"/>
              </a:lnSpc>
            </a:pPr>
            <a:r>
              <a:rPr lang="ru-RU" b="1" dirty="0">
                <a:solidFill>
                  <a:schemeClr val="accent2">
                    <a:lumMod val="75000"/>
                  </a:schemeClr>
                </a:solidFill>
                <a:latin typeface="Times New Roman" panose="02020603050405020304" pitchFamily="18" charset="0"/>
                <a:cs typeface="Times New Roman" panose="02020603050405020304" pitchFamily="18" charset="0"/>
              </a:rPr>
              <a:t>Пищевая и перерабатывающая промышленность</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6" y="2853433"/>
            <a:ext cx="290832" cy="292737"/>
          </a:xfrm>
          <a:prstGeom prst="rect">
            <a:avLst/>
          </a:prstGeom>
        </p:spPr>
      </p:pic>
      <p:sp>
        <p:nvSpPr>
          <p:cNvPr id="37" name="TextBox 36">
            <a:extLst>
              <a:ext uri="{FF2B5EF4-FFF2-40B4-BE49-F238E27FC236}">
                <a16:creationId xmlns:a16="http://schemas.microsoft.com/office/drawing/2014/main" id="{C8FB7C6F-6AD9-9C9B-D616-2F7D1A511054}"/>
              </a:ext>
            </a:extLst>
          </p:cNvPr>
          <p:cNvSpPr txBox="1"/>
          <p:nvPr/>
        </p:nvSpPr>
        <p:spPr>
          <a:xfrm>
            <a:off x="1317621" y="3045202"/>
            <a:ext cx="4804354" cy="875945"/>
          </a:xfrm>
          <a:prstGeom prst="rect">
            <a:avLst/>
          </a:prstGeom>
          <a:noFill/>
        </p:spPr>
        <p:txBody>
          <a:bodyPr wrap="square">
            <a:spAutoFit/>
          </a:bodyPr>
          <a:lstStyle/>
          <a:p>
            <a:pPr algn="just">
              <a:lnSpc>
                <a:spcPct val="115000"/>
              </a:lnSpc>
            </a:pPr>
            <a:r>
              <a:rPr lang="ru-RU" sz="900" b="1" u="sng" dirty="0">
                <a:solidFill>
                  <a:srgbClr val="000000"/>
                </a:solidFill>
                <a:latin typeface="Times New Roman" panose="02020603050405020304" pitchFamily="18" charset="0"/>
              </a:rPr>
              <a:t>Постановление Правительства Ростовской области от 12.04.2017 N 279 </a:t>
            </a:r>
            <a:r>
              <a:rPr lang="ru-RU" sz="900" b="1" dirty="0">
                <a:solidFill>
                  <a:srgbClr val="000000"/>
                </a:solidFill>
                <a:latin typeface="Times New Roman" panose="02020603050405020304" pitchFamily="18" charset="0"/>
              </a:rPr>
              <a:t>«</a:t>
            </a:r>
            <a:r>
              <a:rPr lang="ru-RU" sz="900" dirty="0">
                <a:solidFill>
                  <a:srgbClr val="000000"/>
                </a:solidFill>
                <a:latin typeface="Times New Roman" panose="02020603050405020304" pitchFamily="18" charset="0"/>
              </a:rPr>
              <a:t>О порядке предоставления субсидий организациям агропромышленного комплекса независимо от их организационно-правовой формы, индивидуальным предпринимателям и организациям потребительской кооперации, осуществляющим деятельность в отраслях пищевой и перерабатывающей промышленности»</a:t>
            </a:r>
          </a:p>
        </p:txBody>
      </p:sp>
      <p:grpSp>
        <p:nvGrpSpPr>
          <p:cNvPr id="16" name="组合 59">
            <a:extLst>
              <a:ext uri="{FF2B5EF4-FFF2-40B4-BE49-F238E27FC236}">
                <a16:creationId xmlns:a16="http://schemas.microsoft.com/office/drawing/2014/main" id="{F56C20C8-35ED-68C2-3DA1-D0E4AEEE1236}"/>
              </a:ext>
            </a:extLst>
          </p:cNvPr>
          <p:cNvGrpSpPr/>
          <p:nvPr/>
        </p:nvGrpSpPr>
        <p:grpSpPr>
          <a:xfrm>
            <a:off x="207480" y="1273455"/>
            <a:ext cx="5887385" cy="1765379"/>
            <a:chOff x="5462969" y="1895168"/>
            <a:chExt cx="5654213" cy="1765788"/>
          </a:xfrm>
        </p:grpSpPr>
        <p:sp>
          <p:nvSpPr>
            <p:cNvPr id="17" name="矩形 38">
              <a:extLst>
                <a:ext uri="{FF2B5EF4-FFF2-40B4-BE49-F238E27FC236}">
                  <a16:creationId xmlns:a16="http://schemas.microsoft.com/office/drawing/2014/main" id="{F8FCB898-0BC1-DAD3-82FF-63FA6EEFF0A4}"/>
                </a:ext>
              </a:extLst>
            </p:cNvPr>
            <p:cNvSpPr/>
            <p:nvPr/>
          </p:nvSpPr>
          <p:spPr>
            <a:xfrm>
              <a:off x="5462969" y="1895168"/>
              <a:ext cx="5654213" cy="176578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9">
              <a:extLst>
                <a:ext uri="{FF2B5EF4-FFF2-40B4-BE49-F238E27FC236}">
                  <a16:creationId xmlns:a16="http://schemas.microsoft.com/office/drawing/2014/main" id="{F906BA19-C9A8-FC11-3C09-D140E2C96281}"/>
                </a:ext>
              </a:extLst>
            </p:cNvPr>
            <p:cNvSpPr txBox="1"/>
            <p:nvPr/>
          </p:nvSpPr>
          <p:spPr>
            <a:xfrm>
              <a:off x="5591595" y="2476969"/>
              <a:ext cx="5449456" cy="183297"/>
            </a:xfrm>
            <a:prstGeom prst="rect">
              <a:avLst/>
            </a:prstGeom>
            <a:noFill/>
          </p:spPr>
          <p:txBody>
            <a:bodyPr wrap="square" lIns="0" tIns="0" rIns="0" bIns="0" rtlCol="0">
              <a:spAutoFit/>
            </a:bodyPr>
            <a:lstStyle/>
            <a:p>
              <a:pPr algn="just">
                <a:lnSpc>
                  <a:spcPct val="115000"/>
                </a:lnSpc>
                <a:spcAft>
                  <a:spcPts val="1000"/>
                </a:spcAft>
              </a:pP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23" name="组合 61">
            <a:extLst>
              <a:ext uri="{FF2B5EF4-FFF2-40B4-BE49-F238E27FC236}">
                <a16:creationId xmlns:a16="http://schemas.microsoft.com/office/drawing/2014/main" id="{89F6A300-9E82-21BF-E496-E89C6050A887}"/>
              </a:ext>
            </a:extLst>
          </p:cNvPr>
          <p:cNvGrpSpPr/>
          <p:nvPr/>
        </p:nvGrpSpPr>
        <p:grpSpPr>
          <a:xfrm>
            <a:off x="197063" y="4123237"/>
            <a:ext cx="5887384" cy="1634425"/>
            <a:chOff x="756241" y="4112279"/>
            <a:chExt cx="5194950" cy="1765788"/>
          </a:xfrm>
        </p:grpSpPr>
        <p:sp>
          <p:nvSpPr>
            <p:cNvPr id="24" name="矩形 44">
              <a:extLst>
                <a:ext uri="{FF2B5EF4-FFF2-40B4-BE49-F238E27FC236}">
                  <a16:creationId xmlns:a16="http://schemas.microsoft.com/office/drawing/2014/main" id="{5B7EF547-7E72-370F-1B37-50EC3529DE4F}"/>
                </a:ext>
              </a:extLst>
            </p:cNvPr>
            <p:cNvSpPr/>
            <p:nvPr/>
          </p:nvSpPr>
          <p:spPr>
            <a:xfrm>
              <a:off x="756241" y="4112279"/>
              <a:ext cx="5194950" cy="176578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9">
              <a:extLst>
                <a:ext uri="{FF2B5EF4-FFF2-40B4-BE49-F238E27FC236}">
                  <a16:creationId xmlns:a16="http://schemas.microsoft.com/office/drawing/2014/main" id="{A5511057-41A3-E7C6-202C-BCB8F3978A36}"/>
                </a:ext>
              </a:extLst>
            </p:cNvPr>
            <p:cNvSpPr txBox="1"/>
            <p:nvPr/>
          </p:nvSpPr>
          <p:spPr>
            <a:xfrm>
              <a:off x="862524" y="4724506"/>
              <a:ext cx="5018721" cy="1038273"/>
            </a:xfrm>
            <a:prstGeom prst="rect">
              <a:avLst/>
            </a:prstGeom>
            <a:noFill/>
          </p:spPr>
          <p:txBody>
            <a:bodyPr wrap="square" lIns="0" tIns="0" rIns="0" bIns="0" rtlCol="0">
              <a:spAutoFit/>
            </a:bodyPr>
            <a:lstStyle/>
            <a:p>
              <a:pPr algn="just">
                <a:lnSpc>
                  <a:spcPct val="115000"/>
                </a:lnSpc>
                <a:spcAft>
                  <a:spcPts val="1000"/>
                </a:spcAft>
              </a:pPr>
              <a:r>
                <a:rPr lang="ru-RU" sz="1100" dirty="0">
                  <a:effectLst/>
                  <a:latin typeface="Times New Roman" panose="02020603050405020304" pitchFamily="18" charset="0"/>
                  <a:ea typeface="Times New Roman" panose="02020603050405020304" pitchFamily="18" charset="0"/>
                  <a:cs typeface="Times New Roman" panose="02020603050405020304" pitchFamily="18" charset="0"/>
                </a:rPr>
                <a:t>Субсидии предоставляются по ставке, утвержденной правовым актом министерства, </a:t>
              </a:r>
              <a:br>
                <a:rPr lang="ru-RU" sz="1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100" dirty="0">
                  <a:effectLst/>
                  <a:latin typeface="Times New Roman" panose="02020603050405020304" pitchFamily="18" charset="0"/>
                  <a:ea typeface="Times New Roman" panose="02020603050405020304" pitchFamily="18" charset="0"/>
                  <a:cs typeface="Times New Roman" panose="02020603050405020304" pitchFamily="18" charset="0"/>
                </a:rPr>
                <a:t>на 1 тонну переработанного зерна, но не более фактически понесенных затрат, произведенных в текущем финансовом году на закупку и (или) переработку зерна, использованного получателями средств на производство продукции глубокой переработки зерна (без учета НДС).</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26" name="组合 56">
            <a:extLst>
              <a:ext uri="{FF2B5EF4-FFF2-40B4-BE49-F238E27FC236}">
                <a16:creationId xmlns:a16="http://schemas.microsoft.com/office/drawing/2014/main" id="{C9A239C5-E9BC-748F-5D38-2C26C4DBB1AD}"/>
              </a:ext>
            </a:extLst>
          </p:cNvPr>
          <p:cNvGrpSpPr/>
          <p:nvPr/>
        </p:nvGrpSpPr>
        <p:grpSpPr>
          <a:xfrm>
            <a:off x="1205153" y="4018132"/>
            <a:ext cx="3894885" cy="535209"/>
            <a:chOff x="1372561" y="3980709"/>
            <a:chExt cx="3895787" cy="644846"/>
          </a:xfrm>
        </p:grpSpPr>
        <p:sp>
          <p:nvSpPr>
            <p:cNvPr id="27" name="梯形 43">
              <a:extLst>
                <a:ext uri="{FF2B5EF4-FFF2-40B4-BE49-F238E27FC236}">
                  <a16:creationId xmlns:a16="http://schemas.microsoft.com/office/drawing/2014/main" id="{F8F87A4A-8297-131B-2402-88CA7B376180}"/>
                </a:ext>
              </a:extLst>
            </p:cNvPr>
            <p:cNvSpPr/>
            <p:nvPr/>
          </p:nvSpPr>
          <p:spPr>
            <a:xfrm>
              <a:off x="1372561" y="3980709"/>
              <a:ext cx="3895787" cy="110575"/>
            </a:xfrm>
            <a:prstGeom prst="trapezoid">
              <a:avLst>
                <a:gd name="adj" fmla="val 10745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流程图: 离页连接符 46">
              <a:extLst>
                <a:ext uri="{FF2B5EF4-FFF2-40B4-BE49-F238E27FC236}">
                  <a16:creationId xmlns:a16="http://schemas.microsoft.com/office/drawing/2014/main" id="{48A42262-C204-198C-CC28-1EDA937598BF}"/>
                </a:ext>
              </a:extLst>
            </p:cNvPr>
            <p:cNvSpPr/>
            <p:nvPr/>
          </p:nvSpPr>
          <p:spPr>
            <a:xfrm>
              <a:off x="1502628" y="3983547"/>
              <a:ext cx="3637423" cy="642008"/>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9" name="文本框 9">
              <a:extLst>
                <a:ext uri="{FF2B5EF4-FFF2-40B4-BE49-F238E27FC236}">
                  <a16:creationId xmlns:a16="http://schemas.microsoft.com/office/drawing/2014/main" id="{48AB72AE-3527-32BC-1A6A-0BE21B705BE1}"/>
                </a:ext>
              </a:extLst>
            </p:cNvPr>
            <p:cNvSpPr txBox="1"/>
            <p:nvPr/>
          </p:nvSpPr>
          <p:spPr>
            <a:xfrm>
              <a:off x="2215298" y="4145758"/>
              <a:ext cx="2224683" cy="184709"/>
            </a:xfrm>
            <a:prstGeom prst="rect">
              <a:avLst/>
            </a:prstGeom>
            <a:noFill/>
          </p:spPr>
          <p:txBody>
            <a:bodyPr wrap="square" lIns="0" tIns="0" rIns="0" bIns="0" rtlCol="0">
              <a:spAutoFit/>
            </a:bodyPr>
            <a:lstStyle/>
            <a:p>
              <a:pPr algn="ctr">
                <a:buClr>
                  <a:srgbClr val="FF3300"/>
                </a:buClr>
                <a:buSzPct val="115000"/>
              </a:pPr>
              <a:r>
                <a:rPr lang="ru-RU" sz="1200" b="1" dirty="0">
                  <a:solidFill>
                    <a:schemeClr val="bg1"/>
                  </a:solidFill>
                  <a:latin typeface="Times New Roman" panose="02020603050405020304" pitchFamily="18" charset="0"/>
                </a:rPr>
                <a:t>Глубокая переработка зерна</a:t>
              </a:r>
              <a:endParaRPr lang="zh-CN" altLang="en-US" sz="1200" b="1" dirty="0">
                <a:solidFill>
                  <a:schemeClr val="bg1"/>
                </a:solidFill>
                <a:latin typeface="Times New Roman" panose="02020603050405020304" pitchFamily="18" charset="0"/>
              </a:endParaRPr>
            </a:p>
          </p:txBody>
        </p:sp>
      </p:grpSp>
      <p:grpSp>
        <p:nvGrpSpPr>
          <p:cNvPr id="30" name="组合 60">
            <a:extLst>
              <a:ext uri="{FF2B5EF4-FFF2-40B4-BE49-F238E27FC236}">
                <a16:creationId xmlns:a16="http://schemas.microsoft.com/office/drawing/2014/main" id="{082D7428-6714-29C5-FD30-E4C4841C7031}"/>
              </a:ext>
            </a:extLst>
          </p:cNvPr>
          <p:cNvGrpSpPr/>
          <p:nvPr/>
        </p:nvGrpSpPr>
        <p:grpSpPr>
          <a:xfrm>
            <a:off x="6202976" y="2401195"/>
            <a:ext cx="5746701" cy="1634400"/>
            <a:chOff x="4965914" y="4027667"/>
            <a:chExt cx="5194950" cy="1765788"/>
          </a:xfrm>
        </p:grpSpPr>
        <p:sp>
          <p:nvSpPr>
            <p:cNvPr id="31" name="矩形 50">
              <a:extLst>
                <a:ext uri="{FF2B5EF4-FFF2-40B4-BE49-F238E27FC236}">
                  <a16:creationId xmlns:a16="http://schemas.microsoft.com/office/drawing/2014/main" id="{421CB02C-F4C4-CE05-B70A-F54B4396B3C3}"/>
                </a:ext>
              </a:extLst>
            </p:cNvPr>
            <p:cNvSpPr/>
            <p:nvPr/>
          </p:nvSpPr>
          <p:spPr>
            <a:xfrm>
              <a:off x="4965914" y="4027667"/>
              <a:ext cx="5194950" cy="176578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9">
              <a:extLst>
                <a:ext uri="{FF2B5EF4-FFF2-40B4-BE49-F238E27FC236}">
                  <a16:creationId xmlns:a16="http://schemas.microsoft.com/office/drawing/2014/main" id="{597960EF-29E8-3F8C-0255-65FD4D2C3BDB}"/>
                </a:ext>
              </a:extLst>
            </p:cNvPr>
            <p:cNvSpPr txBox="1"/>
            <p:nvPr/>
          </p:nvSpPr>
          <p:spPr>
            <a:xfrm>
              <a:off x="5108712" y="4651072"/>
              <a:ext cx="4963525" cy="914426"/>
            </a:xfrm>
            <a:prstGeom prst="rect">
              <a:avLst/>
            </a:prstGeom>
            <a:noFill/>
          </p:spPr>
          <p:txBody>
            <a:bodyPr wrap="square" lIns="0" tIns="0" rIns="0" bIns="0" rtlCol="0">
              <a:spAutoFit/>
            </a:bodyPr>
            <a:lstStyle/>
            <a:p>
              <a:pPr algn="just"/>
              <a:r>
                <a:rPr lang="ru-RU" sz="1100" dirty="0">
                  <a:latin typeface="Times New Roman" panose="02020603050405020304" pitchFamily="18" charset="0"/>
                  <a:cs typeface="Times New Roman" panose="02020603050405020304" pitchFamily="18" charset="0"/>
                </a:rPr>
                <a:t>Субсидии предоставляются по ставке, утвержденной правовым актом министерства, </a:t>
              </a:r>
            </a:p>
            <a:p>
              <a:pPr algn="just"/>
              <a:r>
                <a:rPr lang="ru-RU" sz="1100" dirty="0">
                  <a:latin typeface="Times New Roman" panose="02020603050405020304" pitchFamily="18" charset="0"/>
                  <a:cs typeface="Times New Roman" panose="02020603050405020304" pitchFamily="18" charset="0"/>
                </a:rPr>
                <a:t>на 1 тонну переработанного молока, но не более фактически понесенных затрат, произведенных в текущем финансовом году на закупку и (или) переработку молока, переработанного получателями средств на пищевую продукцию (без учета НДС).</a:t>
              </a:r>
            </a:p>
            <a:p>
              <a:pPr algn="just"/>
              <a:r>
                <a:rPr lang="ru-RU" altLang="zh-CN" sz="1100" b="1" dirty="0">
                  <a:latin typeface="Times New Roman" panose="02020603050405020304" pitchFamily="18" charset="0"/>
                  <a:cs typeface="Times New Roman" panose="02020603050405020304" pitchFamily="18" charset="0"/>
                </a:rPr>
                <a:t>Ставка</a:t>
              </a:r>
              <a:r>
                <a:rPr lang="ru-RU" altLang="zh-CN" sz="1100" dirty="0">
                  <a:latin typeface="Times New Roman" panose="02020603050405020304" pitchFamily="18" charset="0"/>
                  <a:cs typeface="Times New Roman" panose="02020603050405020304" pitchFamily="18" charset="0"/>
                </a:rPr>
                <a:t> субсидии в 2023 году составляет </a:t>
              </a:r>
              <a:r>
                <a:rPr lang="ru-RU" altLang="zh-CN" sz="1100" b="1" dirty="0">
                  <a:latin typeface="Times New Roman" panose="02020603050405020304" pitchFamily="18" charset="0"/>
                  <a:cs typeface="Times New Roman" panose="02020603050405020304" pitchFamily="18" charset="0"/>
                </a:rPr>
                <a:t>12 420 рублей за тонну</a:t>
              </a:r>
              <a:r>
                <a:rPr lang="ru-RU"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grpSp>
      <p:grpSp>
        <p:nvGrpSpPr>
          <p:cNvPr id="33" name="组合 57">
            <a:extLst>
              <a:ext uri="{FF2B5EF4-FFF2-40B4-BE49-F238E27FC236}">
                <a16:creationId xmlns:a16="http://schemas.microsoft.com/office/drawing/2014/main" id="{AEC1B273-D66C-70AF-0E8E-0615C8FCEBB9}"/>
              </a:ext>
            </a:extLst>
          </p:cNvPr>
          <p:cNvGrpSpPr/>
          <p:nvPr/>
        </p:nvGrpSpPr>
        <p:grpSpPr>
          <a:xfrm>
            <a:off x="6957608" y="2294331"/>
            <a:ext cx="3894885" cy="649406"/>
            <a:chOff x="6869101" y="3976003"/>
            <a:chExt cx="3895787" cy="649556"/>
          </a:xfrm>
        </p:grpSpPr>
        <p:sp>
          <p:nvSpPr>
            <p:cNvPr id="34" name="梯形 49">
              <a:extLst>
                <a:ext uri="{FF2B5EF4-FFF2-40B4-BE49-F238E27FC236}">
                  <a16:creationId xmlns:a16="http://schemas.microsoft.com/office/drawing/2014/main" id="{FAD23CE2-A1A0-41DD-DF5A-CF1DA834BBF1}"/>
                </a:ext>
              </a:extLst>
            </p:cNvPr>
            <p:cNvSpPr/>
            <p:nvPr/>
          </p:nvSpPr>
          <p:spPr>
            <a:xfrm>
              <a:off x="6869101" y="3980709"/>
              <a:ext cx="3895787" cy="110575"/>
            </a:xfrm>
            <a:prstGeom prst="trapezoid">
              <a:avLst>
                <a:gd name="adj" fmla="val 10745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5" name="流程图: 离页连接符 52">
              <a:extLst>
                <a:ext uri="{FF2B5EF4-FFF2-40B4-BE49-F238E27FC236}">
                  <a16:creationId xmlns:a16="http://schemas.microsoft.com/office/drawing/2014/main" id="{13164598-A78D-DD90-0EB9-EE81668E66FB}"/>
                </a:ext>
              </a:extLst>
            </p:cNvPr>
            <p:cNvSpPr/>
            <p:nvPr/>
          </p:nvSpPr>
          <p:spPr>
            <a:xfrm>
              <a:off x="6999167" y="3983551"/>
              <a:ext cx="3637423" cy="642008"/>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6" name="文本框 9">
              <a:extLst>
                <a:ext uri="{FF2B5EF4-FFF2-40B4-BE49-F238E27FC236}">
                  <a16:creationId xmlns:a16="http://schemas.microsoft.com/office/drawing/2014/main" id="{5DECE0A4-EF37-6524-C8E4-A218C58FA889}"/>
                </a:ext>
              </a:extLst>
            </p:cNvPr>
            <p:cNvSpPr txBox="1"/>
            <p:nvPr/>
          </p:nvSpPr>
          <p:spPr>
            <a:xfrm>
              <a:off x="7353818" y="3976003"/>
              <a:ext cx="2926351" cy="554126"/>
            </a:xfrm>
            <a:prstGeom prst="rect">
              <a:avLst/>
            </a:prstGeom>
            <a:noFill/>
          </p:spPr>
          <p:txBody>
            <a:bodyPr wrap="square" lIns="0" tIns="0" rIns="0" bIns="0" rtlCol="0">
              <a:spAutoFit/>
            </a:bodyPr>
            <a:lstStyle/>
            <a:p>
              <a:pPr algn="ctr">
                <a:buClr>
                  <a:srgbClr val="FF3300"/>
                </a:buClr>
                <a:buSzPct val="115000"/>
              </a:pPr>
              <a:r>
                <a:rPr lang="ru-RU" sz="1200" b="1" dirty="0">
                  <a:solidFill>
                    <a:schemeClr val="bg1"/>
                  </a:solidFill>
                  <a:latin typeface="Times New Roman" panose="02020603050405020304" pitchFamily="18" charset="0"/>
                </a:rPr>
                <a:t>Компенсация затрат, направленных на прирост объема молока, переработанного на пищевую продукцию</a:t>
              </a:r>
              <a:endParaRPr lang="zh-CN" altLang="en-US" sz="1200" b="1" dirty="0">
                <a:solidFill>
                  <a:schemeClr val="bg1"/>
                </a:solidFill>
                <a:latin typeface="Times New Roman" panose="02020603050405020304" pitchFamily="18" charset="0"/>
              </a:endParaRPr>
            </a:p>
          </p:txBody>
        </p:sp>
      </p:grpSp>
      <p:sp>
        <p:nvSpPr>
          <p:cNvPr id="42" name="文本框 9">
            <a:extLst>
              <a:ext uri="{FF2B5EF4-FFF2-40B4-BE49-F238E27FC236}">
                <a16:creationId xmlns:a16="http://schemas.microsoft.com/office/drawing/2014/main" id="{665CBF87-5896-D19D-31BB-CB7DA08E961A}"/>
              </a:ext>
            </a:extLst>
          </p:cNvPr>
          <p:cNvSpPr txBox="1"/>
          <p:nvPr/>
        </p:nvSpPr>
        <p:spPr>
          <a:xfrm>
            <a:off x="268893" y="1698737"/>
            <a:ext cx="5746701" cy="1371209"/>
          </a:xfrm>
          <a:prstGeom prst="rect">
            <a:avLst/>
          </a:prstGeom>
          <a:noFill/>
        </p:spPr>
        <p:txBody>
          <a:bodyPr wrap="square" lIns="0" tIns="0" rIns="0" bIns="0" rtlCol="0">
            <a:spAutoFit/>
          </a:bodyPr>
          <a:lstStyle/>
          <a:p>
            <a:pPr algn="just">
              <a:lnSpc>
                <a:spcPct val="107000"/>
              </a:lnSpc>
              <a:spcAft>
                <a:spcPts val="3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Субсидии предоставляются в размере </a:t>
            </a: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40 процентов </a:t>
            </a: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на возмещение части затрат </a:t>
            </a:r>
            <a:br>
              <a:rPr lang="ru-RU" sz="1100" dirty="0">
                <a:effectLst/>
                <a:latin typeface="Times New Roman" panose="02020603050405020304" pitchFamily="18" charset="0"/>
                <a:ea typeface="Calibri" panose="020F0502020204030204" pitchFamily="34" charset="0"/>
                <a:cs typeface="Times New Roman" panose="02020603050405020304" pitchFamily="18" charset="0"/>
              </a:rPr>
            </a:b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в предыдущем и текущем финансовых годах: </a:t>
            </a:r>
          </a:p>
          <a:p>
            <a:pPr marL="171450" indent="-171450" algn="just">
              <a:lnSpc>
                <a:spcPct val="107000"/>
              </a:lnSpc>
              <a:spcAft>
                <a:spcPts val="300"/>
              </a:spcAft>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мясная, крупяная, мукомольная, плодоовощная консервная промышленность - </a:t>
            </a:r>
            <a:r>
              <a:rPr lang="ru-RU" sz="1100" b="1" dirty="0">
                <a:latin typeface="Times New Roman" panose="02020603050405020304" pitchFamily="18" charset="0"/>
                <a:cs typeface="Times New Roman" panose="02020603050405020304" pitchFamily="18" charset="0"/>
              </a:rPr>
              <a:t>не более </a:t>
            </a:r>
            <a:br>
              <a:rPr lang="ru-RU" sz="1100" b="1" dirty="0">
                <a:latin typeface="Times New Roman" panose="02020603050405020304" pitchFamily="18" charset="0"/>
                <a:cs typeface="Times New Roman" panose="02020603050405020304" pitchFamily="18" charset="0"/>
              </a:rPr>
            </a:br>
            <a:r>
              <a:rPr lang="ru-RU" sz="1100" b="1" dirty="0">
                <a:latin typeface="Times New Roman" panose="02020603050405020304" pitchFamily="18" charset="0"/>
                <a:cs typeface="Times New Roman" panose="02020603050405020304" pitchFamily="18" charset="0"/>
              </a:rPr>
              <a:t>6 млн рублей </a:t>
            </a:r>
            <a:r>
              <a:rPr lang="ru-RU" sz="1100" dirty="0">
                <a:latin typeface="Times New Roman" panose="02020603050405020304" pitchFamily="18" charset="0"/>
                <a:cs typeface="Times New Roman" panose="02020603050405020304" pitchFamily="18" charset="0"/>
              </a:rPr>
              <a:t>на одного заявителя;</a:t>
            </a:r>
          </a:p>
          <a:p>
            <a:pPr marL="171450" indent="-171450" algn="just">
              <a:lnSpc>
                <a:spcPct val="107000"/>
              </a:lnSpc>
              <a:spcAft>
                <a:spcPts val="300"/>
              </a:spcAft>
              <a:buFont typeface="Arial" panose="020B0604020202020204" pitchFamily="34" charset="0"/>
              <a:buChar char="•"/>
            </a:pPr>
            <a:r>
              <a:rPr lang="ru-RU" sz="1100" dirty="0">
                <a:latin typeface="Times New Roman" panose="02020603050405020304" pitchFamily="18" charset="0"/>
                <a:cs typeface="Times New Roman" panose="02020603050405020304" pitchFamily="18" charset="0"/>
              </a:rPr>
              <a:t>молочная, хлебопекарная промышленность - </a:t>
            </a:r>
            <a:r>
              <a:rPr lang="ru-RU" sz="1100" b="1" dirty="0">
                <a:latin typeface="Times New Roman" panose="02020603050405020304" pitchFamily="18" charset="0"/>
                <a:cs typeface="Times New Roman" panose="02020603050405020304" pitchFamily="18" charset="0"/>
              </a:rPr>
              <a:t>не более 51 млн рублей</a:t>
            </a:r>
            <a:r>
              <a:rPr lang="ru-RU" sz="1100" dirty="0">
                <a:latin typeface="Times New Roman" panose="02020603050405020304" pitchFamily="18" charset="0"/>
                <a:cs typeface="Times New Roman" panose="02020603050405020304" pitchFamily="18" charset="0"/>
              </a:rPr>
              <a:t> на одного заявителя.</a:t>
            </a:r>
          </a:p>
          <a:p>
            <a:pPr algn="just">
              <a:lnSpc>
                <a:spcPct val="107000"/>
              </a:lnSpc>
              <a:spcAft>
                <a:spcPts val="300"/>
              </a:spcAft>
            </a:pPr>
            <a:r>
              <a:rPr lang="ru-RU" sz="1100" dirty="0">
                <a:latin typeface="Times New Roman" panose="02020603050405020304" pitchFamily="18" charset="0"/>
                <a:cs typeface="Times New Roman" panose="02020603050405020304" pitchFamily="18" charset="0"/>
              </a:rPr>
              <a:t>Размер субсидии на проведение сертификации органического производства составляет </a:t>
            </a:r>
            <a:r>
              <a:rPr lang="ru-RU" sz="1100" b="1" dirty="0">
                <a:latin typeface="Times New Roman" panose="02020603050405020304" pitchFamily="18" charset="0"/>
                <a:cs typeface="Times New Roman" panose="02020603050405020304" pitchFamily="18" charset="0"/>
              </a:rPr>
              <a:t>95 процентов </a:t>
            </a:r>
            <a:r>
              <a:rPr lang="ru-RU" sz="1100" dirty="0">
                <a:latin typeface="Times New Roman" panose="02020603050405020304" pitchFamily="18" charset="0"/>
                <a:cs typeface="Times New Roman" panose="02020603050405020304" pitchFamily="18" charset="0"/>
              </a:rPr>
              <a:t>от фактических затрат.</a:t>
            </a:r>
          </a:p>
        </p:txBody>
      </p:sp>
      <p:sp>
        <p:nvSpPr>
          <p:cNvPr id="47" name="TextBox 46">
            <a:extLst>
              <a:ext uri="{FF2B5EF4-FFF2-40B4-BE49-F238E27FC236}">
                <a16:creationId xmlns:a16="http://schemas.microsoft.com/office/drawing/2014/main" id="{D48C8B4B-6291-6F02-92C4-7E26DDB6BD9E}"/>
              </a:ext>
            </a:extLst>
          </p:cNvPr>
          <p:cNvSpPr txBox="1"/>
          <p:nvPr/>
        </p:nvSpPr>
        <p:spPr>
          <a:xfrm>
            <a:off x="1256208" y="5755001"/>
            <a:ext cx="4828239" cy="919482"/>
          </a:xfrm>
          <a:prstGeom prst="rect">
            <a:avLst/>
          </a:prstGeom>
          <a:noFill/>
        </p:spPr>
        <p:txBody>
          <a:bodyPr wrap="square">
            <a:spAutoFit/>
          </a:bodyPr>
          <a:lstStyle/>
          <a:p>
            <a:pPr algn="just">
              <a:lnSpc>
                <a:spcPct val="115000"/>
              </a:lnSpc>
            </a:pPr>
            <a:r>
              <a:rPr lang="ru-RU" sz="950" b="1" u="sng" dirty="0">
                <a:solidFill>
                  <a:srgbClr val="000000"/>
                </a:solidFill>
                <a:latin typeface="Times New Roman" panose="02020603050405020304" pitchFamily="18" charset="0"/>
              </a:rPr>
              <a:t>Постановление Ростовской области от 14.03.2022 № 147 </a:t>
            </a:r>
            <a:r>
              <a:rPr lang="ru-RU" sz="950" dirty="0">
                <a:solidFill>
                  <a:srgbClr val="000000"/>
                </a:solidFill>
                <a:latin typeface="Times New Roman" panose="02020603050405020304" pitchFamily="18" charset="0"/>
              </a:rPr>
              <a:t>«О Порядке предоставления субсидии на стимулирование развития приоритетных подотраслей агропромышленного комплекса и развитие малых форм хозяйствования в целях возмещения части затрат, направленных на обеспечение прироста объема зерна, использованного получателями средств на производство продукции глубокой переработки зерна»</a:t>
            </a:r>
          </a:p>
        </p:txBody>
      </p:sp>
      <p:sp>
        <p:nvSpPr>
          <p:cNvPr id="48" name="TextBox 47">
            <a:extLst>
              <a:ext uri="{FF2B5EF4-FFF2-40B4-BE49-F238E27FC236}">
                <a16:creationId xmlns:a16="http://schemas.microsoft.com/office/drawing/2014/main" id="{8DB0B2BD-E28A-1DC6-BABE-499A1FD26F07}"/>
              </a:ext>
            </a:extLst>
          </p:cNvPr>
          <p:cNvSpPr txBox="1"/>
          <p:nvPr/>
        </p:nvSpPr>
        <p:spPr>
          <a:xfrm>
            <a:off x="7263658" y="4043074"/>
            <a:ext cx="4703356" cy="1087605"/>
          </a:xfrm>
          <a:prstGeom prst="rect">
            <a:avLst/>
          </a:prstGeom>
          <a:noFill/>
        </p:spPr>
        <p:txBody>
          <a:bodyPr wrap="square">
            <a:spAutoFit/>
          </a:bodyPr>
          <a:lstStyle/>
          <a:p>
            <a:pPr algn="just">
              <a:lnSpc>
                <a:spcPct val="115000"/>
              </a:lnSpc>
              <a:spcAft>
                <a:spcPts val="1000"/>
              </a:spcAft>
            </a:pPr>
            <a:r>
              <a:rPr lang="ru-RU" sz="950" b="1" u="sng" dirty="0">
                <a:solidFill>
                  <a:srgbClr val="000000"/>
                </a:solidFill>
                <a:latin typeface="Times New Roman" panose="02020603050405020304" pitchFamily="18" charset="0"/>
              </a:rPr>
              <a:t>Постановление Ростовской области от 14.03.2022 № 156 </a:t>
            </a:r>
            <a:r>
              <a:rPr lang="ru-RU" sz="950" dirty="0">
                <a:solidFill>
                  <a:srgbClr val="000000"/>
                </a:solidFill>
                <a:latin typeface="Times New Roman" panose="02020603050405020304" pitchFamily="18" charset="0"/>
              </a:rPr>
              <a:t>«О Порядке предоставления субсидии на стимулирование развития приоритетных подотраслей агропромышленного комплекса и развитие малых форм хозяйствования в целях возмещения части затрат, направленных на обеспечение прироста объема молока сырого крупного рогатого скота, козьего и овечьего, переработанного получателями средств на пищевую продукцию»</a:t>
            </a:r>
          </a:p>
        </p:txBody>
      </p:sp>
      <p:sp>
        <p:nvSpPr>
          <p:cNvPr id="43" name="object 16">
            <a:extLst>
              <a:ext uri="{FF2B5EF4-FFF2-40B4-BE49-F238E27FC236}">
                <a16:creationId xmlns:a16="http://schemas.microsoft.com/office/drawing/2014/main" id="{B2BFD924-0929-D9E7-A226-3987DD8B140D}"/>
              </a:ext>
            </a:extLst>
          </p:cNvPr>
          <p:cNvSpPr txBox="1"/>
          <p:nvPr/>
        </p:nvSpPr>
        <p:spPr>
          <a:xfrm>
            <a:off x="11701774" y="6512417"/>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22</a:t>
            </a:r>
            <a:endParaRPr sz="1800" dirty="0">
              <a:latin typeface="Calibri"/>
              <a:cs typeface="Calibri"/>
            </a:endParaRPr>
          </a:p>
        </p:txBody>
      </p:sp>
      <p:grpSp>
        <p:nvGrpSpPr>
          <p:cNvPr id="11" name="组合 54">
            <a:extLst>
              <a:ext uri="{FF2B5EF4-FFF2-40B4-BE49-F238E27FC236}">
                <a16:creationId xmlns:a16="http://schemas.microsoft.com/office/drawing/2014/main" id="{0CAB5915-24E3-DE5C-04A6-17DFDC92BAB7}"/>
              </a:ext>
            </a:extLst>
          </p:cNvPr>
          <p:cNvGrpSpPr/>
          <p:nvPr/>
        </p:nvGrpSpPr>
        <p:grpSpPr>
          <a:xfrm>
            <a:off x="1205153" y="1180456"/>
            <a:ext cx="3894885" cy="498179"/>
            <a:chOff x="1372561" y="1771406"/>
            <a:chExt cx="3895787" cy="647052"/>
          </a:xfrm>
        </p:grpSpPr>
        <p:sp>
          <p:nvSpPr>
            <p:cNvPr id="12" name="梯形 21">
              <a:extLst>
                <a:ext uri="{FF2B5EF4-FFF2-40B4-BE49-F238E27FC236}">
                  <a16:creationId xmlns:a16="http://schemas.microsoft.com/office/drawing/2014/main" id="{310E2C85-E1CD-2DD3-9D20-CB8DE2BA2B0C}"/>
                </a:ext>
              </a:extLst>
            </p:cNvPr>
            <p:cNvSpPr/>
            <p:nvPr/>
          </p:nvSpPr>
          <p:spPr>
            <a:xfrm>
              <a:off x="1372561" y="1773610"/>
              <a:ext cx="3895787" cy="110575"/>
            </a:xfrm>
            <a:prstGeom prst="trapezoid">
              <a:avLst>
                <a:gd name="adj" fmla="val 10745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4" name="流程图: 离页连接符 22">
              <a:extLst>
                <a:ext uri="{FF2B5EF4-FFF2-40B4-BE49-F238E27FC236}">
                  <a16:creationId xmlns:a16="http://schemas.microsoft.com/office/drawing/2014/main" id="{92477768-04AF-00AB-F613-46031B43B6F0}"/>
                </a:ext>
              </a:extLst>
            </p:cNvPr>
            <p:cNvSpPr/>
            <p:nvPr/>
          </p:nvSpPr>
          <p:spPr>
            <a:xfrm>
              <a:off x="1502628" y="1776450"/>
              <a:ext cx="3637423" cy="642008"/>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5" name="文本框 9">
              <a:extLst>
                <a:ext uri="{FF2B5EF4-FFF2-40B4-BE49-F238E27FC236}">
                  <a16:creationId xmlns:a16="http://schemas.microsoft.com/office/drawing/2014/main" id="{CD7B2095-C50B-AB6A-E50A-2335ABF5A553}"/>
                </a:ext>
              </a:extLst>
            </p:cNvPr>
            <p:cNvSpPr txBox="1"/>
            <p:nvPr/>
          </p:nvSpPr>
          <p:spPr>
            <a:xfrm>
              <a:off x="1628277" y="1771406"/>
              <a:ext cx="3357294" cy="369417"/>
            </a:xfrm>
            <a:prstGeom prst="rect">
              <a:avLst/>
            </a:prstGeom>
            <a:noFill/>
          </p:spPr>
          <p:txBody>
            <a:bodyPr wrap="square" lIns="0" tIns="0" rIns="0" bIns="0" rtlCol="0">
              <a:spAutoFit/>
            </a:bodyPr>
            <a:lstStyle/>
            <a:p>
              <a:pPr algn="ctr">
                <a:buClr>
                  <a:srgbClr val="FF3300"/>
                </a:buClr>
                <a:buSzPct val="115000"/>
              </a:pPr>
              <a:r>
                <a:rPr lang="ru-RU" sz="1200" b="1" dirty="0">
                  <a:solidFill>
                    <a:schemeClr val="bg1"/>
                  </a:solidFill>
                  <a:latin typeface="Times New Roman" panose="02020603050405020304" pitchFamily="18" charset="0"/>
                  <a:ea typeface="Times New Roman" panose="02020603050405020304" pitchFamily="18" charset="0"/>
                </a:rPr>
                <a:t>П</a:t>
              </a:r>
              <a:r>
                <a:rPr lang="ru-RU" sz="1200" b="1" dirty="0">
                  <a:solidFill>
                    <a:schemeClr val="bg1"/>
                  </a:solidFill>
                  <a:effectLst/>
                  <a:latin typeface="Times New Roman" panose="02020603050405020304" pitchFamily="18" charset="0"/>
                  <a:ea typeface="Times New Roman" panose="02020603050405020304" pitchFamily="18" charset="0"/>
                </a:rPr>
                <a:t>риобретение технологического и холодильного оборудования</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pic>
        <p:nvPicPr>
          <p:cNvPr id="1028" name="Picture 4">
            <a:extLst>
              <a:ext uri="{FF2B5EF4-FFF2-40B4-BE49-F238E27FC236}">
                <a16:creationId xmlns:a16="http://schemas.microsoft.com/office/drawing/2014/main" id="{C532AFD4-AE79-156C-794F-71AE1BCEC1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7433" y="273201"/>
            <a:ext cx="2735550" cy="18506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1969BA9-4BB9-B59E-A73C-641C2062D1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1975" y="588131"/>
            <a:ext cx="3018348" cy="1172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3F17794-5EFE-3C17-FE3D-A11C7402FF3F}"/>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t="33096" b="19670"/>
          <a:stretch/>
        </p:blipFill>
        <p:spPr bwMode="auto">
          <a:xfrm>
            <a:off x="6198679" y="5421630"/>
            <a:ext cx="3959134" cy="1272214"/>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655FCDF2-254E-1FA8-A202-EEF345F97AEF}"/>
              </a:ext>
            </a:extLst>
          </p:cNvPr>
          <p:cNvPicPr>
            <a:picLocks noChangeAspect="1"/>
          </p:cNvPicPr>
          <p:nvPr/>
        </p:nvPicPr>
        <p:blipFill rotWithShape="1">
          <a:blip r:embed="rId8"/>
          <a:srcRect l="24648" t="7922" r="26615" b="5430"/>
          <a:stretch/>
        </p:blipFill>
        <p:spPr bwMode="auto">
          <a:xfrm>
            <a:off x="197229" y="5755001"/>
            <a:ext cx="1032313" cy="1032313"/>
          </a:xfrm>
          <a:prstGeom prst="rect">
            <a:avLst/>
          </a:prstGeom>
          <a:ln>
            <a:noFill/>
          </a:ln>
          <a:extLst>
            <a:ext uri="{53640926-AAD7-44D8-BBD7-CCE9431645EC}">
              <a14:shadowObscured xmlns:a14="http://schemas.microsoft.com/office/drawing/2010/main"/>
            </a:ext>
          </a:extLst>
        </p:spPr>
      </p:pic>
      <p:pic>
        <p:nvPicPr>
          <p:cNvPr id="3" name="Рисунок 2">
            <a:extLst>
              <a:ext uri="{FF2B5EF4-FFF2-40B4-BE49-F238E27FC236}">
                <a16:creationId xmlns:a16="http://schemas.microsoft.com/office/drawing/2014/main" id="{D88340CB-EA88-77BE-5133-E053FDF7EEC3}"/>
              </a:ext>
            </a:extLst>
          </p:cNvPr>
          <p:cNvPicPr>
            <a:picLocks noChangeAspect="1"/>
          </p:cNvPicPr>
          <p:nvPr/>
        </p:nvPicPr>
        <p:blipFill rotWithShape="1">
          <a:blip r:embed="rId9"/>
          <a:srcRect l="24368" t="7922" r="26476" b="5678"/>
          <a:stretch/>
        </p:blipFill>
        <p:spPr bwMode="auto">
          <a:xfrm>
            <a:off x="6198679" y="4105452"/>
            <a:ext cx="1064979" cy="1052911"/>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1E763AFB-525E-8CF2-1634-0C2A6C9720EE}"/>
              </a:ext>
            </a:extLst>
          </p:cNvPr>
          <p:cNvPicPr>
            <a:picLocks noChangeAspect="1"/>
          </p:cNvPicPr>
          <p:nvPr/>
        </p:nvPicPr>
        <p:blipFill rotWithShape="1">
          <a:blip r:embed="rId10"/>
          <a:srcRect l="24368" t="8169" r="26197" b="5430"/>
          <a:stretch/>
        </p:blipFill>
        <p:spPr bwMode="auto">
          <a:xfrm>
            <a:off x="200854" y="3089006"/>
            <a:ext cx="1055354" cy="10375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36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1" fill="hold" nodeType="afterEffec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1" fill="hold" nodeType="afterEffec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1" fill="hold" nodeType="afterEffec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圆角矩形 95">
            <a:extLst>
              <a:ext uri="{FF2B5EF4-FFF2-40B4-BE49-F238E27FC236}">
                <a16:creationId xmlns:a16="http://schemas.microsoft.com/office/drawing/2014/main" id="{EAE3D07E-E937-F2D8-0A85-8695496856DD}"/>
              </a:ext>
            </a:extLst>
          </p:cNvPr>
          <p:cNvSpPr/>
          <p:nvPr/>
        </p:nvSpPr>
        <p:spPr>
          <a:xfrm>
            <a:off x="2196788" y="4434438"/>
            <a:ext cx="7562001" cy="86412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rPr>
              <a:t>Субсидия на возмещение части затрат на приобретение кормов и (или) комбикормов, и (или) их компонентов, и (или) кормовых добавок для производства продукции аквакультуры</a:t>
            </a:r>
          </a:p>
        </p:txBody>
      </p:sp>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41639" y="206619"/>
            <a:ext cx="8936182" cy="627036"/>
          </a:xfrm>
          <a:solidFill>
            <a:schemeClr val="bg1"/>
          </a:solidFill>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Рыбохозяйственный комплекс</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dirty="0"/>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37" name="TextBox 36">
            <a:extLst>
              <a:ext uri="{FF2B5EF4-FFF2-40B4-BE49-F238E27FC236}">
                <a16:creationId xmlns:a16="http://schemas.microsoft.com/office/drawing/2014/main" id="{C8FB7C6F-6AD9-9C9B-D616-2F7D1A511054}"/>
              </a:ext>
            </a:extLst>
          </p:cNvPr>
          <p:cNvSpPr txBox="1"/>
          <p:nvPr/>
        </p:nvSpPr>
        <p:spPr>
          <a:xfrm>
            <a:off x="9776754" y="1984780"/>
            <a:ext cx="2461432" cy="963021"/>
          </a:xfrm>
          <a:prstGeom prst="rect">
            <a:avLst/>
          </a:prstGeom>
          <a:noFill/>
        </p:spPr>
        <p:txBody>
          <a:bodyPr wrap="square">
            <a:spAutoFit/>
          </a:bodyPr>
          <a:lstStyle/>
          <a:p>
            <a:pPr algn="just">
              <a:lnSpc>
                <a:spcPct val="115000"/>
              </a:lnSpc>
            </a:pPr>
            <a:r>
              <a:rPr lang="ru-RU" sz="1000" b="1" dirty="0">
                <a:solidFill>
                  <a:srgbClr val="000000"/>
                </a:solidFill>
                <a:latin typeface="Times New Roman" panose="02020603050405020304" pitchFamily="18" charset="0"/>
              </a:rPr>
              <a:t>Постановление Правительства Ростовской области от 11.05.2021 </a:t>
            </a:r>
            <a:br>
              <a:rPr lang="ru-RU" sz="1000" b="1" dirty="0">
                <a:solidFill>
                  <a:srgbClr val="000000"/>
                </a:solidFill>
                <a:latin typeface="Times New Roman" panose="02020603050405020304" pitchFamily="18" charset="0"/>
              </a:rPr>
            </a:br>
            <a:r>
              <a:rPr lang="ru-RU" sz="1000" b="1" dirty="0">
                <a:solidFill>
                  <a:srgbClr val="000000"/>
                </a:solidFill>
                <a:latin typeface="Times New Roman" panose="02020603050405020304" pitchFamily="18" charset="0"/>
              </a:rPr>
              <a:t>№ 370 </a:t>
            </a:r>
            <a:r>
              <a:rPr lang="ru-RU" sz="1000" dirty="0">
                <a:solidFill>
                  <a:srgbClr val="000000"/>
                </a:solidFill>
                <a:latin typeface="Times New Roman" panose="02020603050405020304" pitchFamily="18" charset="0"/>
              </a:rPr>
              <a:t>«Об утверждении Порядка  предоставления субсидий на развитие рыбохозяйственного комплекса»</a:t>
            </a:r>
          </a:p>
        </p:txBody>
      </p:sp>
      <p:pic>
        <p:nvPicPr>
          <p:cNvPr id="3" name="Рисунок 2">
            <a:extLst>
              <a:ext uri="{FF2B5EF4-FFF2-40B4-BE49-F238E27FC236}">
                <a16:creationId xmlns:a16="http://schemas.microsoft.com/office/drawing/2014/main" id="{E1738702-5F4E-C367-975E-D3DB556F0E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666" y="913273"/>
            <a:ext cx="1762201" cy="1384573"/>
          </a:xfrm>
          <a:prstGeom prst="rect">
            <a:avLst/>
          </a:prstGeom>
        </p:spPr>
      </p:pic>
      <p:pic>
        <p:nvPicPr>
          <p:cNvPr id="5" name="Рисунок 4">
            <a:extLst>
              <a:ext uri="{FF2B5EF4-FFF2-40B4-BE49-F238E27FC236}">
                <a16:creationId xmlns:a16="http://schemas.microsoft.com/office/drawing/2014/main" id="{F3995F3C-773C-D5C3-4CB5-CCDEA4ED00B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4914" y="5222479"/>
            <a:ext cx="1783903" cy="1265084"/>
          </a:xfrm>
          <a:prstGeom prst="rect">
            <a:avLst/>
          </a:prstGeom>
        </p:spPr>
      </p:pic>
      <p:pic>
        <p:nvPicPr>
          <p:cNvPr id="10" name="Рисунок 9">
            <a:extLst>
              <a:ext uri="{FF2B5EF4-FFF2-40B4-BE49-F238E27FC236}">
                <a16:creationId xmlns:a16="http://schemas.microsoft.com/office/drawing/2014/main" id="{9B463BD2-A346-4956-F73A-3C9F20904A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7141" y="2408495"/>
            <a:ext cx="1762201" cy="1308434"/>
          </a:xfrm>
          <a:prstGeom prst="rect">
            <a:avLst/>
          </a:prstGeom>
        </p:spPr>
      </p:pic>
      <p:pic>
        <p:nvPicPr>
          <p:cNvPr id="12" name="Рисунок 11">
            <a:extLst>
              <a:ext uri="{FF2B5EF4-FFF2-40B4-BE49-F238E27FC236}">
                <a16:creationId xmlns:a16="http://schemas.microsoft.com/office/drawing/2014/main" id="{5F7259B0-017B-5EDC-3FA6-CF9E19EDFD7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97666" y="3827280"/>
            <a:ext cx="1771676" cy="1315469"/>
          </a:xfrm>
          <a:prstGeom prst="rect">
            <a:avLst/>
          </a:prstGeom>
        </p:spPr>
      </p:pic>
      <p:sp>
        <p:nvSpPr>
          <p:cNvPr id="19" name="圆角矩形 95">
            <a:extLst>
              <a:ext uri="{FF2B5EF4-FFF2-40B4-BE49-F238E27FC236}">
                <a16:creationId xmlns:a16="http://schemas.microsoft.com/office/drawing/2014/main" id="{6A60319A-3979-0248-8595-235F167F4D55}"/>
              </a:ext>
            </a:extLst>
          </p:cNvPr>
          <p:cNvSpPr/>
          <p:nvPr/>
        </p:nvSpPr>
        <p:spPr>
          <a:xfrm>
            <a:off x="2196789" y="1080382"/>
            <a:ext cx="7562002" cy="86412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rPr>
              <a:t>Субсидия на возмещение части затрат на п</a:t>
            </a:r>
            <a:r>
              <a:rPr lang="ru-RU" sz="1400" b="1" dirty="0">
                <a:solidFill>
                  <a:schemeClr val="tx1"/>
                </a:solidFill>
                <a:effectLst/>
                <a:latin typeface="Times New Roman" panose="02020603050405020304" pitchFamily="18" charset="0"/>
                <a:ea typeface="Times New Roman" panose="02020603050405020304" pitchFamily="18" charset="0"/>
              </a:rPr>
              <a:t>риобретение техники, спецавтотранспорта, оборудования, устройств, приборов и комплектующим к ним, используемых в аквакультуре (рыбоводстве) и (или) переработке водных биологических ресурсов , в том числе по импорту  </a:t>
            </a:r>
            <a:endParaRPr lang="zh-CN" altLang="en-US" sz="1400" b="1" dirty="0">
              <a:solidFill>
                <a:schemeClr val="tx1"/>
              </a:solidFill>
            </a:endParaRPr>
          </a:p>
        </p:txBody>
      </p:sp>
      <p:sp>
        <p:nvSpPr>
          <p:cNvPr id="26" name="圆角矩形 95">
            <a:extLst>
              <a:ext uri="{FF2B5EF4-FFF2-40B4-BE49-F238E27FC236}">
                <a16:creationId xmlns:a16="http://schemas.microsoft.com/office/drawing/2014/main" id="{A4E96950-00F9-8423-0F25-68CDD8E89078}"/>
              </a:ext>
            </a:extLst>
          </p:cNvPr>
          <p:cNvSpPr/>
          <p:nvPr/>
        </p:nvSpPr>
        <p:spPr>
          <a:xfrm>
            <a:off x="2224228" y="2162047"/>
            <a:ext cx="7562001" cy="8641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rPr>
              <a:t>Субсидия на возмещение части затрат на производство и реализацию продукции аквакультуры</a:t>
            </a:r>
            <a:endParaRPr lang="zh-CN" altLang="en-US" sz="1400" b="1" dirty="0">
              <a:solidFill>
                <a:schemeClr val="tx1"/>
              </a:solidFill>
              <a:latin typeface="Times New Roman" panose="02020603050405020304" pitchFamily="18" charset="0"/>
            </a:endParaRPr>
          </a:p>
        </p:txBody>
      </p:sp>
      <p:sp>
        <p:nvSpPr>
          <p:cNvPr id="28" name="圆角矩形 95">
            <a:extLst>
              <a:ext uri="{FF2B5EF4-FFF2-40B4-BE49-F238E27FC236}">
                <a16:creationId xmlns:a16="http://schemas.microsoft.com/office/drawing/2014/main" id="{30D0F6AC-FD51-1DBC-F92B-AD829FDC832D}"/>
              </a:ext>
            </a:extLst>
          </p:cNvPr>
          <p:cNvSpPr/>
          <p:nvPr/>
        </p:nvSpPr>
        <p:spPr>
          <a:xfrm>
            <a:off x="2196788" y="3311935"/>
            <a:ext cx="7562001" cy="86412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rPr>
              <a:t>Субсидия на возмещение части затрат на приобретение электрической энергии для подачи воды в целях выращивания продукции аквакультуры и (или) переработки охлаждения и хранения водных биологических ресурсов</a:t>
            </a:r>
            <a:endParaRPr lang="zh-CN" altLang="en-US" sz="1400" b="1" dirty="0">
              <a:solidFill>
                <a:schemeClr val="tx1"/>
              </a:solidFill>
              <a:latin typeface="Times New Roman" panose="02020603050405020304" pitchFamily="18" charset="0"/>
            </a:endParaRPr>
          </a:p>
        </p:txBody>
      </p:sp>
      <p:sp>
        <p:nvSpPr>
          <p:cNvPr id="20" name="object 16">
            <a:extLst>
              <a:ext uri="{FF2B5EF4-FFF2-40B4-BE49-F238E27FC236}">
                <a16:creationId xmlns:a16="http://schemas.microsoft.com/office/drawing/2014/main" id="{DBA8A947-9C31-0F33-DDEC-D5E5BC9B26B5}"/>
              </a:ext>
            </a:extLst>
          </p:cNvPr>
          <p:cNvSpPr txBox="1"/>
          <p:nvPr/>
        </p:nvSpPr>
        <p:spPr>
          <a:xfrm>
            <a:off x="11724470" y="6474454"/>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23</a:t>
            </a:r>
            <a:endParaRPr sz="1800" dirty="0">
              <a:latin typeface="Calibri"/>
              <a:cs typeface="Calibri"/>
            </a:endParaRPr>
          </a:p>
        </p:txBody>
      </p:sp>
      <p:sp>
        <p:nvSpPr>
          <p:cNvPr id="2" name="TextBox 1">
            <a:extLst>
              <a:ext uri="{FF2B5EF4-FFF2-40B4-BE49-F238E27FC236}">
                <a16:creationId xmlns:a16="http://schemas.microsoft.com/office/drawing/2014/main" id="{39967FAD-1CA5-9CFE-A58F-4C8616CFDAD9}"/>
              </a:ext>
            </a:extLst>
          </p:cNvPr>
          <p:cNvSpPr txBox="1"/>
          <p:nvPr/>
        </p:nvSpPr>
        <p:spPr>
          <a:xfrm>
            <a:off x="2145430" y="5936515"/>
            <a:ext cx="7579967" cy="568041"/>
          </a:xfrm>
          <a:prstGeom prst="rect">
            <a:avLst/>
          </a:prstGeom>
          <a:noFill/>
        </p:spPr>
        <p:txBody>
          <a:bodyPr wrap="square">
            <a:spAutoFit/>
          </a:bodyPr>
          <a:lstStyle/>
          <a:p>
            <a:pPr algn="just">
              <a:lnSpc>
                <a:spcPct val="115000"/>
              </a:lnSpc>
              <a:spcAft>
                <a:spcPts val="1000"/>
              </a:spcAft>
            </a:pPr>
            <a:r>
              <a:rPr lang="ru-RU" sz="1400" b="1" dirty="0">
                <a:latin typeface="Times New Roman" panose="02020603050405020304" pitchFamily="18" charset="0"/>
              </a:rPr>
              <a:t>По всем вышеуказанным поддержкам возмещается часть затрат (без учета НДС), произведенных в отчетном и (или) текущем финансовых годах.</a:t>
            </a:r>
          </a:p>
        </p:txBody>
      </p:sp>
      <p:pic>
        <p:nvPicPr>
          <p:cNvPr id="4" name="Рисунок 3">
            <a:extLst>
              <a:ext uri="{FF2B5EF4-FFF2-40B4-BE49-F238E27FC236}">
                <a16:creationId xmlns:a16="http://schemas.microsoft.com/office/drawing/2014/main" id="{13C984E3-A1F1-E4E8-690D-4FF172341D4E}"/>
              </a:ext>
            </a:extLst>
          </p:cNvPr>
          <p:cNvPicPr>
            <a:picLocks noChangeAspect="1"/>
          </p:cNvPicPr>
          <p:nvPr/>
        </p:nvPicPr>
        <p:blipFill rotWithShape="1">
          <a:blip r:embed="rId9"/>
          <a:srcRect l="24508" t="7922" r="26476" b="5430"/>
          <a:stretch/>
        </p:blipFill>
        <p:spPr bwMode="auto">
          <a:xfrm>
            <a:off x="10212319" y="3031937"/>
            <a:ext cx="1599776" cy="15906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94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67387AE2-3E17-D477-072B-62CBC87B6E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10" y="101757"/>
            <a:ext cx="6934592" cy="1482269"/>
          </a:xfrm>
        </p:spPr>
      </p:pic>
      <p:sp>
        <p:nvSpPr>
          <p:cNvPr id="23" name="圆角矩形 95">
            <a:extLst>
              <a:ext uri="{FF2B5EF4-FFF2-40B4-BE49-F238E27FC236}">
                <a16:creationId xmlns:a16="http://schemas.microsoft.com/office/drawing/2014/main" id="{CC01F04F-25D9-0464-4E07-E903D6816ED5}"/>
              </a:ext>
            </a:extLst>
          </p:cNvPr>
          <p:cNvSpPr/>
          <p:nvPr/>
        </p:nvSpPr>
        <p:spPr>
          <a:xfrm>
            <a:off x="3986348" y="1671440"/>
            <a:ext cx="5999309" cy="652942"/>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spc="-10" dirty="0">
                <a:solidFill>
                  <a:schemeClr val="tx1"/>
                </a:solidFill>
                <a:latin typeface="Times New Roman" panose="02020603050405020304" pitchFamily="18" charset="0"/>
                <a:cs typeface="Times New Roman" panose="02020603050405020304" pitchFamily="18" charset="0"/>
              </a:rPr>
              <a:t>Предоставление поручительств Корпорации для обеспечения кредитов малому и среднему предпринимательству, физическим лицам, не являющимися индивидуальными предпринимателями и применяющим специальный налоговый режим «Налог </a:t>
            </a:r>
            <a:br>
              <a:rPr lang="ru-RU" sz="1100" spc="-10" dirty="0">
                <a:solidFill>
                  <a:schemeClr val="tx1"/>
                </a:solidFill>
                <a:latin typeface="Times New Roman" panose="02020603050405020304" pitchFamily="18" charset="0"/>
                <a:cs typeface="Times New Roman" panose="02020603050405020304" pitchFamily="18" charset="0"/>
              </a:rPr>
            </a:br>
            <a:r>
              <a:rPr lang="ru-RU" sz="1100" spc="-10" dirty="0">
                <a:solidFill>
                  <a:schemeClr val="tx1"/>
                </a:solidFill>
                <a:latin typeface="Times New Roman" panose="02020603050405020304" pitchFamily="18" charset="0"/>
                <a:cs typeface="Times New Roman" panose="02020603050405020304" pitchFamily="18" charset="0"/>
              </a:rPr>
              <a:t>на профессиональный доход» в банках-партнерах</a:t>
            </a:r>
          </a:p>
        </p:txBody>
      </p:sp>
      <p:sp>
        <p:nvSpPr>
          <p:cNvPr id="29" name="圆角矩形 95">
            <a:extLst>
              <a:ext uri="{FF2B5EF4-FFF2-40B4-BE49-F238E27FC236}">
                <a16:creationId xmlns:a16="http://schemas.microsoft.com/office/drawing/2014/main" id="{04E796D9-CC1D-E551-1952-D145A649B4C5}"/>
              </a:ext>
            </a:extLst>
          </p:cNvPr>
          <p:cNvSpPr/>
          <p:nvPr/>
        </p:nvSpPr>
        <p:spPr>
          <a:xfrm>
            <a:off x="4004062" y="2464943"/>
            <a:ext cx="5999309" cy="646331"/>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nSpc>
                <a:spcPct val="100000"/>
              </a:lnSpc>
            </a:pPr>
            <a:endParaRPr lang="ru-RU" sz="900" dirty="0">
              <a:solidFill>
                <a:schemeClr val="tx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D0E8E29-FE66-6B85-0BCF-D87088CAA062}"/>
              </a:ext>
            </a:extLst>
          </p:cNvPr>
          <p:cNvSpPr txBox="1"/>
          <p:nvPr/>
        </p:nvSpPr>
        <p:spPr>
          <a:xfrm>
            <a:off x="4004062" y="2513076"/>
            <a:ext cx="3463929" cy="615553"/>
          </a:xfrm>
          <a:prstGeom prst="rect">
            <a:avLst/>
          </a:prstGeom>
          <a:noFill/>
        </p:spPr>
        <p:txBody>
          <a:bodyPr wrap="square">
            <a:spAutoFit/>
          </a:bodyPr>
          <a:lstStyle/>
          <a:p>
            <a:pPr marL="12700">
              <a:lnSpc>
                <a:spcPct val="100000"/>
              </a:lnSpc>
            </a:pPr>
            <a:r>
              <a:rPr lang="ru-RU" sz="1100" spc="-5" dirty="0">
                <a:solidFill>
                  <a:schemeClr val="tx1"/>
                </a:solidFill>
                <a:latin typeface="Times New Roman" panose="02020603050405020304" pitchFamily="18" charset="0"/>
                <a:cs typeface="Times New Roman" panose="02020603050405020304" pitchFamily="18" charset="0"/>
              </a:rPr>
              <a:t>Размер</a:t>
            </a:r>
            <a:r>
              <a:rPr lang="ru-RU" sz="1100" spc="-15" dirty="0">
                <a:solidFill>
                  <a:schemeClr val="tx1"/>
                </a:solidFill>
                <a:latin typeface="Times New Roman" panose="02020603050405020304" pitchFamily="18" charset="0"/>
                <a:cs typeface="Times New Roman" panose="02020603050405020304" pitchFamily="18" charset="0"/>
              </a:rPr>
              <a:t> </a:t>
            </a:r>
            <a:r>
              <a:rPr lang="ru-RU" sz="1100" spc="-10" dirty="0">
                <a:solidFill>
                  <a:schemeClr val="tx1"/>
                </a:solidFill>
                <a:latin typeface="Times New Roman" panose="02020603050405020304" pitchFamily="18" charset="0"/>
                <a:cs typeface="Times New Roman" panose="02020603050405020304" pitchFamily="18" charset="0"/>
              </a:rPr>
              <a:t>кредита</a:t>
            </a:r>
            <a:r>
              <a:rPr lang="ru-RU" sz="1100" spc="25" dirty="0">
                <a:solidFill>
                  <a:schemeClr val="tx1"/>
                </a:solidFill>
                <a:latin typeface="Times New Roman" panose="02020603050405020304" pitchFamily="18" charset="0"/>
                <a:cs typeface="Times New Roman" panose="02020603050405020304" pitchFamily="18" charset="0"/>
              </a:rPr>
              <a:t> </a:t>
            </a:r>
            <a:r>
              <a:rPr lang="ru-RU" sz="1100" spc="-5" dirty="0">
                <a:solidFill>
                  <a:schemeClr val="tx1"/>
                </a:solidFill>
                <a:latin typeface="Times New Roman" panose="02020603050405020304" pitchFamily="18" charset="0"/>
                <a:cs typeface="Times New Roman" panose="02020603050405020304" pitchFamily="18" charset="0"/>
              </a:rPr>
              <a:t>–</a:t>
            </a:r>
            <a:r>
              <a:rPr lang="ru-RU" sz="1100" spc="-10" dirty="0">
                <a:solidFill>
                  <a:schemeClr val="tx1"/>
                </a:solidFill>
                <a:latin typeface="Times New Roman" panose="02020603050405020304" pitchFamily="18" charset="0"/>
                <a:cs typeface="Times New Roman" panose="02020603050405020304" pitchFamily="18" charset="0"/>
              </a:rPr>
              <a:t> </a:t>
            </a:r>
            <a:r>
              <a:rPr lang="ru-RU" sz="1100" b="1" spc="-10" dirty="0">
                <a:solidFill>
                  <a:schemeClr val="tx1"/>
                </a:solidFill>
                <a:latin typeface="Times New Roman" panose="02020603050405020304" pitchFamily="18" charset="0"/>
                <a:cs typeface="Times New Roman" panose="02020603050405020304" pitchFamily="18" charset="0"/>
              </a:rPr>
              <a:t>от</a:t>
            </a:r>
            <a:r>
              <a:rPr lang="ru-RU" sz="1100" b="1" spc="10" dirty="0">
                <a:solidFill>
                  <a:schemeClr val="tx1"/>
                </a:solidFill>
                <a:latin typeface="Times New Roman" panose="02020603050405020304" pitchFamily="18" charset="0"/>
                <a:cs typeface="Times New Roman" panose="02020603050405020304" pitchFamily="18" charset="0"/>
              </a:rPr>
              <a:t> </a:t>
            </a:r>
            <a:r>
              <a:rPr lang="ru-RU" sz="1100" b="1" spc="-5" dirty="0">
                <a:solidFill>
                  <a:schemeClr val="tx1"/>
                </a:solidFill>
                <a:latin typeface="Times New Roman" panose="02020603050405020304" pitchFamily="18" charset="0"/>
                <a:cs typeface="Times New Roman" panose="02020603050405020304" pitchFamily="18" charset="0"/>
              </a:rPr>
              <a:t>0 млн </a:t>
            </a:r>
            <a:r>
              <a:rPr lang="ru-RU" sz="1100" b="1" spc="-10" dirty="0">
                <a:solidFill>
                  <a:schemeClr val="tx1"/>
                </a:solidFill>
                <a:latin typeface="Times New Roman" panose="02020603050405020304" pitchFamily="18" charset="0"/>
                <a:cs typeface="Times New Roman" panose="02020603050405020304" pitchFamily="18" charset="0"/>
              </a:rPr>
              <a:t>рублей</a:t>
            </a:r>
            <a:r>
              <a:rPr lang="ru-RU" sz="1100" b="1" spc="-5" dirty="0">
                <a:solidFill>
                  <a:schemeClr val="tx1"/>
                </a:solidFill>
                <a:latin typeface="Times New Roman" panose="02020603050405020304" pitchFamily="18" charset="0"/>
                <a:cs typeface="Times New Roman" panose="02020603050405020304" pitchFamily="18" charset="0"/>
              </a:rPr>
              <a:t> </a:t>
            </a:r>
            <a:r>
              <a:rPr lang="ru-RU" sz="1100" b="1" spc="-15" dirty="0">
                <a:solidFill>
                  <a:schemeClr val="tx1"/>
                </a:solidFill>
                <a:latin typeface="Times New Roman" panose="02020603050405020304" pitchFamily="18" charset="0"/>
                <a:cs typeface="Times New Roman" panose="02020603050405020304" pitchFamily="18" charset="0"/>
              </a:rPr>
              <a:t>до</a:t>
            </a:r>
            <a:r>
              <a:rPr lang="ru-RU" sz="1100" b="1" spc="10" dirty="0">
                <a:solidFill>
                  <a:schemeClr val="tx1"/>
                </a:solidFill>
                <a:latin typeface="Times New Roman" panose="02020603050405020304" pitchFamily="18" charset="0"/>
                <a:cs typeface="Times New Roman" panose="02020603050405020304" pitchFamily="18" charset="0"/>
              </a:rPr>
              <a:t> </a:t>
            </a:r>
            <a:r>
              <a:rPr lang="ru-RU" sz="1100" b="1" spc="-5" dirty="0">
                <a:solidFill>
                  <a:schemeClr val="tx1"/>
                </a:solidFill>
                <a:latin typeface="Times New Roman" panose="02020603050405020304" pitchFamily="18" charset="0"/>
                <a:cs typeface="Times New Roman" panose="02020603050405020304" pitchFamily="18" charset="0"/>
              </a:rPr>
              <a:t>2 </a:t>
            </a:r>
            <a:r>
              <a:rPr lang="ru-RU" sz="1100" b="1" spc="-15" dirty="0">
                <a:solidFill>
                  <a:schemeClr val="tx1"/>
                </a:solidFill>
                <a:latin typeface="Times New Roman" panose="02020603050405020304" pitchFamily="18" charset="0"/>
                <a:cs typeface="Times New Roman" panose="02020603050405020304" pitchFamily="18" charset="0"/>
              </a:rPr>
              <a:t>млрд</a:t>
            </a:r>
            <a:r>
              <a:rPr lang="ru-RU" sz="1100" b="1" dirty="0">
                <a:solidFill>
                  <a:schemeClr val="tx1"/>
                </a:solidFill>
                <a:latin typeface="Times New Roman" panose="02020603050405020304" pitchFamily="18" charset="0"/>
                <a:cs typeface="Times New Roman" panose="02020603050405020304" pitchFamily="18" charset="0"/>
              </a:rPr>
              <a:t> </a:t>
            </a:r>
            <a:r>
              <a:rPr lang="ru-RU" sz="1100" b="1" spc="-10" dirty="0">
                <a:solidFill>
                  <a:schemeClr val="tx1"/>
                </a:solidFill>
                <a:latin typeface="Times New Roman" panose="02020603050405020304" pitchFamily="18" charset="0"/>
                <a:cs typeface="Times New Roman" panose="02020603050405020304" pitchFamily="18" charset="0"/>
              </a:rPr>
              <a:t>рублей</a:t>
            </a:r>
            <a:endParaRPr lang="ru-RU" sz="1100" b="1" dirty="0">
              <a:solidFill>
                <a:schemeClr val="tx1"/>
              </a:solidFill>
              <a:latin typeface="Times New Roman" panose="02020603050405020304" pitchFamily="18" charset="0"/>
              <a:cs typeface="Times New Roman" panose="02020603050405020304" pitchFamily="18" charset="0"/>
            </a:endParaRPr>
          </a:p>
          <a:p>
            <a:pPr marL="12700"/>
            <a:r>
              <a:rPr lang="ru-RU" sz="1100" b="1" spc="-10" dirty="0">
                <a:solidFill>
                  <a:schemeClr val="tx1"/>
                </a:solidFill>
                <a:latin typeface="Times New Roman" panose="02020603050405020304" pitchFamily="18" charset="0"/>
                <a:cs typeface="Times New Roman" panose="02020603050405020304" pitchFamily="18" charset="0"/>
              </a:rPr>
              <a:t>Ставка – до 12%</a:t>
            </a:r>
            <a:endParaRPr lang="ru-RU" sz="1100" b="1" spc="-5" dirty="0">
              <a:solidFill>
                <a:schemeClr val="tx1"/>
              </a:solidFill>
              <a:latin typeface="Times New Roman" panose="02020603050405020304" pitchFamily="18" charset="0"/>
              <a:cs typeface="Times New Roman" panose="02020603050405020304" pitchFamily="18" charset="0"/>
            </a:endParaRPr>
          </a:p>
          <a:p>
            <a:pPr marL="12700"/>
            <a:endParaRPr lang="ru-RU" sz="400" i="1" spc="-5" dirty="0">
              <a:latin typeface="Times New Roman" panose="02020603050405020304" pitchFamily="18" charset="0"/>
              <a:cs typeface="Times New Roman" panose="02020603050405020304" pitchFamily="18" charset="0"/>
            </a:endParaRPr>
          </a:p>
          <a:p>
            <a:pPr marL="12700"/>
            <a:r>
              <a:rPr lang="ru-RU" sz="800" i="1" dirty="0">
                <a:solidFill>
                  <a:srgbClr val="404040"/>
                </a:solidFill>
                <a:latin typeface="Times New Roman" panose="02020603050405020304" pitchFamily="18" charset="0"/>
                <a:cs typeface="Times New Roman" panose="02020603050405020304" pitchFamily="18" charset="0"/>
              </a:rPr>
              <a:t>*</a:t>
            </a:r>
            <a:r>
              <a:rPr lang="ru-RU" sz="800" i="1" spc="5" dirty="0">
                <a:solidFill>
                  <a:srgbClr val="404040"/>
                </a:solidFill>
                <a:latin typeface="Times New Roman" panose="02020603050405020304" pitchFamily="18" charset="0"/>
                <a:cs typeface="Times New Roman" panose="02020603050405020304" pitchFamily="18" charset="0"/>
              </a:rPr>
              <a:t> </a:t>
            </a:r>
            <a:r>
              <a:rPr lang="ru-RU" sz="800" i="1" spc="-5" dirty="0">
                <a:solidFill>
                  <a:srgbClr val="404040"/>
                </a:solidFill>
                <a:latin typeface="Times New Roman" panose="02020603050405020304" pitchFamily="18" charset="0"/>
                <a:cs typeface="Times New Roman" panose="02020603050405020304" pitchFamily="18" charset="0"/>
              </a:rPr>
              <a:t>Срок</a:t>
            </a:r>
            <a:r>
              <a:rPr lang="ru-RU" sz="800" i="1" spc="10" dirty="0">
                <a:solidFill>
                  <a:srgbClr val="404040"/>
                </a:solidFill>
                <a:latin typeface="Times New Roman" panose="02020603050405020304" pitchFamily="18" charset="0"/>
                <a:cs typeface="Times New Roman" panose="02020603050405020304" pitchFamily="18" charset="0"/>
              </a:rPr>
              <a:t> </a:t>
            </a:r>
            <a:r>
              <a:rPr lang="ru-RU" sz="800" i="1" dirty="0">
                <a:solidFill>
                  <a:srgbClr val="404040"/>
                </a:solidFill>
                <a:latin typeface="Times New Roman" panose="02020603050405020304" pitchFamily="18" charset="0"/>
                <a:cs typeface="Times New Roman" panose="02020603050405020304" pitchFamily="18" charset="0"/>
              </a:rPr>
              <a:t>действия</a:t>
            </a:r>
            <a:r>
              <a:rPr lang="ru-RU" sz="800" i="1" spc="-5" dirty="0">
                <a:solidFill>
                  <a:srgbClr val="404040"/>
                </a:solidFill>
                <a:latin typeface="Times New Roman" panose="02020603050405020304" pitchFamily="18" charset="0"/>
                <a:cs typeface="Times New Roman" panose="02020603050405020304" pitchFamily="18" charset="0"/>
              </a:rPr>
              <a:t> заключаемого кредитного договора</a:t>
            </a:r>
            <a:r>
              <a:rPr lang="ru-RU" sz="800" i="1" spc="-15" dirty="0">
                <a:solidFill>
                  <a:srgbClr val="404040"/>
                </a:solidFill>
                <a:latin typeface="Times New Roman" panose="02020603050405020304" pitchFamily="18" charset="0"/>
                <a:cs typeface="Times New Roman" panose="02020603050405020304" pitchFamily="18" charset="0"/>
              </a:rPr>
              <a:t> </a:t>
            </a:r>
            <a:r>
              <a:rPr lang="ru-RU" sz="800" i="1" dirty="0">
                <a:solidFill>
                  <a:srgbClr val="404040"/>
                </a:solidFill>
                <a:latin typeface="Times New Roman" panose="02020603050405020304" pitchFamily="18" charset="0"/>
                <a:cs typeface="Times New Roman" panose="02020603050405020304" pitchFamily="18" charset="0"/>
              </a:rPr>
              <a:t>не</a:t>
            </a:r>
            <a:r>
              <a:rPr lang="ru-RU" sz="800" i="1" spc="5" dirty="0">
                <a:solidFill>
                  <a:srgbClr val="404040"/>
                </a:solidFill>
                <a:latin typeface="Times New Roman" panose="02020603050405020304" pitchFamily="18" charset="0"/>
                <a:cs typeface="Times New Roman" panose="02020603050405020304" pitchFamily="18" charset="0"/>
              </a:rPr>
              <a:t> </a:t>
            </a:r>
            <a:r>
              <a:rPr lang="ru-RU" sz="800" i="1" spc="-5" dirty="0">
                <a:solidFill>
                  <a:srgbClr val="404040"/>
                </a:solidFill>
                <a:latin typeface="Times New Roman" panose="02020603050405020304" pitchFamily="18" charset="0"/>
                <a:cs typeface="Times New Roman" panose="02020603050405020304" pitchFamily="18" charset="0"/>
              </a:rPr>
              <a:t>ограничен</a:t>
            </a:r>
            <a:endParaRPr lang="ru-RU" sz="800" dirty="0">
              <a:latin typeface="Times New Roman" panose="02020603050405020304" pitchFamily="18" charset="0"/>
              <a:cs typeface="Times New Roman" panose="02020603050405020304" pitchFamily="18" charset="0"/>
            </a:endParaRPr>
          </a:p>
        </p:txBody>
      </p:sp>
      <p:sp>
        <p:nvSpPr>
          <p:cNvPr id="40" name="圆角矩形 95">
            <a:extLst>
              <a:ext uri="{FF2B5EF4-FFF2-40B4-BE49-F238E27FC236}">
                <a16:creationId xmlns:a16="http://schemas.microsoft.com/office/drawing/2014/main" id="{B67861CF-D5C2-3017-1933-51A1F5674EF4}"/>
              </a:ext>
            </a:extLst>
          </p:cNvPr>
          <p:cNvSpPr/>
          <p:nvPr/>
        </p:nvSpPr>
        <p:spPr>
          <a:xfrm>
            <a:off x="3975787" y="3310421"/>
            <a:ext cx="5999309" cy="646331"/>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100" spc="-10" dirty="0">
              <a:solidFill>
                <a:schemeClr val="tx1"/>
              </a:solidFill>
              <a:latin typeface="Times New Roman" panose="02020603050405020304" pitchFamily="18" charset="0"/>
              <a:cs typeface="Times New Roman" panose="02020603050405020304" pitchFamily="18" charset="0"/>
            </a:endParaRPr>
          </a:p>
        </p:txBody>
      </p:sp>
      <p:sp>
        <p:nvSpPr>
          <p:cNvPr id="45" name="圆角矩形 95">
            <a:extLst>
              <a:ext uri="{FF2B5EF4-FFF2-40B4-BE49-F238E27FC236}">
                <a16:creationId xmlns:a16="http://schemas.microsoft.com/office/drawing/2014/main" id="{5FF15283-1B0B-7017-713E-1811970ECEB2}"/>
              </a:ext>
            </a:extLst>
          </p:cNvPr>
          <p:cNvSpPr/>
          <p:nvPr/>
        </p:nvSpPr>
        <p:spPr>
          <a:xfrm>
            <a:off x="3975786" y="4883048"/>
            <a:ext cx="5999309" cy="1181957"/>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100" spc="-10" dirty="0">
              <a:solidFill>
                <a:schemeClr val="tx1"/>
              </a:solidFill>
              <a:latin typeface="Times New Roman" panose="02020603050405020304" pitchFamily="18" charset="0"/>
              <a:cs typeface="Times New Roman" panose="02020603050405020304" pitchFamily="18" charset="0"/>
            </a:endParaRPr>
          </a:p>
        </p:txBody>
      </p:sp>
      <p:sp>
        <p:nvSpPr>
          <p:cNvPr id="48" name="Прямоугольник 47">
            <a:extLst>
              <a:ext uri="{FF2B5EF4-FFF2-40B4-BE49-F238E27FC236}">
                <a16:creationId xmlns:a16="http://schemas.microsoft.com/office/drawing/2014/main" id="{4B689AC2-DAAA-91B5-C037-022FBDC44E9F}"/>
              </a:ext>
            </a:extLst>
          </p:cNvPr>
          <p:cNvSpPr/>
          <p:nvPr/>
        </p:nvSpPr>
        <p:spPr>
          <a:xfrm>
            <a:off x="-2" y="1678992"/>
            <a:ext cx="3847233"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800" b="1" spc="-5" dirty="0">
                <a:solidFill>
                  <a:srgbClr val="000000"/>
                </a:solidFill>
                <a:latin typeface="Times New Roman" panose="02020603050405020304" pitchFamily="18" charset="0"/>
                <a:cs typeface="Times New Roman" panose="02020603050405020304" pitchFamily="18" charset="0"/>
              </a:rPr>
              <a:t>«Зонтичный»</a:t>
            </a:r>
            <a:r>
              <a:rPr lang="ru-RU" sz="1800" b="1" spc="5" dirty="0">
                <a:solidFill>
                  <a:srgbClr val="000000"/>
                </a:solidFill>
                <a:latin typeface="Times New Roman" panose="02020603050405020304" pitchFamily="18" charset="0"/>
                <a:cs typeface="Times New Roman" panose="02020603050405020304" pitchFamily="18" charset="0"/>
              </a:rPr>
              <a:t> </a:t>
            </a:r>
            <a:r>
              <a:rPr lang="ru-RU" sz="1800" b="1" spc="-10" dirty="0">
                <a:solidFill>
                  <a:srgbClr val="000000"/>
                </a:solidFill>
                <a:latin typeface="Times New Roman" panose="02020603050405020304" pitchFamily="18" charset="0"/>
                <a:cs typeface="Times New Roman" panose="02020603050405020304" pitchFamily="18" charset="0"/>
              </a:rPr>
              <a:t>механизм</a:t>
            </a:r>
            <a:r>
              <a:rPr lang="ru-RU" sz="1800" b="1" dirty="0">
                <a:solidFill>
                  <a:srgbClr val="000000"/>
                </a:solidFill>
                <a:latin typeface="Times New Roman" panose="02020603050405020304" pitchFamily="18" charset="0"/>
                <a:cs typeface="Times New Roman" panose="02020603050405020304" pitchFamily="18" charset="0"/>
              </a:rPr>
              <a:t> </a:t>
            </a:r>
            <a:r>
              <a:rPr lang="ru-RU" sz="1800" b="1" spc="-5" dirty="0">
                <a:solidFill>
                  <a:srgbClr val="000000"/>
                </a:solidFill>
                <a:latin typeface="Times New Roman" panose="02020603050405020304" pitchFamily="18" charset="0"/>
                <a:cs typeface="Times New Roman" panose="02020603050405020304" pitchFamily="18" charset="0"/>
              </a:rPr>
              <a:t>предоставления</a:t>
            </a:r>
            <a:r>
              <a:rPr lang="ru-RU" sz="1800" b="1" spc="-10" dirty="0">
                <a:solidFill>
                  <a:srgbClr val="000000"/>
                </a:solidFill>
                <a:latin typeface="Times New Roman" panose="02020603050405020304" pitchFamily="18" charset="0"/>
                <a:cs typeface="Times New Roman" panose="02020603050405020304" pitchFamily="18" charset="0"/>
              </a:rPr>
              <a:t> поручительств</a:t>
            </a:r>
            <a:endParaRPr lang="ru-RU" dirty="0"/>
          </a:p>
        </p:txBody>
      </p:sp>
      <p:sp>
        <p:nvSpPr>
          <p:cNvPr id="18" name="Прямоугольник 17">
            <a:extLst>
              <a:ext uri="{FF2B5EF4-FFF2-40B4-BE49-F238E27FC236}">
                <a16:creationId xmlns:a16="http://schemas.microsoft.com/office/drawing/2014/main" id="{2E414232-EFBC-401D-8123-2AEA41873E3C}"/>
              </a:ext>
            </a:extLst>
          </p:cNvPr>
          <p:cNvSpPr/>
          <p:nvPr/>
        </p:nvSpPr>
        <p:spPr>
          <a:xfrm>
            <a:off x="0" y="2422179"/>
            <a:ext cx="3847233" cy="824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spc="-10" dirty="0">
                <a:solidFill>
                  <a:srgbClr val="000000"/>
                </a:solidFill>
                <a:latin typeface="Times New Roman" panose="02020603050405020304" pitchFamily="18" charset="0"/>
                <a:cs typeface="Times New Roman" panose="02020603050405020304" pitchFamily="18" charset="0"/>
              </a:rPr>
              <a:t>Программа стимулирования кредитования субъектов  МСП (ПСК)</a:t>
            </a:r>
          </a:p>
        </p:txBody>
      </p:sp>
      <p:sp>
        <p:nvSpPr>
          <p:cNvPr id="19" name="Прямоугольник 18">
            <a:extLst>
              <a:ext uri="{FF2B5EF4-FFF2-40B4-BE49-F238E27FC236}">
                <a16:creationId xmlns:a16="http://schemas.microsoft.com/office/drawing/2014/main" id="{1EE52E22-2296-B36E-1CFC-E7D3D439F5AE}"/>
              </a:ext>
            </a:extLst>
          </p:cNvPr>
          <p:cNvSpPr/>
          <p:nvPr/>
        </p:nvSpPr>
        <p:spPr>
          <a:xfrm>
            <a:off x="-27" y="3328905"/>
            <a:ext cx="3847233"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nSpc>
                <a:spcPct val="100000"/>
              </a:lnSpc>
              <a:spcBef>
                <a:spcPts val="100"/>
              </a:spcBef>
            </a:pPr>
            <a:r>
              <a:rPr lang="ru-RU" b="1" spc="-10" dirty="0">
                <a:solidFill>
                  <a:srgbClr val="000000"/>
                </a:solidFill>
                <a:latin typeface="Times New Roman" panose="02020603050405020304" pitchFamily="18" charset="0"/>
                <a:cs typeface="Times New Roman" panose="02020603050405020304" pitchFamily="18" charset="0"/>
              </a:rPr>
              <a:t>Программа субсидирования процентной ставки (1764)</a:t>
            </a:r>
          </a:p>
        </p:txBody>
      </p:sp>
      <p:sp>
        <p:nvSpPr>
          <p:cNvPr id="20" name="Прямоугольник 19">
            <a:extLst>
              <a:ext uri="{FF2B5EF4-FFF2-40B4-BE49-F238E27FC236}">
                <a16:creationId xmlns:a16="http://schemas.microsoft.com/office/drawing/2014/main" id="{E8708525-8CC4-C011-4234-7E82B8F495D8}"/>
              </a:ext>
            </a:extLst>
          </p:cNvPr>
          <p:cNvSpPr/>
          <p:nvPr/>
        </p:nvSpPr>
        <p:spPr>
          <a:xfrm>
            <a:off x="-9" y="4888166"/>
            <a:ext cx="3847216" cy="1191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nSpc>
                <a:spcPct val="100000"/>
              </a:lnSpc>
              <a:spcBef>
                <a:spcPts val="100"/>
              </a:spcBef>
            </a:pPr>
            <a:r>
              <a:rPr lang="ru-RU" b="1" spc="-10" dirty="0">
                <a:solidFill>
                  <a:srgbClr val="000000"/>
                </a:solidFill>
                <a:latin typeface="Times New Roman" panose="02020603050405020304" pitchFamily="18" charset="0"/>
                <a:cs typeface="Times New Roman" panose="02020603050405020304" pitchFamily="18" charset="0"/>
              </a:rPr>
              <a:t>Цифровая платформа </a:t>
            </a:r>
            <a:r>
              <a:rPr lang="ru-RU" b="1" spc="-10" dirty="0" err="1">
                <a:solidFill>
                  <a:srgbClr val="000000"/>
                </a:solidFill>
                <a:latin typeface="Times New Roman" panose="02020603050405020304" pitchFamily="18" charset="0"/>
                <a:cs typeface="Times New Roman" panose="02020603050405020304" pitchFamily="18" charset="0"/>
              </a:rPr>
              <a:t>мсп.рф</a:t>
            </a:r>
            <a:r>
              <a:rPr lang="ru-RU" b="1" spc="-10" dirty="0">
                <a:solidFill>
                  <a:srgbClr val="000000"/>
                </a:solidFill>
                <a:latin typeface="Times New Roman" panose="02020603050405020304" pitchFamily="18" charset="0"/>
                <a:cs typeface="Times New Roman" panose="02020603050405020304" pitchFamily="18" charset="0"/>
              </a:rPr>
              <a:t>, сервис «Производственная кооперация и сбыт»</a:t>
            </a:r>
          </a:p>
        </p:txBody>
      </p:sp>
      <p:sp>
        <p:nvSpPr>
          <p:cNvPr id="30" name="object 45">
            <a:extLst>
              <a:ext uri="{FF2B5EF4-FFF2-40B4-BE49-F238E27FC236}">
                <a16:creationId xmlns:a16="http://schemas.microsoft.com/office/drawing/2014/main" id="{E92563CD-77DE-4E7F-9C84-9EA4F907F5CE}"/>
              </a:ext>
            </a:extLst>
          </p:cNvPr>
          <p:cNvSpPr txBox="1"/>
          <p:nvPr/>
        </p:nvSpPr>
        <p:spPr>
          <a:xfrm>
            <a:off x="5990987" y="6137652"/>
            <a:ext cx="2255520" cy="23939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FFFFFF"/>
                </a:solidFill>
                <a:latin typeface="Segoe UI"/>
                <a:cs typeface="Segoe UI"/>
              </a:rPr>
              <a:t>8</a:t>
            </a:r>
            <a:r>
              <a:rPr sz="1400" b="1" dirty="0">
                <a:solidFill>
                  <a:srgbClr val="FFFFFF"/>
                </a:solidFill>
                <a:latin typeface="Segoe UI"/>
                <a:cs typeface="Segoe UI"/>
              </a:rPr>
              <a:t>%</a:t>
            </a:r>
            <a:r>
              <a:rPr sz="1400" b="1" spc="-105" dirty="0">
                <a:solidFill>
                  <a:srgbClr val="FFFFFF"/>
                </a:solidFill>
                <a:latin typeface="Segoe UI"/>
                <a:cs typeface="Segoe UI"/>
              </a:rPr>
              <a:t> </a:t>
            </a:r>
            <a:r>
              <a:rPr sz="1050" dirty="0">
                <a:solidFill>
                  <a:srgbClr val="FFFFFF"/>
                </a:solidFill>
                <a:latin typeface="Segoe UI"/>
                <a:cs typeface="Segoe UI"/>
              </a:rPr>
              <a:t>д</a:t>
            </a:r>
            <a:r>
              <a:rPr sz="1050" spc="-10" dirty="0">
                <a:solidFill>
                  <a:srgbClr val="FFFFFF"/>
                </a:solidFill>
                <a:latin typeface="Segoe UI"/>
                <a:cs typeface="Segoe UI"/>
              </a:rPr>
              <a:t>л</a:t>
            </a:r>
            <a:r>
              <a:rPr sz="1050" dirty="0">
                <a:solidFill>
                  <a:srgbClr val="FFFFFF"/>
                </a:solidFill>
                <a:latin typeface="Segoe UI"/>
                <a:cs typeface="Segoe UI"/>
              </a:rPr>
              <a:t>я</a:t>
            </a:r>
            <a:r>
              <a:rPr sz="1050" spc="-15" dirty="0">
                <a:solidFill>
                  <a:srgbClr val="FFFFFF"/>
                </a:solidFill>
                <a:latin typeface="Segoe UI"/>
                <a:cs typeface="Segoe UI"/>
              </a:rPr>
              <a:t> </a:t>
            </a:r>
            <a:r>
              <a:rPr sz="1000" spc="-10" dirty="0">
                <a:solidFill>
                  <a:srgbClr val="FFFFFF"/>
                </a:solidFill>
                <a:latin typeface="Segoe UI"/>
                <a:cs typeface="Segoe UI"/>
              </a:rPr>
              <a:t>иностранн</a:t>
            </a:r>
            <a:r>
              <a:rPr sz="1000" spc="-5" dirty="0">
                <a:solidFill>
                  <a:srgbClr val="FFFFFF"/>
                </a:solidFill>
                <a:latin typeface="Segoe UI"/>
                <a:cs typeface="Segoe UI"/>
              </a:rPr>
              <a:t>ого</a:t>
            </a:r>
            <a:r>
              <a:rPr sz="1000" spc="15" dirty="0">
                <a:solidFill>
                  <a:srgbClr val="FFFFFF"/>
                </a:solidFill>
                <a:latin typeface="Segoe UI"/>
                <a:cs typeface="Segoe UI"/>
              </a:rPr>
              <a:t> </a:t>
            </a:r>
            <a:r>
              <a:rPr sz="1000" spc="-5" dirty="0">
                <a:solidFill>
                  <a:srgbClr val="FFFFFF"/>
                </a:solidFill>
                <a:latin typeface="Segoe UI"/>
                <a:cs typeface="Segoe UI"/>
              </a:rPr>
              <a:t>о</a:t>
            </a:r>
            <a:r>
              <a:rPr sz="1000" spc="-10" dirty="0">
                <a:solidFill>
                  <a:srgbClr val="FFFFFF"/>
                </a:solidFill>
                <a:latin typeface="Segoe UI"/>
                <a:cs typeface="Segoe UI"/>
              </a:rPr>
              <a:t>б</a:t>
            </a:r>
            <a:r>
              <a:rPr sz="1000" spc="-5" dirty="0">
                <a:solidFill>
                  <a:srgbClr val="FFFFFF"/>
                </a:solidFill>
                <a:latin typeface="Segoe UI"/>
                <a:cs typeface="Segoe UI"/>
              </a:rPr>
              <a:t>ору</a:t>
            </a:r>
            <a:r>
              <a:rPr sz="1000" spc="-10" dirty="0">
                <a:solidFill>
                  <a:srgbClr val="FFFFFF"/>
                </a:solidFill>
                <a:latin typeface="Segoe UI"/>
                <a:cs typeface="Segoe UI"/>
              </a:rPr>
              <a:t>д</a:t>
            </a:r>
            <a:r>
              <a:rPr sz="1000" spc="-5" dirty="0">
                <a:solidFill>
                  <a:srgbClr val="FFFFFF"/>
                </a:solidFill>
                <a:latin typeface="Segoe UI"/>
                <a:cs typeface="Segoe UI"/>
              </a:rPr>
              <a:t>ован</a:t>
            </a:r>
            <a:r>
              <a:rPr sz="1000" spc="-10" dirty="0">
                <a:solidFill>
                  <a:srgbClr val="FFFFFF"/>
                </a:solidFill>
                <a:latin typeface="Segoe UI"/>
                <a:cs typeface="Segoe UI"/>
              </a:rPr>
              <a:t>и</a:t>
            </a:r>
            <a:r>
              <a:rPr sz="1000" spc="-5" dirty="0">
                <a:solidFill>
                  <a:srgbClr val="FFFFFF"/>
                </a:solidFill>
                <a:latin typeface="Segoe UI"/>
                <a:cs typeface="Segoe UI"/>
              </a:rPr>
              <a:t>я</a:t>
            </a:r>
            <a:endParaRPr sz="1000" dirty="0">
              <a:latin typeface="Segoe UI"/>
              <a:cs typeface="Segoe UI"/>
            </a:endParaRPr>
          </a:p>
        </p:txBody>
      </p:sp>
      <p:sp>
        <p:nvSpPr>
          <p:cNvPr id="39" name="Прямоугольник 38">
            <a:extLst>
              <a:ext uri="{FF2B5EF4-FFF2-40B4-BE49-F238E27FC236}">
                <a16:creationId xmlns:a16="http://schemas.microsoft.com/office/drawing/2014/main" id="{8B4C007F-426C-30AF-12D7-4F2B3775560B}"/>
              </a:ext>
            </a:extLst>
          </p:cNvPr>
          <p:cNvSpPr/>
          <p:nvPr/>
        </p:nvSpPr>
        <p:spPr>
          <a:xfrm>
            <a:off x="-27" y="6143344"/>
            <a:ext cx="3847233"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spcBef>
                <a:spcPts val="100"/>
              </a:spcBef>
            </a:pPr>
            <a:r>
              <a:rPr lang="ru-RU" b="1" spc="-10" dirty="0">
                <a:solidFill>
                  <a:srgbClr val="000000"/>
                </a:solidFill>
                <a:latin typeface="Times New Roman" panose="02020603050405020304" pitchFamily="18" charset="0"/>
                <a:cs typeface="Times New Roman" panose="02020603050405020304" pitchFamily="18" charset="0"/>
              </a:rPr>
              <a:t>Поддержка субъектов МСП через Фонд «МИР»</a:t>
            </a:r>
          </a:p>
        </p:txBody>
      </p:sp>
      <p:sp>
        <p:nvSpPr>
          <p:cNvPr id="44" name="圆角矩形 95">
            <a:extLst>
              <a:ext uri="{FF2B5EF4-FFF2-40B4-BE49-F238E27FC236}">
                <a16:creationId xmlns:a16="http://schemas.microsoft.com/office/drawing/2014/main" id="{4D4AF072-9315-70BD-3D83-29264C5E9D7D}"/>
              </a:ext>
            </a:extLst>
          </p:cNvPr>
          <p:cNvSpPr/>
          <p:nvPr/>
        </p:nvSpPr>
        <p:spPr>
          <a:xfrm>
            <a:off x="3975786" y="6137652"/>
            <a:ext cx="5999309" cy="646331"/>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130" algn="just">
              <a:spcBef>
                <a:spcPts val="340"/>
              </a:spcBef>
              <a:buClr>
                <a:srgbClr val="FF6363"/>
              </a:buClr>
              <a:tabLst>
                <a:tab pos="367665" algn="l"/>
                <a:tab pos="368300" algn="l"/>
              </a:tabLst>
            </a:pPr>
            <a:r>
              <a:rPr lang="ru-RU" sz="1100" spc="-10" dirty="0">
                <a:solidFill>
                  <a:schemeClr val="tx1"/>
                </a:solidFill>
                <a:latin typeface="Times New Roman" panose="02020603050405020304" pitchFamily="18" charset="0"/>
                <a:cs typeface="Times New Roman" panose="02020603050405020304" pitchFamily="18" charset="0"/>
              </a:rPr>
              <a:t>Долгосрочная финансовая поддержка в форме конвертируемых займов или вхождения в капитал Компании. </a:t>
            </a:r>
          </a:p>
          <a:p>
            <a:pPr marL="24130" algn="just">
              <a:lnSpc>
                <a:spcPct val="100000"/>
              </a:lnSpc>
              <a:spcBef>
                <a:spcPts val="340"/>
              </a:spcBef>
              <a:buClr>
                <a:srgbClr val="FF6363"/>
              </a:buClr>
              <a:tabLst>
                <a:tab pos="367665" algn="l"/>
                <a:tab pos="368300" algn="l"/>
              </a:tabLst>
            </a:pPr>
            <a:endParaRPr lang="ru-RU" sz="1100" spc="-10" dirty="0">
              <a:solidFill>
                <a:schemeClr val="tx1"/>
              </a:solidFill>
              <a:latin typeface="Times New Roman" panose="02020603050405020304" pitchFamily="18" charset="0"/>
              <a:cs typeface="Times New Roman" panose="02020603050405020304" pitchFamily="18" charset="0"/>
            </a:endParaRPr>
          </a:p>
        </p:txBody>
      </p:sp>
      <p:sp>
        <p:nvSpPr>
          <p:cNvPr id="33" name="矩形 35">
            <a:extLst>
              <a:ext uri="{FF2B5EF4-FFF2-40B4-BE49-F238E27FC236}">
                <a16:creationId xmlns:a16="http://schemas.microsoft.com/office/drawing/2014/main" id="{15E6A7CB-C129-A934-78D0-CE074578F18B}"/>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35" name="object 16">
            <a:extLst>
              <a:ext uri="{FF2B5EF4-FFF2-40B4-BE49-F238E27FC236}">
                <a16:creationId xmlns:a16="http://schemas.microsoft.com/office/drawing/2014/main" id="{FC17EE68-40EF-3C24-93CB-0B973249FEA9}"/>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24</a:t>
            </a:r>
            <a:endParaRPr sz="1800" dirty="0">
              <a:latin typeface="Calibri"/>
              <a:cs typeface="Calibri"/>
            </a:endParaRPr>
          </a:p>
        </p:txBody>
      </p:sp>
      <p:sp>
        <p:nvSpPr>
          <p:cNvPr id="43" name="Прямоугольник 42">
            <a:extLst>
              <a:ext uri="{FF2B5EF4-FFF2-40B4-BE49-F238E27FC236}">
                <a16:creationId xmlns:a16="http://schemas.microsoft.com/office/drawing/2014/main" id="{E8708525-8CC4-C011-4234-7E82B8F495D8}"/>
              </a:ext>
            </a:extLst>
          </p:cNvPr>
          <p:cNvSpPr/>
          <p:nvPr/>
        </p:nvSpPr>
        <p:spPr>
          <a:xfrm>
            <a:off x="-26" y="4062110"/>
            <a:ext cx="3847233" cy="7391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nSpc>
                <a:spcPct val="100000"/>
              </a:lnSpc>
              <a:spcBef>
                <a:spcPts val="100"/>
              </a:spcBef>
            </a:pPr>
            <a:r>
              <a:rPr lang="ru-RU" b="1" spc="-10" dirty="0">
                <a:solidFill>
                  <a:srgbClr val="000000"/>
                </a:solidFill>
                <a:latin typeface="Times New Roman" panose="02020603050405020304" pitchFamily="18" charset="0"/>
                <a:cs typeface="Times New Roman" panose="02020603050405020304" pitchFamily="18" charset="0"/>
              </a:rPr>
              <a:t>Совмещение </a:t>
            </a:r>
          </a:p>
          <a:p>
            <a:pPr marL="12700">
              <a:lnSpc>
                <a:spcPct val="100000"/>
              </a:lnSpc>
              <a:spcBef>
                <a:spcPts val="100"/>
              </a:spcBef>
            </a:pPr>
            <a:r>
              <a:rPr lang="ru-RU" b="1" spc="-10" dirty="0">
                <a:solidFill>
                  <a:srgbClr val="000000"/>
                </a:solidFill>
                <a:latin typeface="Times New Roman" panose="02020603050405020304" pitchFamily="18" charset="0"/>
                <a:cs typeface="Times New Roman" panose="02020603050405020304" pitchFamily="18" charset="0"/>
              </a:rPr>
              <a:t>Программ ПСК и 1764</a:t>
            </a:r>
          </a:p>
        </p:txBody>
      </p:sp>
      <p:sp>
        <p:nvSpPr>
          <p:cNvPr id="47" name="圆角矩形 95">
            <a:extLst>
              <a:ext uri="{FF2B5EF4-FFF2-40B4-BE49-F238E27FC236}">
                <a16:creationId xmlns:a16="http://schemas.microsoft.com/office/drawing/2014/main" id="{04E796D9-CC1D-E551-1952-D145A649B4C5}"/>
              </a:ext>
            </a:extLst>
          </p:cNvPr>
          <p:cNvSpPr/>
          <p:nvPr/>
        </p:nvSpPr>
        <p:spPr>
          <a:xfrm>
            <a:off x="3986337" y="4038185"/>
            <a:ext cx="5999309" cy="776559"/>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nSpc>
                <a:spcPct val="100000"/>
              </a:lnSpc>
            </a:pPr>
            <a:endParaRPr lang="ru-RU" sz="900" dirty="0">
              <a:solidFill>
                <a:schemeClr val="tx1"/>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50D54801-7637-024B-302B-F382E35D5517}"/>
              </a:ext>
            </a:extLst>
          </p:cNvPr>
          <p:cNvSpPr txBox="1"/>
          <p:nvPr/>
        </p:nvSpPr>
        <p:spPr>
          <a:xfrm>
            <a:off x="7022543" y="4141933"/>
            <a:ext cx="3378465" cy="600164"/>
          </a:xfrm>
          <a:prstGeom prst="rect">
            <a:avLst/>
          </a:prstGeom>
          <a:noFill/>
        </p:spPr>
        <p:txBody>
          <a:bodyPr wrap="square">
            <a:spAutoFit/>
          </a:bodyPr>
          <a:lstStyle/>
          <a:p>
            <a:r>
              <a:rPr lang="ru-RU" sz="1100" spc="-5" dirty="0">
                <a:latin typeface="Times New Roman" panose="02020603050405020304" pitchFamily="18" charset="0"/>
                <a:cs typeface="Times New Roman" panose="02020603050405020304" pitchFamily="18" charset="0"/>
              </a:rPr>
              <a:t>Размер</a:t>
            </a:r>
            <a:r>
              <a:rPr lang="ru-RU" sz="1100" spc="-15" dirty="0">
                <a:latin typeface="Times New Roman" panose="02020603050405020304" pitchFamily="18" charset="0"/>
                <a:cs typeface="Times New Roman" panose="02020603050405020304" pitchFamily="18" charset="0"/>
              </a:rPr>
              <a:t> </a:t>
            </a:r>
            <a:r>
              <a:rPr lang="ru-RU" sz="1100" spc="-10" dirty="0">
                <a:latin typeface="Times New Roman" panose="02020603050405020304" pitchFamily="18" charset="0"/>
                <a:cs typeface="Times New Roman" panose="02020603050405020304" pitchFamily="18" charset="0"/>
              </a:rPr>
              <a:t>кредита</a:t>
            </a:r>
            <a:r>
              <a:rPr lang="ru-RU" sz="1100" spc="25" dirty="0">
                <a:latin typeface="Times New Roman" panose="02020603050405020304" pitchFamily="18" charset="0"/>
                <a:cs typeface="Times New Roman" panose="02020603050405020304" pitchFamily="18" charset="0"/>
              </a:rPr>
              <a:t> </a:t>
            </a:r>
            <a:r>
              <a:rPr lang="ru-RU" sz="1100" spc="-5" dirty="0">
                <a:latin typeface="Times New Roman" panose="02020603050405020304" pitchFamily="18" charset="0"/>
                <a:cs typeface="Times New Roman" panose="02020603050405020304" pitchFamily="18" charset="0"/>
              </a:rPr>
              <a:t>–</a:t>
            </a:r>
            <a:r>
              <a:rPr lang="ru-RU" sz="1100" spc="-10" dirty="0">
                <a:latin typeface="Times New Roman" panose="02020603050405020304" pitchFamily="18" charset="0"/>
                <a:cs typeface="Times New Roman" panose="02020603050405020304" pitchFamily="18" charset="0"/>
              </a:rPr>
              <a:t> </a:t>
            </a:r>
            <a:r>
              <a:rPr lang="ru-RU" sz="1100" b="1" spc="-5" dirty="0">
                <a:latin typeface="Times New Roman" panose="02020603050405020304" pitchFamily="18" charset="0"/>
                <a:cs typeface="Times New Roman" panose="02020603050405020304" pitchFamily="18" charset="0"/>
              </a:rPr>
              <a:t>от 50 млн до 2 млрд рублей</a:t>
            </a:r>
            <a:r>
              <a:rPr lang="ru-RU" sz="1100" spc="-5" dirty="0">
                <a:latin typeface="Times New Roman" panose="02020603050405020304" pitchFamily="18" charset="0"/>
                <a:cs typeface="Times New Roman" panose="02020603050405020304" pitchFamily="18" charset="0"/>
              </a:rPr>
              <a:t> </a:t>
            </a:r>
          </a:p>
          <a:p>
            <a:r>
              <a:rPr lang="ru-RU" sz="1100" spc="-5" dirty="0">
                <a:latin typeface="Times New Roman" panose="02020603050405020304" pitchFamily="18" charset="0"/>
                <a:cs typeface="Times New Roman" panose="02020603050405020304" pitchFamily="18" charset="0"/>
              </a:rPr>
              <a:t>Ставка – </a:t>
            </a:r>
            <a:r>
              <a:rPr lang="ru-RU" sz="1100" b="1" spc="-5" dirty="0">
                <a:latin typeface="Times New Roman" panose="02020603050405020304" pitchFamily="18" charset="0"/>
                <a:cs typeface="Times New Roman" panose="02020603050405020304" pitchFamily="18" charset="0"/>
              </a:rPr>
              <a:t>от 2,5 % до 4 %</a:t>
            </a:r>
          </a:p>
          <a:p>
            <a:r>
              <a:rPr lang="ru-RU" sz="1100" spc="-5" dirty="0">
                <a:latin typeface="Times New Roman" panose="02020603050405020304" pitchFamily="18" charset="0"/>
                <a:cs typeface="Times New Roman" panose="02020603050405020304" pitchFamily="18" charset="0"/>
              </a:rPr>
              <a:t>Льготный период кредитования — </a:t>
            </a:r>
            <a:r>
              <a:rPr lang="ru-RU" sz="1100" b="1" spc="-5" dirty="0">
                <a:latin typeface="Times New Roman" panose="02020603050405020304" pitchFamily="18" charset="0"/>
                <a:cs typeface="Times New Roman" panose="02020603050405020304" pitchFamily="18" charset="0"/>
              </a:rPr>
              <a:t>5 лет</a:t>
            </a:r>
            <a:endParaRPr lang="ru-RU" sz="1100" b="1" dirty="0"/>
          </a:p>
        </p:txBody>
      </p:sp>
      <p:sp>
        <p:nvSpPr>
          <p:cNvPr id="51" name="TextBox 50">
            <a:extLst>
              <a:ext uri="{FF2B5EF4-FFF2-40B4-BE49-F238E27FC236}">
                <a16:creationId xmlns:a16="http://schemas.microsoft.com/office/drawing/2014/main" id="{163D97CC-0C58-E475-0563-7FF1D5C4CA89}"/>
              </a:ext>
            </a:extLst>
          </p:cNvPr>
          <p:cNvSpPr txBox="1"/>
          <p:nvPr/>
        </p:nvSpPr>
        <p:spPr>
          <a:xfrm>
            <a:off x="4022889" y="4004885"/>
            <a:ext cx="2999654" cy="261610"/>
          </a:xfrm>
          <a:prstGeom prst="rect">
            <a:avLst/>
          </a:prstGeom>
          <a:noFill/>
        </p:spPr>
        <p:txBody>
          <a:bodyPr wrap="square">
            <a:spAutoFit/>
          </a:bodyPr>
          <a:lstStyle/>
          <a:p>
            <a:pPr algn="just"/>
            <a:r>
              <a:rPr lang="ru-RU" sz="1100" b="1" dirty="0">
                <a:solidFill>
                  <a:schemeClr val="tx1"/>
                </a:solidFill>
                <a:latin typeface="Times New Roman" panose="02020603050405020304" pitchFamily="18" charset="0"/>
                <a:cs typeface="Times New Roman" panose="02020603050405020304" pitchFamily="18" charset="0"/>
              </a:rPr>
              <a:t>Инвестиционный</a:t>
            </a:r>
            <a:r>
              <a:rPr lang="ru-RU" sz="1100" b="1" spc="-80" dirty="0">
                <a:solidFill>
                  <a:schemeClr val="tx1"/>
                </a:solidFill>
                <a:latin typeface="Times New Roman" panose="02020603050405020304" pitchFamily="18" charset="0"/>
                <a:cs typeface="Times New Roman" panose="02020603050405020304" pitchFamily="18" charset="0"/>
              </a:rPr>
              <a:t> </a:t>
            </a:r>
            <a:r>
              <a:rPr lang="ru-RU" sz="1100" b="1" spc="-5" dirty="0">
                <a:solidFill>
                  <a:schemeClr val="tx1"/>
                </a:solidFill>
                <a:latin typeface="Times New Roman" panose="02020603050405020304" pitchFamily="18" charset="0"/>
                <a:cs typeface="Times New Roman" panose="02020603050405020304" pitchFamily="18" charset="0"/>
              </a:rPr>
              <a:t>кредит</a:t>
            </a:r>
          </a:p>
        </p:txBody>
      </p:sp>
      <p:sp>
        <p:nvSpPr>
          <p:cNvPr id="52" name="Прямоугольник 51"/>
          <p:cNvSpPr/>
          <p:nvPr/>
        </p:nvSpPr>
        <p:spPr>
          <a:xfrm>
            <a:off x="4022889" y="4221399"/>
            <a:ext cx="7121471" cy="553998"/>
          </a:xfrm>
          <a:prstGeom prst="rect">
            <a:avLst/>
          </a:prstGeom>
        </p:spPr>
        <p:txBody>
          <a:bodyPr wrap="square">
            <a:spAutoFit/>
          </a:bodyPr>
          <a:lstStyle/>
          <a:p>
            <a:r>
              <a:rPr lang="ru-RU" sz="1000" dirty="0">
                <a:latin typeface="Times New Roman" panose="02020603050405020304" pitchFamily="18" charset="0"/>
                <a:cs typeface="Times New Roman" panose="02020603050405020304" pitchFamily="18" charset="0"/>
              </a:rPr>
              <a:t>обрабатывающее производство / логистика / </a:t>
            </a:r>
          </a:p>
          <a:p>
            <a:r>
              <a:rPr lang="ru-RU" sz="1000" dirty="0">
                <a:latin typeface="Times New Roman" panose="02020603050405020304" pitchFamily="18" charset="0"/>
                <a:cs typeface="Times New Roman" panose="02020603050405020304" pitchFamily="18" charset="0"/>
              </a:rPr>
              <a:t>гостиничный бизнес </a:t>
            </a:r>
            <a:r>
              <a:rPr lang="en-US" sz="1000" dirty="0">
                <a:latin typeface="Times New Roman" panose="02020603050405020304" pitchFamily="18" charset="0"/>
                <a:cs typeface="Times New Roman" panose="02020603050405020304" pitchFamily="18" charset="0"/>
              </a:rPr>
              <a:t>/</a:t>
            </a:r>
            <a:r>
              <a:rPr lang="ru-RU" sz="1000" dirty="0">
                <a:latin typeface="Times New Roman" panose="02020603050405020304" pitchFamily="18" charset="0"/>
                <a:cs typeface="Times New Roman" panose="02020603050405020304" pitchFamily="18" charset="0"/>
              </a:rPr>
              <a:t> деятельность профессиональная,</a:t>
            </a:r>
          </a:p>
          <a:p>
            <a:r>
              <a:rPr lang="ru-RU" sz="1000" dirty="0">
                <a:latin typeface="Times New Roman" panose="02020603050405020304" pitchFamily="18" charset="0"/>
                <a:cs typeface="Times New Roman" panose="02020603050405020304" pitchFamily="18" charset="0"/>
              </a:rPr>
              <a:t> научная и техническая </a:t>
            </a:r>
          </a:p>
        </p:txBody>
      </p:sp>
      <p:sp>
        <p:nvSpPr>
          <p:cNvPr id="53" name="TextBox 52">
            <a:extLst>
              <a:ext uri="{FF2B5EF4-FFF2-40B4-BE49-F238E27FC236}">
                <a16:creationId xmlns:a16="http://schemas.microsoft.com/office/drawing/2014/main" id="{DD0E8E29-FE66-6B85-0BCF-D87088CAA062}"/>
              </a:ext>
            </a:extLst>
          </p:cNvPr>
          <p:cNvSpPr txBox="1"/>
          <p:nvPr/>
        </p:nvSpPr>
        <p:spPr>
          <a:xfrm>
            <a:off x="4022889" y="3436773"/>
            <a:ext cx="3463929" cy="492443"/>
          </a:xfrm>
          <a:prstGeom prst="rect">
            <a:avLst/>
          </a:prstGeom>
          <a:noFill/>
        </p:spPr>
        <p:txBody>
          <a:bodyPr wrap="square">
            <a:spAutoFit/>
          </a:bodyPr>
          <a:lstStyle/>
          <a:p>
            <a:pPr marL="12700">
              <a:lnSpc>
                <a:spcPct val="100000"/>
              </a:lnSpc>
            </a:pPr>
            <a:r>
              <a:rPr lang="ru-RU" sz="1100" spc="-5" dirty="0">
                <a:solidFill>
                  <a:schemeClr val="tx1"/>
                </a:solidFill>
                <a:latin typeface="Times New Roman" panose="02020603050405020304" pitchFamily="18" charset="0"/>
                <a:cs typeface="Times New Roman" panose="02020603050405020304" pitchFamily="18" charset="0"/>
              </a:rPr>
              <a:t>Размер</a:t>
            </a:r>
            <a:r>
              <a:rPr lang="ru-RU" sz="1100" spc="-15" dirty="0">
                <a:solidFill>
                  <a:schemeClr val="tx1"/>
                </a:solidFill>
                <a:latin typeface="Times New Roman" panose="02020603050405020304" pitchFamily="18" charset="0"/>
                <a:cs typeface="Times New Roman" panose="02020603050405020304" pitchFamily="18" charset="0"/>
              </a:rPr>
              <a:t> </a:t>
            </a:r>
            <a:r>
              <a:rPr lang="ru-RU" sz="1100" spc="-10" dirty="0">
                <a:solidFill>
                  <a:schemeClr val="tx1"/>
                </a:solidFill>
                <a:latin typeface="Times New Roman" panose="02020603050405020304" pitchFamily="18" charset="0"/>
                <a:cs typeface="Times New Roman" panose="02020603050405020304" pitchFamily="18" charset="0"/>
              </a:rPr>
              <a:t>кредита</a:t>
            </a:r>
            <a:r>
              <a:rPr lang="ru-RU" sz="1100" spc="25" dirty="0">
                <a:solidFill>
                  <a:schemeClr val="tx1"/>
                </a:solidFill>
                <a:latin typeface="Times New Roman" panose="02020603050405020304" pitchFamily="18" charset="0"/>
                <a:cs typeface="Times New Roman" panose="02020603050405020304" pitchFamily="18" charset="0"/>
              </a:rPr>
              <a:t> </a:t>
            </a:r>
            <a:r>
              <a:rPr lang="ru-RU" sz="1100" spc="-5" dirty="0">
                <a:solidFill>
                  <a:schemeClr val="tx1"/>
                </a:solidFill>
                <a:latin typeface="Times New Roman" panose="02020603050405020304" pitchFamily="18" charset="0"/>
                <a:cs typeface="Times New Roman" panose="02020603050405020304" pitchFamily="18" charset="0"/>
              </a:rPr>
              <a:t>–</a:t>
            </a:r>
            <a:r>
              <a:rPr lang="ru-RU" sz="1100" spc="-10" dirty="0">
                <a:solidFill>
                  <a:schemeClr val="tx1"/>
                </a:solidFill>
                <a:latin typeface="Times New Roman" panose="02020603050405020304" pitchFamily="18" charset="0"/>
                <a:cs typeface="Times New Roman" panose="02020603050405020304" pitchFamily="18" charset="0"/>
              </a:rPr>
              <a:t> </a:t>
            </a:r>
            <a:r>
              <a:rPr lang="ru-RU" sz="1100" b="1" spc="-10" dirty="0">
                <a:solidFill>
                  <a:schemeClr val="tx1"/>
                </a:solidFill>
                <a:latin typeface="Times New Roman" panose="02020603050405020304" pitchFamily="18" charset="0"/>
                <a:cs typeface="Times New Roman" panose="02020603050405020304" pitchFamily="18" charset="0"/>
              </a:rPr>
              <a:t>от</a:t>
            </a:r>
            <a:r>
              <a:rPr lang="ru-RU" sz="1100" b="1" spc="10" dirty="0">
                <a:solidFill>
                  <a:schemeClr val="tx1"/>
                </a:solidFill>
                <a:latin typeface="Times New Roman" panose="02020603050405020304" pitchFamily="18" charset="0"/>
                <a:cs typeface="Times New Roman" panose="02020603050405020304" pitchFamily="18" charset="0"/>
              </a:rPr>
              <a:t> </a:t>
            </a:r>
            <a:r>
              <a:rPr lang="ru-RU" sz="1100" b="1" spc="-5" dirty="0">
                <a:solidFill>
                  <a:schemeClr val="tx1"/>
                </a:solidFill>
                <a:latin typeface="Times New Roman" panose="02020603050405020304" pitchFamily="18" charset="0"/>
                <a:cs typeface="Times New Roman" panose="02020603050405020304" pitchFamily="18" charset="0"/>
              </a:rPr>
              <a:t>0,5 млн </a:t>
            </a:r>
            <a:r>
              <a:rPr lang="ru-RU" sz="1100" b="1" spc="-10" dirty="0">
                <a:solidFill>
                  <a:schemeClr val="tx1"/>
                </a:solidFill>
                <a:latin typeface="Times New Roman" panose="02020603050405020304" pitchFamily="18" charset="0"/>
                <a:cs typeface="Times New Roman" panose="02020603050405020304" pitchFamily="18" charset="0"/>
              </a:rPr>
              <a:t>рублей</a:t>
            </a:r>
            <a:r>
              <a:rPr lang="ru-RU" sz="1100" b="1" spc="-5" dirty="0">
                <a:solidFill>
                  <a:schemeClr val="tx1"/>
                </a:solidFill>
                <a:latin typeface="Times New Roman" panose="02020603050405020304" pitchFamily="18" charset="0"/>
                <a:cs typeface="Times New Roman" panose="02020603050405020304" pitchFamily="18" charset="0"/>
              </a:rPr>
              <a:t> </a:t>
            </a:r>
            <a:r>
              <a:rPr lang="ru-RU" sz="1100" b="1" spc="-15" dirty="0">
                <a:solidFill>
                  <a:schemeClr val="tx1"/>
                </a:solidFill>
                <a:latin typeface="Times New Roman" panose="02020603050405020304" pitchFamily="18" charset="0"/>
                <a:cs typeface="Times New Roman" panose="02020603050405020304" pitchFamily="18" charset="0"/>
              </a:rPr>
              <a:t>до</a:t>
            </a:r>
            <a:r>
              <a:rPr lang="ru-RU" sz="1100" b="1" spc="10" dirty="0">
                <a:solidFill>
                  <a:schemeClr val="tx1"/>
                </a:solidFill>
                <a:latin typeface="Times New Roman" panose="02020603050405020304" pitchFamily="18" charset="0"/>
                <a:cs typeface="Times New Roman" panose="02020603050405020304" pitchFamily="18" charset="0"/>
              </a:rPr>
              <a:t> </a:t>
            </a:r>
            <a:r>
              <a:rPr lang="ru-RU" sz="1100" b="1" spc="-5" dirty="0">
                <a:solidFill>
                  <a:schemeClr val="tx1"/>
                </a:solidFill>
                <a:latin typeface="Times New Roman" panose="02020603050405020304" pitchFamily="18" charset="0"/>
                <a:cs typeface="Times New Roman" panose="02020603050405020304" pitchFamily="18" charset="0"/>
              </a:rPr>
              <a:t>2 </a:t>
            </a:r>
            <a:r>
              <a:rPr lang="ru-RU" sz="1100" b="1" spc="-15" dirty="0">
                <a:solidFill>
                  <a:schemeClr val="tx1"/>
                </a:solidFill>
                <a:latin typeface="Times New Roman" panose="02020603050405020304" pitchFamily="18" charset="0"/>
                <a:cs typeface="Times New Roman" panose="02020603050405020304" pitchFamily="18" charset="0"/>
              </a:rPr>
              <a:t>млрд</a:t>
            </a:r>
            <a:r>
              <a:rPr lang="ru-RU" sz="1100" b="1" dirty="0">
                <a:solidFill>
                  <a:schemeClr val="tx1"/>
                </a:solidFill>
                <a:latin typeface="Times New Roman" panose="02020603050405020304" pitchFamily="18" charset="0"/>
                <a:cs typeface="Times New Roman" panose="02020603050405020304" pitchFamily="18" charset="0"/>
              </a:rPr>
              <a:t> </a:t>
            </a:r>
            <a:r>
              <a:rPr lang="ru-RU" sz="1100" b="1" spc="-10" dirty="0">
                <a:solidFill>
                  <a:schemeClr val="tx1"/>
                </a:solidFill>
                <a:latin typeface="Times New Roman" panose="02020603050405020304" pitchFamily="18" charset="0"/>
                <a:cs typeface="Times New Roman" panose="02020603050405020304" pitchFamily="18" charset="0"/>
              </a:rPr>
              <a:t>рублей</a:t>
            </a:r>
            <a:endParaRPr lang="ru-RU" sz="1100" b="1" dirty="0">
              <a:solidFill>
                <a:schemeClr val="tx1"/>
              </a:solidFill>
              <a:latin typeface="Times New Roman" panose="02020603050405020304" pitchFamily="18" charset="0"/>
              <a:cs typeface="Times New Roman" panose="02020603050405020304" pitchFamily="18" charset="0"/>
            </a:endParaRPr>
          </a:p>
          <a:p>
            <a:pPr marL="12700"/>
            <a:r>
              <a:rPr lang="ru-RU" sz="1100" b="1" spc="-10" dirty="0">
                <a:latin typeface="Times New Roman" panose="02020603050405020304" pitchFamily="18" charset="0"/>
                <a:cs typeface="Times New Roman" panose="02020603050405020304" pitchFamily="18" charset="0"/>
              </a:rPr>
              <a:t>Ставка – до 10,25 %</a:t>
            </a:r>
          </a:p>
          <a:p>
            <a:pPr marL="12700"/>
            <a:endParaRPr lang="ru-RU" sz="400" i="1" spc="-5"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070747" y="4977073"/>
            <a:ext cx="6096000" cy="1107996"/>
          </a:xfrm>
          <a:prstGeom prst="rect">
            <a:avLst/>
          </a:prstGeom>
        </p:spPr>
        <p:txBody>
          <a:bodyPr>
            <a:spAutoFit/>
          </a:bodyPr>
          <a:lstStyle/>
          <a:p>
            <a:pPr defTabSz="1507846"/>
            <a:r>
              <a:rPr lang="ru-RU" sz="1100" b="1" dirty="0">
                <a:latin typeface="Times New Roman" panose="02020603050405020304" pitchFamily="18" charset="0"/>
                <a:ea typeface="PT Root UI" panose="020B0303020202020204" pitchFamily="34" charset="-52"/>
                <a:cs typeface="Times New Roman" panose="02020603050405020304" pitchFamily="18" charset="0"/>
              </a:rPr>
              <a:t>Помощь в коммуникации МСП с компаниями и торговыми сетями.</a:t>
            </a:r>
          </a:p>
          <a:p>
            <a:pPr defTabSz="1507846"/>
            <a:r>
              <a:rPr lang="ru-RU" sz="1100" dirty="0">
                <a:latin typeface="Times New Roman" panose="02020603050405020304" pitchFamily="18" charset="0"/>
                <a:cs typeface="Times New Roman" panose="02020603050405020304" pitchFamily="18" charset="0"/>
              </a:rPr>
              <a:t>Сервис поможет наладить сбыт продукции, найти новых проверенных партнеров-поставщиков для предприятий производственного сектора в целях </a:t>
            </a:r>
            <a:r>
              <a:rPr lang="ru-RU" sz="1100" dirty="0" err="1">
                <a:latin typeface="Times New Roman" panose="02020603050405020304" pitchFamily="18" charset="0"/>
                <a:cs typeface="Times New Roman" panose="02020603050405020304" pitchFamily="18" charset="0"/>
              </a:rPr>
              <a:t>импортозамещения</a:t>
            </a:r>
            <a:r>
              <a:rPr lang="ru-RU" sz="1100" dirty="0">
                <a:latin typeface="Times New Roman" panose="02020603050405020304" pitchFamily="18" charset="0"/>
                <a:cs typeface="Times New Roman" panose="02020603050405020304" pitchFamily="18" charset="0"/>
              </a:rPr>
              <a:t>, понять в каком направлении развивать или переориентировать свое производство. Можно подать заявку на включение в реестр промышленных компаний или поставщиков продуктов питания.</a:t>
            </a:r>
          </a:p>
          <a:p>
            <a:pPr defTabSz="1507846"/>
            <a:r>
              <a:rPr lang="ru-RU" sz="1100" dirty="0">
                <a:latin typeface="Times New Roman" panose="02020603050405020304" pitchFamily="18" charset="0"/>
                <a:ea typeface="PT Root UI" panose="020B0303020202020204" pitchFamily="34" charset="-52"/>
                <a:cs typeface="Times New Roman" panose="02020603050405020304" pitchFamily="18" charset="0"/>
              </a:rPr>
              <a:t> </a:t>
            </a:r>
          </a:p>
        </p:txBody>
      </p:sp>
      <p:pic>
        <p:nvPicPr>
          <p:cNvPr id="3" name="Рисунок 2">
            <a:extLst>
              <a:ext uri="{FF2B5EF4-FFF2-40B4-BE49-F238E27FC236}">
                <a16:creationId xmlns:a16="http://schemas.microsoft.com/office/drawing/2014/main" id="{BAAA8731-23E0-649A-152C-110B21695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0087" y="3105760"/>
            <a:ext cx="1522750" cy="1522750"/>
          </a:xfrm>
          <a:prstGeom prst="rect">
            <a:avLst/>
          </a:prstGeom>
        </p:spPr>
      </p:pic>
    </p:spTree>
    <p:extLst>
      <p:ext uri="{BB962C8B-B14F-4D97-AF65-F5344CB8AC3E}">
        <p14:creationId xmlns:p14="http://schemas.microsoft.com/office/powerpoint/2010/main" val="251004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67387AE2-3E17-D477-072B-62CBC87B6E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10" y="101757"/>
            <a:ext cx="6934592" cy="1482269"/>
          </a:xfrm>
        </p:spPr>
      </p:pic>
      <p:sp>
        <p:nvSpPr>
          <p:cNvPr id="48" name="Прямоугольник 47">
            <a:extLst>
              <a:ext uri="{FF2B5EF4-FFF2-40B4-BE49-F238E27FC236}">
                <a16:creationId xmlns:a16="http://schemas.microsoft.com/office/drawing/2014/main" id="{4B689AC2-DAAA-91B5-C037-022FBDC44E9F}"/>
              </a:ext>
            </a:extLst>
          </p:cNvPr>
          <p:cNvSpPr/>
          <p:nvPr/>
        </p:nvSpPr>
        <p:spPr>
          <a:xfrm>
            <a:off x="51410" y="1600680"/>
            <a:ext cx="9808236"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ea typeface="PT Root UI Bold" panose="020B0603020202020204" pitchFamily="34" charset="-52"/>
                <a:cs typeface="Times New Roman" panose="02020603050405020304" pitchFamily="18" charset="0"/>
              </a:rPr>
              <a:t>Льготный лизинг оборудования для субъектов МСП</a:t>
            </a:r>
          </a:p>
          <a:p>
            <a:endParaRPr lang="ru-RU" dirty="0"/>
          </a:p>
        </p:txBody>
      </p:sp>
      <p:sp>
        <p:nvSpPr>
          <p:cNvPr id="30" name="object 45">
            <a:extLst>
              <a:ext uri="{FF2B5EF4-FFF2-40B4-BE49-F238E27FC236}">
                <a16:creationId xmlns:a16="http://schemas.microsoft.com/office/drawing/2014/main" id="{E92563CD-77DE-4E7F-9C84-9EA4F907F5CE}"/>
              </a:ext>
            </a:extLst>
          </p:cNvPr>
          <p:cNvSpPr txBox="1"/>
          <p:nvPr/>
        </p:nvSpPr>
        <p:spPr>
          <a:xfrm>
            <a:off x="5990987" y="6137652"/>
            <a:ext cx="2255520" cy="23939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FFFFFF"/>
                </a:solidFill>
                <a:latin typeface="Segoe UI"/>
                <a:cs typeface="Segoe UI"/>
              </a:rPr>
              <a:t>8</a:t>
            </a:r>
            <a:r>
              <a:rPr sz="1400" b="1" dirty="0">
                <a:solidFill>
                  <a:srgbClr val="FFFFFF"/>
                </a:solidFill>
                <a:latin typeface="Segoe UI"/>
                <a:cs typeface="Segoe UI"/>
              </a:rPr>
              <a:t>%</a:t>
            </a:r>
            <a:r>
              <a:rPr sz="1400" b="1" spc="-105" dirty="0">
                <a:solidFill>
                  <a:srgbClr val="FFFFFF"/>
                </a:solidFill>
                <a:latin typeface="Segoe UI"/>
                <a:cs typeface="Segoe UI"/>
              </a:rPr>
              <a:t> </a:t>
            </a:r>
            <a:r>
              <a:rPr sz="1050" dirty="0">
                <a:solidFill>
                  <a:srgbClr val="FFFFFF"/>
                </a:solidFill>
                <a:latin typeface="Segoe UI"/>
                <a:cs typeface="Segoe UI"/>
              </a:rPr>
              <a:t>д</a:t>
            </a:r>
            <a:r>
              <a:rPr sz="1050" spc="-10" dirty="0">
                <a:solidFill>
                  <a:srgbClr val="FFFFFF"/>
                </a:solidFill>
                <a:latin typeface="Segoe UI"/>
                <a:cs typeface="Segoe UI"/>
              </a:rPr>
              <a:t>л</a:t>
            </a:r>
            <a:r>
              <a:rPr sz="1050" dirty="0">
                <a:solidFill>
                  <a:srgbClr val="FFFFFF"/>
                </a:solidFill>
                <a:latin typeface="Segoe UI"/>
                <a:cs typeface="Segoe UI"/>
              </a:rPr>
              <a:t>я</a:t>
            </a:r>
            <a:r>
              <a:rPr sz="1050" spc="-15" dirty="0">
                <a:solidFill>
                  <a:srgbClr val="FFFFFF"/>
                </a:solidFill>
                <a:latin typeface="Segoe UI"/>
                <a:cs typeface="Segoe UI"/>
              </a:rPr>
              <a:t> </a:t>
            </a:r>
            <a:r>
              <a:rPr sz="1000" spc="-10" dirty="0">
                <a:solidFill>
                  <a:srgbClr val="FFFFFF"/>
                </a:solidFill>
                <a:latin typeface="Segoe UI"/>
                <a:cs typeface="Segoe UI"/>
              </a:rPr>
              <a:t>иностранн</a:t>
            </a:r>
            <a:r>
              <a:rPr sz="1000" spc="-5" dirty="0">
                <a:solidFill>
                  <a:srgbClr val="FFFFFF"/>
                </a:solidFill>
                <a:latin typeface="Segoe UI"/>
                <a:cs typeface="Segoe UI"/>
              </a:rPr>
              <a:t>ого</a:t>
            </a:r>
            <a:r>
              <a:rPr sz="1000" spc="15" dirty="0">
                <a:solidFill>
                  <a:srgbClr val="FFFFFF"/>
                </a:solidFill>
                <a:latin typeface="Segoe UI"/>
                <a:cs typeface="Segoe UI"/>
              </a:rPr>
              <a:t> </a:t>
            </a:r>
            <a:r>
              <a:rPr sz="1000" spc="-5" dirty="0">
                <a:solidFill>
                  <a:srgbClr val="FFFFFF"/>
                </a:solidFill>
                <a:latin typeface="Segoe UI"/>
                <a:cs typeface="Segoe UI"/>
              </a:rPr>
              <a:t>о</a:t>
            </a:r>
            <a:r>
              <a:rPr sz="1000" spc="-10" dirty="0">
                <a:solidFill>
                  <a:srgbClr val="FFFFFF"/>
                </a:solidFill>
                <a:latin typeface="Segoe UI"/>
                <a:cs typeface="Segoe UI"/>
              </a:rPr>
              <a:t>б</a:t>
            </a:r>
            <a:r>
              <a:rPr sz="1000" spc="-5" dirty="0">
                <a:solidFill>
                  <a:srgbClr val="FFFFFF"/>
                </a:solidFill>
                <a:latin typeface="Segoe UI"/>
                <a:cs typeface="Segoe UI"/>
              </a:rPr>
              <a:t>ору</a:t>
            </a:r>
            <a:r>
              <a:rPr sz="1000" spc="-10" dirty="0">
                <a:solidFill>
                  <a:srgbClr val="FFFFFF"/>
                </a:solidFill>
                <a:latin typeface="Segoe UI"/>
                <a:cs typeface="Segoe UI"/>
              </a:rPr>
              <a:t>д</a:t>
            </a:r>
            <a:r>
              <a:rPr sz="1000" spc="-5" dirty="0">
                <a:solidFill>
                  <a:srgbClr val="FFFFFF"/>
                </a:solidFill>
                <a:latin typeface="Segoe UI"/>
                <a:cs typeface="Segoe UI"/>
              </a:rPr>
              <a:t>ован</a:t>
            </a:r>
            <a:r>
              <a:rPr sz="1000" spc="-10" dirty="0">
                <a:solidFill>
                  <a:srgbClr val="FFFFFF"/>
                </a:solidFill>
                <a:latin typeface="Segoe UI"/>
                <a:cs typeface="Segoe UI"/>
              </a:rPr>
              <a:t>и</a:t>
            </a:r>
            <a:r>
              <a:rPr sz="1000" spc="-5" dirty="0">
                <a:solidFill>
                  <a:srgbClr val="FFFFFF"/>
                </a:solidFill>
                <a:latin typeface="Segoe UI"/>
                <a:cs typeface="Segoe UI"/>
              </a:rPr>
              <a:t>я</a:t>
            </a:r>
            <a:endParaRPr sz="1000" dirty="0">
              <a:latin typeface="Segoe UI"/>
              <a:cs typeface="Segoe UI"/>
            </a:endParaRPr>
          </a:p>
        </p:txBody>
      </p:sp>
      <p:sp>
        <p:nvSpPr>
          <p:cNvPr id="33" name="矩形 35">
            <a:extLst>
              <a:ext uri="{FF2B5EF4-FFF2-40B4-BE49-F238E27FC236}">
                <a16:creationId xmlns:a16="http://schemas.microsoft.com/office/drawing/2014/main" id="{15E6A7CB-C129-A934-78D0-CE074578F18B}"/>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35" name="object 16">
            <a:extLst>
              <a:ext uri="{FF2B5EF4-FFF2-40B4-BE49-F238E27FC236}">
                <a16:creationId xmlns:a16="http://schemas.microsoft.com/office/drawing/2014/main" id="{FC17EE68-40EF-3C24-93CB-0B973249FEA9}"/>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25</a:t>
            </a:r>
            <a:endParaRPr sz="1800" dirty="0">
              <a:latin typeface="Calibri"/>
              <a:cs typeface="Calibri"/>
            </a:endParaRPr>
          </a:p>
        </p:txBody>
      </p:sp>
      <p:sp>
        <p:nvSpPr>
          <p:cNvPr id="26" name="TextBox 25">
            <a:extLst>
              <a:ext uri="{FF2B5EF4-FFF2-40B4-BE49-F238E27FC236}">
                <a16:creationId xmlns:a16="http://schemas.microsoft.com/office/drawing/2014/main" id="{51BCB256-376C-4241-AEA5-CA07E4228ABC}"/>
              </a:ext>
            </a:extLst>
          </p:cNvPr>
          <p:cNvSpPr txBox="1"/>
          <p:nvPr/>
        </p:nvSpPr>
        <p:spPr>
          <a:xfrm>
            <a:off x="5042231" y="2606340"/>
            <a:ext cx="4766003" cy="3170099"/>
          </a:xfrm>
          <a:prstGeom prst="rect">
            <a:avLst/>
          </a:prstGeom>
          <a:noFill/>
        </p:spPr>
        <p:txBody>
          <a:bodyPr wrap="square" rtlCol="0">
            <a:spAutoFit/>
          </a:bodyPr>
          <a:lstStyle/>
          <a:p>
            <a:pPr marR="1801">
              <a:buClr>
                <a:schemeClr val="tx2"/>
              </a:buClr>
              <a:defRPr/>
            </a:pPr>
            <a:r>
              <a:rPr lang="ru-RU" sz="1600" b="1" dirty="0">
                <a:latin typeface="Segoe UI Semibold" panose="020B0702040204020203" pitchFamily="34" charset="0"/>
                <a:ea typeface="PT Root UI Bold" panose="020B0303020202020204" pitchFamily="34" charset="77"/>
                <a:cs typeface="Segoe UI Semibold" panose="020B0702040204020203" pitchFamily="34" charset="0"/>
              </a:rPr>
              <a:t>Фиксированная ставка </a:t>
            </a:r>
          </a:p>
          <a:p>
            <a:pPr marR="1801">
              <a:buClr>
                <a:schemeClr val="tx2"/>
              </a:buClr>
              <a:defRPr/>
            </a:pPr>
            <a:endParaRPr lang="ru-RU" sz="1600" b="1" dirty="0">
              <a:latin typeface="Segoe UI Semibold" panose="020B0702040204020203" pitchFamily="34" charset="0"/>
              <a:ea typeface="PT Root UI Bold" panose="020B0303020202020204" pitchFamily="34" charset="77"/>
              <a:cs typeface="Segoe UI Semibold" panose="020B0702040204020203" pitchFamily="34" charset="0"/>
            </a:endParaRPr>
          </a:p>
          <a:p>
            <a:pPr algn="just"/>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  для МИКРО, МАЛЫХ и СРЕДНИХ компании из здравоохранения, туризма, спорта, креативных индустрий, науки, IT.</a:t>
            </a:r>
          </a:p>
          <a:p>
            <a:pPr algn="just"/>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 для СРЕДНИХ компаний из сегмента обрабатывающих производств*.</a:t>
            </a:r>
          </a:p>
          <a:p>
            <a:pPr algn="just"/>
            <a:endParaRPr lang="ru-RU" sz="1400" b="1" dirty="0">
              <a:latin typeface="Segoe UI Semibold" panose="020B0702040204020203" pitchFamily="34" charset="0"/>
              <a:ea typeface="PT Root UI Bold" panose="020B0303020202020204" pitchFamily="34" charset="77"/>
              <a:cs typeface="Segoe UI Semibold" panose="020B0702040204020203" pitchFamily="34" charset="0"/>
            </a:endParaRPr>
          </a:p>
          <a:p>
            <a:pPr marR="2264"/>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Сумма от 0,5 до 50 млн руб. для МИКРО / МАЛЫХ</a:t>
            </a:r>
          </a:p>
          <a:p>
            <a:pPr marR="2264"/>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Сумма от 0,5 до 100 млн руб. для СРЕДНИХ</a:t>
            </a:r>
          </a:p>
          <a:p>
            <a:pPr marR="2264"/>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Аванс от 10% (0% при поручительстве РГО)</a:t>
            </a:r>
          </a:p>
          <a:p>
            <a:pPr marR="2264"/>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Срок от 13 до 84 мес.</a:t>
            </a:r>
          </a:p>
          <a:p>
            <a:pPr algn="just"/>
            <a:endParaRPr lang="ru-RU" sz="1400" b="1" dirty="0">
              <a:latin typeface="Segoe UI Semibold" panose="020B0702040204020203" pitchFamily="34" charset="0"/>
              <a:ea typeface="PT Root UI Bold" panose="020B0303020202020204" pitchFamily="34" charset="77"/>
              <a:cs typeface="Segoe UI Semibold" panose="020B0702040204020203" pitchFamily="34" charset="0"/>
            </a:endParaRPr>
          </a:p>
          <a:p>
            <a:pPr algn="just"/>
            <a:endParaRPr lang="ru-RU" sz="1400" b="1" dirty="0">
              <a:latin typeface="Segoe UI Semibold" panose="020B0702040204020203" pitchFamily="34" charset="0"/>
              <a:ea typeface="PT Root UI Bold" panose="020B0303020202020204" pitchFamily="34" charset="77"/>
              <a:cs typeface="Segoe UI Semibold" panose="020B0702040204020203" pitchFamily="34" charset="0"/>
            </a:endParaRPr>
          </a:p>
        </p:txBody>
      </p:sp>
      <p:sp>
        <p:nvSpPr>
          <p:cNvPr id="27" name="TextBox 26">
            <a:extLst>
              <a:ext uri="{FF2B5EF4-FFF2-40B4-BE49-F238E27FC236}">
                <a16:creationId xmlns:a16="http://schemas.microsoft.com/office/drawing/2014/main" id="{2B795998-8A7C-092A-5CC2-85D64A9BF7C6}"/>
              </a:ext>
            </a:extLst>
          </p:cNvPr>
          <p:cNvSpPr txBox="1"/>
          <p:nvPr/>
        </p:nvSpPr>
        <p:spPr>
          <a:xfrm>
            <a:off x="220368" y="2645342"/>
            <a:ext cx="4038758" cy="2523768"/>
          </a:xfrm>
          <a:prstGeom prst="rect">
            <a:avLst/>
          </a:prstGeom>
          <a:noFill/>
        </p:spPr>
        <p:txBody>
          <a:bodyPr wrap="square" rtlCol="0">
            <a:spAutoFit/>
          </a:bodyPr>
          <a:lstStyle/>
          <a:p>
            <a:pPr marR="2264"/>
            <a:r>
              <a:rPr lang="ru-RU" sz="1600" b="1" dirty="0">
                <a:latin typeface="Segoe UI Semibold" panose="020B0702040204020203" pitchFamily="34" charset="0"/>
                <a:ea typeface="PT Root UI Bold" panose="020B0303020202020204" pitchFamily="34" charset="77"/>
                <a:cs typeface="Segoe UI Semibold" panose="020B0702040204020203" pitchFamily="34" charset="0"/>
              </a:rPr>
              <a:t>Льготная ставка</a:t>
            </a:r>
          </a:p>
          <a:p>
            <a:pPr marR="2264"/>
            <a:endParaRPr lang="ru-RU" sz="1600" b="1" dirty="0">
              <a:latin typeface="Segoe UI Semibold" panose="020B0702040204020203" pitchFamily="34" charset="0"/>
              <a:ea typeface="PT Root UI Bold" panose="020B0303020202020204" pitchFamily="34" charset="77"/>
              <a:cs typeface="Segoe UI Semibold" panose="020B0702040204020203" pitchFamily="34" charset="0"/>
            </a:endParaRPr>
          </a:p>
          <a:p>
            <a:pPr marR="2264"/>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для МИКРО и МАЛЫХ компаний из сегмента обрабатывающих производств*</a:t>
            </a:r>
          </a:p>
          <a:p>
            <a:pPr marR="2264"/>
            <a:endParaRPr lang="ru-RU" sz="1400" b="1" dirty="0">
              <a:latin typeface="Segoe UI Semibold" panose="020B0702040204020203" pitchFamily="34" charset="0"/>
              <a:ea typeface="PT Root UI Bold" panose="020B0303020202020204" pitchFamily="34" charset="77"/>
              <a:cs typeface="Segoe UI Semibold" panose="020B0702040204020203" pitchFamily="34" charset="0"/>
            </a:endParaRPr>
          </a:p>
          <a:p>
            <a:pPr marR="2264"/>
            <a:endParaRPr lang="ru-RU" sz="1400" b="1" dirty="0">
              <a:latin typeface="Segoe UI Semibold" panose="020B0702040204020203" pitchFamily="34" charset="0"/>
              <a:ea typeface="PT Root UI Bold" panose="020B0303020202020204" pitchFamily="34" charset="77"/>
              <a:cs typeface="Segoe UI Semibold" panose="020B0702040204020203" pitchFamily="34" charset="0"/>
            </a:endParaRPr>
          </a:p>
          <a:p>
            <a:pPr marR="2264"/>
            <a:endParaRPr lang="ru-RU" sz="1400" b="1" dirty="0">
              <a:latin typeface="Segoe UI Semibold" panose="020B0702040204020203" pitchFamily="34" charset="0"/>
              <a:ea typeface="PT Root UI Bold" panose="020B0303020202020204" pitchFamily="34" charset="77"/>
              <a:cs typeface="Segoe UI Semibold" panose="020B0702040204020203" pitchFamily="34" charset="0"/>
            </a:endParaRPr>
          </a:p>
          <a:p>
            <a:pPr marR="2264"/>
            <a:endParaRPr lang="ru-RU" sz="1400" b="1" dirty="0">
              <a:latin typeface="Segoe UI Semibold" panose="020B0702040204020203" pitchFamily="34" charset="0"/>
              <a:ea typeface="PT Root UI Bold" panose="020B0303020202020204" pitchFamily="34" charset="77"/>
              <a:cs typeface="Segoe UI Semibold" panose="020B0702040204020203" pitchFamily="34" charset="0"/>
            </a:endParaRPr>
          </a:p>
          <a:p>
            <a:pPr marR="2264"/>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Сумма от 0,5 до 50 млн руб.</a:t>
            </a:r>
          </a:p>
          <a:p>
            <a:pPr marR="2264"/>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Аванс от 10% (0% при поручительстве РГО)</a:t>
            </a:r>
          </a:p>
          <a:p>
            <a:pPr marR="2264"/>
            <a:r>
              <a:rPr lang="ru-RU" sz="1400" b="1" dirty="0">
                <a:latin typeface="Segoe UI Semibold" panose="020B0702040204020203" pitchFamily="34" charset="0"/>
                <a:ea typeface="PT Root UI Bold" panose="020B0303020202020204" pitchFamily="34" charset="77"/>
                <a:cs typeface="Segoe UI Semibold" panose="020B0702040204020203" pitchFamily="34" charset="0"/>
              </a:rPr>
              <a:t>Срок от 13 до 84 мес.</a:t>
            </a:r>
          </a:p>
        </p:txBody>
      </p:sp>
      <p:sp>
        <p:nvSpPr>
          <p:cNvPr id="28" name="Прямоугольник 27"/>
          <p:cNvSpPr/>
          <p:nvPr/>
        </p:nvSpPr>
        <p:spPr>
          <a:xfrm>
            <a:off x="1250230" y="2236585"/>
            <a:ext cx="1966436" cy="461665"/>
          </a:xfrm>
          <a:prstGeom prst="rect">
            <a:avLst/>
          </a:prstGeom>
        </p:spPr>
        <p:txBody>
          <a:bodyPr wrap="none">
            <a:spAutoFit/>
          </a:bodyPr>
          <a:lstStyle/>
          <a:p>
            <a:r>
              <a:rPr lang="ru-RU" sz="2400" spc="-8" dirty="0">
                <a:latin typeface="Segoe UI Semibold" panose="020B0702040204020203" pitchFamily="34" charset="0"/>
                <a:ea typeface="Segoe UI Black" panose="020B0A02040204020203" pitchFamily="34" charset="0"/>
                <a:cs typeface="Segoe UI Semibold" panose="020B0702040204020203" pitchFamily="34" charset="0"/>
              </a:rPr>
              <a:t>Приоритет+</a:t>
            </a:r>
          </a:p>
        </p:txBody>
      </p:sp>
      <p:grpSp>
        <p:nvGrpSpPr>
          <p:cNvPr id="32" name="Group 34">
            <a:extLst>
              <a:ext uri="{FF2B5EF4-FFF2-40B4-BE49-F238E27FC236}">
                <a16:creationId xmlns:a16="http://schemas.microsoft.com/office/drawing/2014/main" id="{67053822-AFD9-531A-43EF-920229AB6157}"/>
              </a:ext>
            </a:extLst>
          </p:cNvPr>
          <p:cNvGrpSpPr/>
          <p:nvPr/>
        </p:nvGrpSpPr>
        <p:grpSpPr>
          <a:xfrm>
            <a:off x="1012653" y="2362899"/>
            <a:ext cx="237577" cy="237577"/>
            <a:chOff x="636869" y="1755697"/>
            <a:chExt cx="296825" cy="296825"/>
          </a:xfrm>
        </p:grpSpPr>
        <p:sp>
          <p:nvSpPr>
            <p:cNvPr id="34" name="Oval 36">
              <a:extLst>
                <a:ext uri="{FF2B5EF4-FFF2-40B4-BE49-F238E27FC236}">
                  <a16:creationId xmlns:a16="http://schemas.microsoft.com/office/drawing/2014/main" id="{D334A5D2-2ACF-D734-CC08-F6C57912890E}"/>
                </a:ext>
              </a:extLst>
            </p:cNvPr>
            <p:cNvSpPr/>
            <p:nvPr/>
          </p:nvSpPr>
          <p:spPr>
            <a:xfrm>
              <a:off x="636869" y="1755697"/>
              <a:ext cx="296825" cy="296825"/>
            </a:xfrm>
            <a:prstGeom prst="ellipse">
              <a:avLst/>
            </a:prstGeom>
            <a:solidFill>
              <a:srgbClr val="4F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36" name="Graphic 37">
              <a:extLst>
                <a:ext uri="{FF2B5EF4-FFF2-40B4-BE49-F238E27FC236}">
                  <a16:creationId xmlns:a16="http://schemas.microsoft.com/office/drawing/2014/main" id="{E1039D78-719D-C372-5EED-F5CB13CD10A3}"/>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1256" t="17448" r="22708" b="37584"/>
            <a:stretch/>
          </p:blipFill>
          <p:spPr>
            <a:xfrm>
              <a:off x="700507" y="1841957"/>
              <a:ext cx="161680" cy="129745"/>
            </a:xfrm>
            <a:prstGeom prst="rect">
              <a:avLst/>
            </a:prstGeom>
          </p:spPr>
        </p:pic>
      </p:grpSp>
      <p:grpSp>
        <p:nvGrpSpPr>
          <p:cNvPr id="37" name="Group 34">
            <a:extLst>
              <a:ext uri="{FF2B5EF4-FFF2-40B4-BE49-F238E27FC236}">
                <a16:creationId xmlns:a16="http://schemas.microsoft.com/office/drawing/2014/main" id="{67053822-AFD9-531A-43EF-920229AB6157}"/>
              </a:ext>
            </a:extLst>
          </p:cNvPr>
          <p:cNvGrpSpPr/>
          <p:nvPr/>
        </p:nvGrpSpPr>
        <p:grpSpPr>
          <a:xfrm>
            <a:off x="5381518" y="2342534"/>
            <a:ext cx="237577" cy="237577"/>
            <a:chOff x="636869" y="1755697"/>
            <a:chExt cx="296825" cy="296825"/>
          </a:xfrm>
        </p:grpSpPr>
        <p:sp>
          <p:nvSpPr>
            <p:cNvPr id="38" name="Oval 36">
              <a:extLst>
                <a:ext uri="{FF2B5EF4-FFF2-40B4-BE49-F238E27FC236}">
                  <a16:creationId xmlns:a16="http://schemas.microsoft.com/office/drawing/2014/main" id="{D334A5D2-2ACF-D734-CC08-F6C57912890E}"/>
                </a:ext>
              </a:extLst>
            </p:cNvPr>
            <p:cNvSpPr/>
            <p:nvPr/>
          </p:nvSpPr>
          <p:spPr>
            <a:xfrm>
              <a:off x="636869" y="1755697"/>
              <a:ext cx="296825" cy="296825"/>
            </a:xfrm>
            <a:prstGeom prst="ellipse">
              <a:avLst/>
            </a:prstGeom>
            <a:solidFill>
              <a:srgbClr val="4F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41" name="Graphic 37">
              <a:extLst>
                <a:ext uri="{FF2B5EF4-FFF2-40B4-BE49-F238E27FC236}">
                  <a16:creationId xmlns:a16="http://schemas.microsoft.com/office/drawing/2014/main" id="{E1039D78-719D-C372-5EED-F5CB13CD10A3}"/>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1256" t="17448" r="22708" b="37584"/>
            <a:stretch/>
          </p:blipFill>
          <p:spPr>
            <a:xfrm>
              <a:off x="700507" y="1841957"/>
              <a:ext cx="161680" cy="129745"/>
            </a:xfrm>
            <a:prstGeom prst="rect">
              <a:avLst/>
            </a:prstGeom>
          </p:spPr>
        </p:pic>
      </p:grpSp>
      <p:sp>
        <p:nvSpPr>
          <p:cNvPr id="42" name="Прямоугольник 41"/>
          <p:cNvSpPr/>
          <p:nvPr/>
        </p:nvSpPr>
        <p:spPr>
          <a:xfrm>
            <a:off x="5723451" y="2253339"/>
            <a:ext cx="1754263" cy="461665"/>
          </a:xfrm>
          <a:prstGeom prst="rect">
            <a:avLst/>
          </a:prstGeom>
        </p:spPr>
        <p:txBody>
          <a:bodyPr wrap="none">
            <a:spAutoFit/>
          </a:bodyPr>
          <a:lstStyle/>
          <a:p>
            <a:r>
              <a:rPr lang="ru-RU" sz="2400" spc="-8" dirty="0">
                <a:latin typeface="Segoe UI Semibold" panose="020B0702040204020203" pitchFamily="34" charset="0"/>
                <a:ea typeface="Segoe UI Black" panose="020B0A02040204020203" pitchFamily="34" charset="0"/>
                <a:cs typeface="Segoe UI Semibold" panose="020B0702040204020203" pitchFamily="34" charset="0"/>
              </a:rPr>
              <a:t>Приоритет</a:t>
            </a:r>
          </a:p>
        </p:txBody>
      </p:sp>
      <p:sp>
        <p:nvSpPr>
          <p:cNvPr id="46" name="Прямоугольник 3">
            <a:extLst>
              <a:ext uri="{FF2B5EF4-FFF2-40B4-BE49-F238E27FC236}">
                <a16:creationId xmlns:a16="http://schemas.microsoft.com/office/drawing/2014/main" id="{D201C89A-EC78-9BEC-2642-25CD8E1F9750}"/>
              </a:ext>
            </a:extLst>
          </p:cNvPr>
          <p:cNvSpPr/>
          <p:nvPr/>
        </p:nvSpPr>
        <p:spPr>
          <a:xfrm>
            <a:off x="276228" y="5616188"/>
            <a:ext cx="1530945" cy="584775"/>
          </a:xfrm>
          <a:prstGeom prst="rect">
            <a:avLst/>
          </a:prstGeom>
        </p:spPr>
        <p:txBody>
          <a:bodyPr wrap="square">
            <a:spAutoFit/>
          </a:bodyPr>
          <a:lstStyle/>
          <a:p>
            <a:r>
              <a:rPr lang="ru-RU" sz="3200" b="1" dirty="0">
                <a:latin typeface="Segoe UI Semibold" panose="020B0702040204020203" pitchFamily="34" charset="0"/>
                <a:ea typeface="PT Root UI Bold" panose="020B0303020202020204" pitchFamily="34" charset="77"/>
                <a:cs typeface="Segoe UI Semibold" panose="020B0702040204020203" pitchFamily="34" charset="0"/>
              </a:rPr>
              <a:t>6%</a:t>
            </a:r>
          </a:p>
        </p:txBody>
      </p:sp>
      <p:sp>
        <p:nvSpPr>
          <p:cNvPr id="49" name="Прямоугольник 52">
            <a:extLst>
              <a:ext uri="{FF2B5EF4-FFF2-40B4-BE49-F238E27FC236}">
                <a16:creationId xmlns:a16="http://schemas.microsoft.com/office/drawing/2014/main" id="{811F4F99-F49E-B9F5-1C01-4122E2B8F544}"/>
              </a:ext>
            </a:extLst>
          </p:cNvPr>
          <p:cNvSpPr/>
          <p:nvPr/>
        </p:nvSpPr>
        <p:spPr>
          <a:xfrm>
            <a:off x="1111435" y="5687061"/>
            <a:ext cx="1690240" cy="461665"/>
          </a:xfrm>
          <a:prstGeom prst="rect">
            <a:avLst/>
          </a:prstGeom>
        </p:spPr>
        <p:txBody>
          <a:bodyPr wrap="square">
            <a:spAutoFit/>
          </a:bodyPr>
          <a:lstStyle/>
          <a:p>
            <a:pPr lvl="0">
              <a:defRPr/>
            </a:pPr>
            <a:r>
              <a:rPr lang="ru-RU" sz="1200" b="1" dirty="0">
                <a:latin typeface="Segoe UI Semibold" panose="020B0702040204020203" pitchFamily="34" charset="0"/>
                <a:ea typeface="PT Root UI Bold" panose="020B0303020202020204" pitchFamily="34" charset="77"/>
                <a:cs typeface="Segoe UI Semibold" panose="020B0702040204020203" pitchFamily="34" charset="0"/>
              </a:rPr>
              <a:t>для российского оборудования</a:t>
            </a:r>
          </a:p>
        </p:txBody>
      </p:sp>
      <p:sp>
        <p:nvSpPr>
          <p:cNvPr id="54" name="Прямоугольник 3">
            <a:extLst>
              <a:ext uri="{FF2B5EF4-FFF2-40B4-BE49-F238E27FC236}">
                <a16:creationId xmlns:a16="http://schemas.microsoft.com/office/drawing/2014/main" id="{18DE47D8-A31A-2166-F66C-04BA3CFA6119}"/>
              </a:ext>
            </a:extLst>
          </p:cNvPr>
          <p:cNvSpPr/>
          <p:nvPr/>
        </p:nvSpPr>
        <p:spPr>
          <a:xfrm>
            <a:off x="2516784" y="5609040"/>
            <a:ext cx="1530945" cy="584775"/>
          </a:xfrm>
          <a:prstGeom prst="rect">
            <a:avLst/>
          </a:prstGeom>
        </p:spPr>
        <p:txBody>
          <a:bodyPr wrap="square">
            <a:spAutoFit/>
          </a:bodyPr>
          <a:lstStyle/>
          <a:p>
            <a:r>
              <a:rPr lang="ru-RU" sz="3200" b="1" dirty="0">
                <a:latin typeface="Segoe UI Semibold" panose="020B0702040204020203" pitchFamily="34" charset="0"/>
                <a:ea typeface="PT Root UI Bold" panose="020B0303020202020204" pitchFamily="34" charset="77"/>
                <a:cs typeface="Segoe UI Semibold" panose="020B0702040204020203" pitchFamily="34" charset="0"/>
              </a:rPr>
              <a:t>8%</a:t>
            </a:r>
          </a:p>
        </p:txBody>
      </p:sp>
      <p:sp>
        <p:nvSpPr>
          <p:cNvPr id="55" name="Прямоугольник 52">
            <a:extLst>
              <a:ext uri="{FF2B5EF4-FFF2-40B4-BE49-F238E27FC236}">
                <a16:creationId xmlns:a16="http://schemas.microsoft.com/office/drawing/2014/main" id="{0561BF3F-DD41-04A1-8F0A-26B6ED3E8AE0}"/>
              </a:ext>
            </a:extLst>
          </p:cNvPr>
          <p:cNvSpPr/>
          <p:nvPr/>
        </p:nvSpPr>
        <p:spPr>
          <a:xfrm>
            <a:off x="3265288" y="5649187"/>
            <a:ext cx="1690240" cy="461665"/>
          </a:xfrm>
          <a:prstGeom prst="rect">
            <a:avLst/>
          </a:prstGeom>
        </p:spPr>
        <p:txBody>
          <a:bodyPr wrap="square">
            <a:spAutoFit/>
          </a:bodyPr>
          <a:lstStyle/>
          <a:p>
            <a:pPr lvl="0">
              <a:defRPr/>
            </a:pPr>
            <a:r>
              <a:rPr lang="ru-RU" sz="1200" b="1" dirty="0">
                <a:latin typeface="Segoe UI Semibold" panose="020B0702040204020203" pitchFamily="34" charset="0"/>
                <a:ea typeface="PT Root UI Bold" panose="020B0303020202020204" pitchFamily="34" charset="77"/>
                <a:cs typeface="Segoe UI Semibold" panose="020B0702040204020203" pitchFamily="34" charset="0"/>
              </a:rPr>
              <a:t>для иностранного оборудования</a:t>
            </a:r>
          </a:p>
        </p:txBody>
      </p:sp>
      <p:sp>
        <p:nvSpPr>
          <p:cNvPr id="56" name="Прямоугольник 3">
            <a:extLst>
              <a:ext uri="{FF2B5EF4-FFF2-40B4-BE49-F238E27FC236}">
                <a16:creationId xmlns:a16="http://schemas.microsoft.com/office/drawing/2014/main" id="{DBEC6F39-4818-47F0-BE77-F9D4C6DB1D29}"/>
              </a:ext>
            </a:extLst>
          </p:cNvPr>
          <p:cNvSpPr/>
          <p:nvPr/>
        </p:nvSpPr>
        <p:spPr>
          <a:xfrm>
            <a:off x="5042231" y="5564650"/>
            <a:ext cx="1530945" cy="584775"/>
          </a:xfrm>
          <a:prstGeom prst="rect">
            <a:avLst/>
          </a:prstGeom>
        </p:spPr>
        <p:txBody>
          <a:bodyPr wrap="square">
            <a:spAutoFit/>
          </a:bodyPr>
          <a:lstStyle/>
          <a:p>
            <a:r>
              <a:rPr lang="ru-RU" sz="3200" b="1" dirty="0">
                <a:latin typeface="Segoe UI Semibold" panose="020B0702040204020203" pitchFamily="34" charset="0"/>
                <a:ea typeface="PT Root UI Bold" panose="020B0303020202020204" pitchFamily="34" charset="77"/>
                <a:cs typeface="Segoe UI Semibold" panose="020B0702040204020203" pitchFamily="34" charset="0"/>
              </a:rPr>
              <a:t>12%</a:t>
            </a:r>
          </a:p>
        </p:txBody>
      </p:sp>
      <p:sp>
        <p:nvSpPr>
          <p:cNvPr id="57" name="Прямоугольник 52">
            <a:extLst>
              <a:ext uri="{FF2B5EF4-FFF2-40B4-BE49-F238E27FC236}">
                <a16:creationId xmlns:a16="http://schemas.microsoft.com/office/drawing/2014/main" id="{0561BF3F-DD41-04A1-8F0A-26B6ED3E8AE0}"/>
              </a:ext>
            </a:extLst>
          </p:cNvPr>
          <p:cNvSpPr/>
          <p:nvPr/>
        </p:nvSpPr>
        <p:spPr>
          <a:xfrm>
            <a:off x="6203177" y="5603304"/>
            <a:ext cx="2444110" cy="461665"/>
          </a:xfrm>
          <a:prstGeom prst="rect">
            <a:avLst/>
          </a:prstGeom>
        </p:spPr>
        <p:txBody>
          <a:bodyPr wrap="square">
            <a:spAutoFit/>
          </a:bodyPr>
          <a:lstStyle/>
          <a:p>
            <a:pPr lvl="0">
              <a:defRPr/>
            </a:pPr>
            <a:r>
              <a:rPr lang="ru-RU" sz="1200" b="1" dirty="0">
                <a:latin typeface="Segoe UI Semibold" panose="020B0702040204020203" pitchFamily="34" charset="0"/>
                <a:ea typeface="PT Root UI Bold" panose="020B0303020202020204" pitchFamily="34" charset="77"/>
                <a:cs typeface="Segoe UI Semibold" panose="020B0702040204020203" pitchFamily="34" charset="0"/>
              </a:rPr>
              <a:t>независимо от страны происхождения оборудования</a:t>
            </a:r>
          </a:p>
        </p:txBody>
      </p:sp>
      <p:sp>
        <p:nvSpPr>
          <p:cNvPr id="60" name="Прямоугольник 59"/>
          <p:cNvSpPr/>
          <p:nvPr/>
        </p:nvSpPr>
        <p:spPr>
          <a:xfrm>
            <a:off x="51410" y="6522412"/>
            <a:ext cx="9201150" cy="281231"/>
          </a:xfrm>
          <a:prstGeom prst="rect">
            <a:avLst/>
          </a:prstGeom>
        </p:spPr>
        <p:txBody>
          <a:bodyPr wrap="square">
            <a:spAutoFit/>
          </a:bodyPr>
          <a:lstStyle/>
          <a:p>
            <a:pPr>
              <a:lnSpc>
                <a:spcPct val="107000"/>
              </a:lnSpc>
              <a:spcAft>
                <a:spcPts val="800"/>
              </a:spcAft>
            </a:pPr>
            <a:r>
              <a:rPr lang="ru-RU" sz="1200" i="1" dirty="0">
                <a:latin typeface="Calibri" panose="020F0502020204030204" pitchFamily="34" charset="0"/>
                <a:ea typeface="Calibri" panose="020F0502020204030204" pitchFamily="34" charset="0"/>
                <a:cs typeface="Times New Roman" panose="02020603050405020304" pitchFamily="18" charset="0"/>
              </a:rPr>
              <a:t>*детальный перечень кодов ОКВЭД-2 представлен на Цифровой платформе МСП.РФ (раздел Льготный лизинг оборудования)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70E5ACA6-48C9-EEB6-35F4-9544001CF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7008" y="3068657"/>
            <a:ext cx="1575159" cy="1575159"/>
          </a:xfrm>
          <a:prstGeom prst="rect">
            <a:avLst/>
          </a:prstGeom>
        </p:spPr>
      </p:pic>
    </p:spTree>
    <p:extLst>
      <p:ext uri="{BB962C8B-B14F-4D97-AF65-F5344CB8AC3E}">
        <p14:creationId xmlns:p14="http://schemas.microsoft.com/office/powerpoint/2010/main" val="135038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C3629E29-188F-700B-1CD2-256AEE9DFA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9483" y="26954"/>
            <a:ext cx="3938677" cy="1013073"/>
          </a:xfrm>
          <a:prstGeom prst="rect">
            <a:avLst/>
          </a:prstGeom>
        </p:spPr>
      </p:pic>
      <p:sp>
        <p:nvSpPr>
          <p:cNvPr id="3" name="矩形 35">
            <a:extLst>
              <a:ext uri="{FF2B5EF4-FFF2-40B4-BE49-F238E27FC236}">
                <a16:creationId xmlns:a16="http://schemas.microsoft.com/office/drawing/2014/main" id="{591CFC82-2561-309C-82D5-7E500A20CA9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4" name="object 16">
            <a:extLst>
              <a:ext uri="{FF2B5EF4-FFF2-40B4-BE49-F238E27FC236}">
                <a16:creationId xmlns:a16="http://schemas.microsoft.com/office/drawing/2014/main" id="{29E9BBF7-E720-FC80-2C59-6F2A53CC76BA}"/>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26</a:t>
            </a:r>
            <a:endParaRPr sz="1800" dirty="0">
              <a:latin typeface="Calibri"/>
              <a:cs typeface="Calibri"/>
            </a:endParaRPr>
          </a:p>
        </p:txBody>
      </p:sp>
      <p:sp>
        <p:nvSpPr>
          <p:cNvPr id="10" name="Заголовок 1">
            <a:extLst>
              <a:ext uri="{FF2B5EF4-FFF2-40B4-BE49-F238E27FC236}">
                <a16:creationId xmlns:a16="http://schemas.microsoft.com/office/drawing/2014/main" id="{BE7C9640-35D8-48FB-6FEE-46CDB32D2B92}"/>
              </a:ext>
            </a:extLst>
          </p:cNvPr>
          <p:cNvSpPr>
            <a:spLocks noGrp="1"/>
          </p:cNvSpPr>
          <p:nvPr>
            <p:ph type="title"/>
          </p:nvPr>
        </p:nvSpPr>
        <p:spPr>
          <a:xfrm>
            <a:off x="333506" y="1022648"/>
            <a:ext cx="10578757" cy="818201"/>
          </a:xfrm>
        </p:spPr>
        <p:txBody>
          <a:bodyPr>
            <a:noAutofit/>
          </a:bodyPr>
          <a:lstStyle/>
          <a:p>
            <a:r>
              <a:rPr lang="ru-RU" sz="2600" b="1" u="sng" dirty="0">
                <a:solidFill>
                  <a:schemeClr val="accent2"/>
                </a:solidFill>
                <a:latin typeface="Times New Roman" panose="02020603050405020304" pitchFamily="18" charset="0"/>
                <a:cs typeface="Times New Roman" panose="02020603050405020304" pitchFamily="18" charset="0"/>
              </a:rPr>
              <a:t>ПРОДУКТЫ БАНКА, СИНХРОНИЗИРОВАННЫЕ </a:t>
            </a:r>
            <a:br>
              <a:rPr lang="ru-RU" sz="2600" b="1" u="sng" dirty="0">
                <a:solidFill>
                  <a:schemeClr val="accent2"/>
                </a:solidFill>
                <a:latin typeface="Times New Roman" panose="02020603050405020304" pitchFamily="18" charset="0"/>
                <a:cs typeface="Times New Roman" panose="02020603050405020304" pitchFamily="18" charset="0"/>
              </a:rPr>
            </a:br>
            <a:r>
              <a:rPr lang="ru-RU" sz="2600" b="1" u="sng" dirty="0">
                <a:solidFill>
                  <a:schemeClr val="accent2"/>
                </a:solidFill>
                <a:latin typeface="Times New Roman" panose="02020603050405020304" pitchFamily="18" charset="0"/>
                <a:cs typeface="Times New Roman" panose="02020603050405020304" pitchFamily="18" charset="0"/>
              </a:rPr>
              <a:t>С МЕРАМИ ПОДДЕРЖКИ МИНСЕЛЬХОЗПРОДА ОБЛАСТИ</a:t>
            </a:r>
          </a:p>
        </p:txBody>
      </p:sp>
      <p:sp>
        <p:nvSpPr>
          <p:cNvPr id="96" name="Стрелка: пятиугольник 95">
            <a:extLst>
              <a:ext uri="{FF2B5EF4-FFF2-40B4-BE49-F238E27FC236}">
                <a16:creationId xmlns:a16="http://schemas.microsoft.com/office/drawing/2014/main" id="{E0DBA312-1450-FFAF-039A-D3F1220BB0B9}"/>
              </a:ext>
            </a:extLst>
          </p:cNvPr>
          <p:cNvSpPr/>
          <p:nvPr/>
        </p:nvSpPr>
        <p:spPr>
          <a:xfrm>
            <a:off x="389483" y="2181202"/>
            <a:ext cx="2753590" cy="75644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Агростартап</a:t>
            </a:r>
          </a:p>
        </p:txBody>
      </p:sp>
      <p:sp>
        <p:nvSpPr>
          <p:cNvPr id="97" name="Стрелка: пятиугольник 96">
            <a:extLst>
              <a:ext uri="{FF2B5EF4-FFF2-40B4-BE49-F238E27FC236}">
                <a16:creationId xmlns:a16="http://schemas.microsoft.com/office/drawing/2014/main" id="{B30C15BB-FA2A-1F0A-919B-E45E4EEED3E4}"/>
              </a:ext>
            </a:extLst>
          </p:cNvPr>
          <p:cNvSpPr/>
          <p:nvPr/>
        </p:nvSpPr>
        <p:spPr>
          <a:xfrm>
            <a:off x="389483" y="3121743"/>
            <a:ext cx="2753590" cy="75644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Семейные фермы</a:t>
            </a:r>
          </a:p>
        </p:txBody>
      </p:sp>
      <p:sp>
        <p:nvSpPr>
          <p:cNvPr id="98" name="Стрелка: пятиугольник 97">
            <a:extLst>
              <a:ext uri="{FF2B5EF4-FFF2-40B4-BE49-F238E27FC236}">
                <a16:creationId xmlns:a16="http://schemas.microsoft.com/office/drawing/2014/main" id="{B2CA6D43-C960-D857-091A-173A981B937D}"/>
              </a:ext>
            </a:extLst>
          </p:cNvPr>
          <p:cNvSpPr/>
          <p:nvPr/>
        </p:nvSpPr>
        <p:spPr>
          <a:xfrm>
            <a:off x="389483" y="4062284"/>
            <a:ext cx="2753590" cy="75644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Поддержка СПК</a:t>
            </a:r>
          </a:p>
        </p:txBody>
      </p:sp>
      <p:sp>
        <p:nvSpPr>
          <p:cNvPr id="101" name="Стрелка: пятиугольник 100">
            <a:extLst>
              <a:ext uri="{FF2B5EF4-FFF2-40B4-BE49-F238E27FC236}">
                <a16:creationId xmlns:a16="http://schemas.microsoft.com/office/drawing/2014/main" id="{D240EAF3-9C89-D79A-D079-4257D3F0E18E}"/>
              </a:ext>
            </a:extLst>
          </p:cNvPr>
          <p:cNvSpPr/>
          <p:nvPr/>
        </p:nvSpPr>
        <p:spPr>
          <a:xfrm>
            <a:off x="389483" y="5007810"/>
            <a:ext cx="2753590" cy="75644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ru-RU" b="1" dirty="0">
                <a:latin typeface="Times New Roman" panose="02020603050405020304" pitchFamily="18" charset="0"/>
                <a:cs typeface="Times New Roman" panose="02020603050405020304" pitchFamily="18" charset="0"/>
              </a:rPr>
              <a:t>Льготное кредитование </a:t>
            </a:r>
          </a:p>
        </p:txBody>
      </p:sp>
      <p:sp>
        <p:nvSpPr>
          <p:cNvPr id="102" name="圆角矩形 95">
            <a:extLst>
              <a:ext uri="{FF2B5EF4-FFF2-40B4-BE49-F238E27FC236}">
                <a16:creationId xmlns:a16="http://schemas.microsoft.com/office/drawing/2014/main" id="{EC51A555-DD79-7051-F2F6-13F983FEAA91}"/>
              </a:ext>
            </a:extLst>
          </p:cNvPr>
          <p:cNvSpPr/>
          <p:nvPr/>
        </p:nvSpPr>
        <p:spPr>
          <a:xfrm>
            <a:off x="3169225" y="2197942"/>
            <a:ext cx="8559036" cy="756448"/>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06" fontAlgn="auto">
              <a:spcBef>
                <a:spcPts val="0"/>
              </a:spcBef>
              <a:spcAft>
                <a:spcPts val="0"/>
              </a:spcAft>
              <a:defRPr/>
            </a:pPr>
            <a:endParaRPr lang="ru-RU" sz="1100" b="1" dirty="0">
              <a:solidFill>
                <a:srgbClr val="2B6030"/>
              </a:solidFill>
              <a:cs typeface="Arial" panose="020B0604020202020204" pitchFamily="34" charset="0"/>
            </a:endParaRPr>
          </a:p>
        </p:txBody>
      </p:sp>
      <p:grpSp>
        <p:nvGrpSpPr>
          <p:cNvPr id="105" name="Группа 104">
            <a:extLst>
              <a:ext uri="{FF2B5EF4-FFF2-40B4-BE49-F238E27FC236}">
                <a16:creationId xmlns:a16="http://schemas.microsoft.com/office/drawing/2014/main" id="{FC9ECC73-8485-7A6F-EA00-AFBF5D3FAE7E}"/>
              </a:ext>
            </a:extLst>
          </p:cNvPr>
          <p:cNvGrpSpPr>
            <a:grpSpLocks noChangeAspect="1"/>
          </p:cNvGrpSpPr>
          <p:nvPr/>
        </p:nvGrpSpPr>
        <p:grpSpPr>
          <a:xfrm>
            <a:off x="3251591" y="2363603"/>
            <a:ext cx="760236" cy="432000"/>
            <a:chOff x="633703" y="4595227"/>
            <a:chExt cx="817227" cy="475253"/>
          </a:xfrm>
        </p:grpSpPr>
        <p:grpSp>
          <p:nvGrpSpPr>
            <p:cNvPr id="106" name="Группа 105">
              <a:extLst>
                <a:ext uri="{FF2B5EF4-FFF2-40B4-BE49-F238E27FC236}">
                  <a16:creationId xmlns:a16="http://schemas.microsoft.com/office/drawing/2014/main" id="{E61974C1-F56C-148D-955F-100ECC57F437}"/>
                </a:ext>
              </a:extLst>
            </p:cNvPr>
            <p:cNvGrpSpPr/>
            <p:nvPr/>
          </p:nvGrpSpPr>
          <p:grpSpPr>
            <a:xfrm>
              <a:off x="791277" y="4595227"/>
              <a:ext cx="475253" cy="475253"/>
              <a:chOff x="-588233" y="5080746"/>
              <a:chExt cx="475253" cy="475253"/>
            </a:xfrm>
          </p:grpSpPr>
          <p:sp>
            <p:nvSpPr>
              <p:cNvPr id="108" name="Овал 107">
                <a:extLst>
                  <a:ext uri="{FF2B5EF4-FFF2-40B4-BE49-F238E27FC236}">
                    <a16:creationId xmlns:a16="http://schemas.microsoft.com/office/drawing/2014/main" id="{C72A9383-6A19-1261-1F4C-5D948FCE21CA}"/>
                  </a:ext>
                </a:extLst>
              </p:cNvPr>
              <p:cNvSpPr/>
              <p:nvPr/>
            </p:nvSpPr>
            <p:spPr>
              <a:xfrm>
                <a:off x="-588233" y="5080746"/>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highlight>
                    <a:srgbClr val="000000"/>
                  </a:highlight>
                </a:endParaRPr>
              </a:p>
            </p:txBody>
          </p:sp>
          <p:grpSp>
            <p:nvGrpSpPr>
              <p:cNvPr id="109" name="Group 411">
                <a:extLst>
                  <a:ext uri="{FF2B5EF4-FFF2-40B4-BE49-F238E27FC236}">
                    <a16:creationId xmlns:a16="http://schemas.microsoft.com/office/drawing/2014/main" id="{28A16A14-D44B-E863-281F-4A342F9CF5F6}"/>
                  </a:ext>
                </a:extLst>
              </p:cNvPr>
              <p:cNvGrpSpPr/>
              <p:nvPr/>
            </p:nvGrpSpPr>
            <p:grpSpPr>
              <a:xfrm>
                <a:off x="-470367" y="5183446"/>
                <a:ext cx="239520" cy="183160"/>
                <a:chOff x="3725863" y="1755775"/>
                <a:chExt cx="674688" cy="476251"/>
              </a:xfrm>
              <a:solidFill>
                <a:schemeClr val="bg1"/>
              </a:solidFill>
            </p:grpSpPr>
            <p:sp>
              <p:nvSpPr>
                <p:cNvPr id="110" name="Freeform 277">
                  <a:extLst>
                    <a:ext uri="{FF2B5EF4-FFF2-40B4-BE49-F238E27FC236}">
                      <a16:creationId xmlns:a16="http://schemas.microsoft.com/office/drawing/2014/main" id="{1E847864-D56D-925A-FE61-F0B259306B03}"/>
                    </a:ext>
                  </a:extLst>
                </p:cNvPr>
                <p:cNvSpPr>
                  <a:spLocks noEditPoints="1"/>
                </p:cNvSpPr>
                <p:nvPr/>
              </p:nvSpPr>
              <p:spPr bwMode="auto">
                <a:xfrm>
                  <a:off x="3844926" y="1755775"/>
                  <a:ext cx="225425" cy="319088"/>
                </a:xfrm>
                <a:custGeom>
                  <a:avLst/>
                  <a:gdLst>
                    <a:gd name="T0" fmla="*/ 42 w 77"/>
                    <a:gd name="T1" fmla="*/ 109 h 109"/>
                    <a:gd name="T2" fmla="*/ 35 w 77"/>
                    <a:gd name="T3" fmla="*/ 109 h 109"/>
                    <a:gd name="T4" fmla="*/ 0 w 77"/>
                    <a:gd name="T5" fmla="*/ 74 h 109"/>
                    <a:gd name="T6" fmla="*/ 0 w 77"/>
                    <a:gd name="T7" fmla="*/ 36 h 109"/>
                    <a:gd name="T8" fmla="*/ 35 w 77"/>
                    <a:gd name="T9" fmla="*/ 0 h 109"/>
                    <a:gd name="T10" fmla="*/ 42 w 77"/>
                    <a:gd name="T11" fmla="*/ 0 h 109"/>
                    <a:gd name="T12" fmla="*/ 77 w 77"/>
                    <a:gd name="T13" fmla="*/ 36 h 109"/>
                    <a:gd name="T14" fmla="*/ 77 w 77"/>
                    <a:gd name="T15" fmla="*/ 74 h 109"/>
                    <a:gd name="T16" fmla="*/ 42 w 77"/>
                    <a:gd name="T17" fmla="*/ 109 h 109"/>
                    <a:gd name="T18" fmla="*/ 35 w 77"/>
                    <a:gd name="T19" fmla="*/ 12 h 109"/>
                    <a:gd name="T20" fmla="*/ 12 w 77"/>
                    <a:gd name="T21" fmla="*/ 36 h 109"/>
                    <a:gd name="T22" fmla="*/ 12 w 77"/>
                    <a:gd name="T23" fmla="*/ 74 h 109"/>
                    <a:gd name="T24" fmla="*/ 35 w 77"/>
                    <a:gd name="T25" fmla="*/ 97 h 109"/>
                    <a:gd name="T26" fmla="*/ 42 w 77"/>
                    <a:gd name="T27" fmla="*/ 97 h 109"/>
                    <a:gd name="T28" fmla="*/ 65 w 77"/>
                    <a:gd name="T29" fmla="*/ 74 h 109"/>
                    <a:gd name="T30" fmla="*/ 65 w 77"/>
                    <a:gd name="T31" fmla="*/ 36 h 109"/>
                    <a:gd name="T32" fmla="*/ 42 w 77"/>
                    <a:gd name="T33" fmla="*/ 12 h 109"/>
                    <a:gd name="T34" fmla="*/ 35 w 77"/>
                    <a:gd name="T35" fmla="*/ 1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109">
                      <a:moveTo>
                        <a:pt x="42" y="109"/>
                      </a:moveTo>
                      <a:cubicBezTo>
                        <a:pt x="35" y="109"/>
                        <a:pt x="35" y="109"/>
                        <a:pt x="35" y="109"/>
                      </a:cubicBezTo>
                      <a:cubicBezTo>
                        <a:pt x="16" y="109"/>
                        <a:pt x="0" y="93"/>
                        <a:pt x="0" y="74"/>
                      </a:cubicBezTo>
                      <a:cubicBezTo>
                        <a:pt x="0" y="36"/>
                        <a:pt x="0" y="36"/>
                        <a:pt x="0" y="36"/>
                      </a:cubicBezTo>
                      <a:cubicBezTo>
                        <a:pt x="0" y="16"/>
                        <a:pt x="16" y="0"/>
                        <a:pt x="35" y="0"/>
                      </a:cubicBezTo>
                      <a:cubicBezTo>
                        <a:pt x="42" y="0"/>
                        <a:pt x="42" y="0"/>
                        <a:pt x="42" y="0"/>
                      </a:cubicBezTo>
                      <a:cubicBezTo>
                        <a:pt x="61" y="0"/>
                        <a:pt x="77" y="16"/>
                        <a:pt x="77" y="36"/>
                      </a:cubicBezTo>
                      <a:cubicBezTo>
                        <a:pt x="77" y="74"/>
                        <a:pt x="77" y="74"/>
                        <a:pt x="77" y="74"/>
                      </a:cubicBezTo>
                      <a:cubicBezTo>
                        <a:pt x="77" y="93"/>
                        <a:pt x="61" y="109"/>
                        <a:pt x="42" y="109"/>
                      </a:cubicBezTo>
                      <a:close/>
                      <a:moveTo>
                        <a:pt x="35" y="12"/>
                      </a:moveTo>
                      <a:cubicBezTo>
                        <a:pt x="22" y="12"/>
                        <a:pt x="12" y="23"/>
                        <a:pt x="12" y="36"/>
                      </a:cubicBezTo>
                      <a:cubicBezTo>
                        <a:pt x="12" y="74"/>
                        <a:pt x="12" y="74"/>
                        <a:pt x="12" y="74"/>
                      </a:cubicBezTo>
                      <a:cubicBezTo>
                        <a:pt x="12" y="86"/>
                        <a:pt x="22" y="97"/>
                        <a:pt x="35" y="97"/>
                      </a:cubicBezTo>
                      <a:cubicBezTo>
                        <a:pt x="42" y="97"/>
                        <a:pt x="42" y="97"/>
                        <a:pt x="42" y="97"/>
                      </a:cubicBezTo>
                      <a:cubicBezTo>
                        <a:pt x="55" y="97"/>
                        <a:pt x="65" y="86"/>
                        <a:pt x="65" y="74"/>
                      </a:cubicBezTo>
                      <a:cubicBezTo>
                        <a:pt x="65" y="36"/>
                        <a:pt x="65" y="36"/>
                        <a:pt x="65" y="36"/>
                      </a:cubicBezTo>
                      <a:cubicBezTo>
                        <a:pt x="65" y="23"/>
                        <a:pt x="55" y="12"/>
                        <a:pt x="42" y="12"/>
                      </a:cubicBezTo>
                      <a:lnTo>
                        <a:pt x="3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11" name="Freeform 278">
                  <a:extLst>
                    <a:ext uri="{FF2B5EF4-FFF2-40B4-BE49-F238E27FC236}">
                      <a16:creationId xmlns:a16="http://schemas.microsoft.com/office/drawing/2014/main" id="{E6F86FF6-0EC8-602F-408B-91CCEC9EBB7B}"/>
                    </a:ext>
                  </a:extLst>
                </p:cNvPr>
                <p:cNvSpPr>
                  <a:spLocks/>
                </p:cNvSpPr>
                <p:nvPr/>
              </p:nvSpPr>
              <p:spPr bwMode="auto">
                <a:xfrm>
                  <a:off x="3725863" y="2044700"/>
                  <a:ext cx="461963" cy="187325"/>
                </a:xfrm>
                <a:custGeom>
                  <a:avLst/>
                  <a:gdLst>
                    <a:gd name="T0" fmla="*/ 152 w 158"/>
                    <a:gd name="T1" fmla="*/ 64 h 64"/>
                    <a:gd name="T2" fmla="*/ 7 w 158"/>
                    <a:gd name="T3" fmla="*/ 64 h 64"/>
                    <a:gd name="T4" fmla="*/ 1 w 158"/>
                    <a:gd name="T5" fmla="*/ 58 h 64"/>
                    <a:gd name="T6" fmla="*/ 1 w 158"/>
                    <a:gd name="T7" fmla="*/ 45 h 64"/>
                    <a:gd name="T8" fmla="*/ 60 w 158"/>
                    <a:gd name="T9" fmla="*/ 14 h 64"/>
                    <a:gd name="T10" fmla="*/ 60 w 158"/>
                    <a:gd name="T11" fmla="*/ 6 h 64"/>
                    <a:gd name="T12" fmla="*/ 66 w 158"/>
                    <a:gd name="T13" fmla="*/ 0 h 64"/>
                    <a:gd name="T14" fmla="*/ 72 w 158"/>
                    <a:gd name="T15" fmla="*/ 6 h 64"/>
                    <a:gd name="T16" fmla="*/ 72 w 158"/>
                    <a:gd name="T17" fmla="*/ 19 h 64"/>
                    <a:gd name="T18" fmla="*/ 67 w 158"/>
                    <a:gd name="T19" fmla="*/ 25 h 64"/>
                    <a:gd name="T20" fmla="*/ 13 w 158"/>
                    <a:gd name="T21" fmla="*/ 45 h 64"/>
                    <a:gd name="T22" fmla="*/ 13 w 158"/>
                    <a:gd name="T23" fmla="*/ 52 h 64"/>
                    <a:gd name="T24" fmla="*/ 152 w 158"/>
                    <a:gd name="T25" fmla="*/ 52 h 64"/>
                    <a:gd name="T26" fmla="*/ 158 w 158"/>
                    <a:gd name="T27" fmla="*/ 58 h 64"/>
                    <a:gd name="T28" fmla="*/ 152 w 158"/>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64">
                      <a:moveTo>
                        <a:pt x="152" y="64"/>
                      </a:moveTo>
                      <a:cubicBezTo>
                        <a:pt x="7" y="64"/>
                        <a:pt x="7" y="64"/>
                        <a:pt x="7" y="64"/>
                      </a:cubicBezTo>
                      <a:cubicBezTo>
                        <a:pt x="3" y="64"/>
                        <a:pt x="1" y="62"/>
                        <a:pt x="1" y="58"/>
                      </a:cubicBezTo>
                      <a:cubicBezTo>
                        <a:pt x="1" y="45"/>
                        <a:pt x="1" y="45"/>
                        <a:pt x="1" y="45"/>
                      </a:cubicBezTo>
                      <a:cubicBezTo>
                        <a:pt x="0" y="31"/>
                        <a:pt x="32" y="21"/>
                        <a:pt x="60" y="14"/>
                      </a:cubicBezTo>
                      <a:cubicBezTo>
                        <a:pt x="60" y="6"/>
                        <a:pt x="60" y="6"/>
                        <a:pt x="60" y="6"/>
                      </a:cubicBezTo>
                      <a:cubicBezTo>
                        <a:pt x="60" y="2"/>
                        <a:pt x="63" y="0"/>
                        <a:pt x="66" y="0"/>
                      </a:cubicBezTo>
                      <a:cubicBezTo>
                        <a:pt x="69" y="0"/>
                        <a:pt x="72" y="2"/>
                        <a:pt x="72" y="6"/>
                      </a:cubicBezTo>
                      <a:cubicBezTo>
                        <a:pt x="72" y="19"/>
                        <a:pt x="72" y="19"/>
                        <a:pt x="72" y="19"/>
                      </a:cubicBezTo>
                      <a:cubicBezTo>
                        <a:pt x="72" y="22"/>
                        <a:pt x="70" y="24"/>
                        <a:pt x="67" y="25"/>
                      </a:cubicBezTo>
                      <a:cubicBezTo>
                        <a:pt x="41" y="31"/>
                        <a:pt x="15" y="40"/>
                        <a:pt x="13" y="45"/>
                      </a:cubicBezTo>
                      <a:cubicBezTo>
                        <a:pt x="13" y="52"/>
                        <a:pt x="13" y="52"/>
                        <a:pt x="13" y="52"/>
                      </a:cubicBezTo>
                      <a:cubicBezTo>
                        <a:pt x="152" y="52"/>
                        <a:pt x="152" y="52"/>
                        <a:pt x="152" y="52"/>
                      </a:cubicBezTo>
                      <a:cubicBezTo>
                        <a:pt x="156" y="52"/>
                        <a:pt x="158" y="55"/>
                        <a:pt x="158" y="58"/>
                      </a:cubicBezTo>
                      <a:cubicBezTo>
                        <a:pt x="158" y="62"/>
                        <a:pt x="156" y="64"/>
                        <a:pt x="152"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cs typeface="Arial" pitchFamily="34" charset="0"/>
                  </a:endParaRPr>
                </a:p>
              </p:txBody>
            </p:sp>
            <p:sp>
              <p:nvSpPr>
                <p:cNvPr id="112" name="Freeform 279">
                  <a:extLst>
                    <a:ext uri="{FF2B5EF4-FFF2-40B4-BE49-F238E27FC236}">
                      <a16:creationId xmlns:a16="http://schemas.microsoft.com/office/drawing/2014/main" id="{CF98E691-D900-B599-CF3B-84AF768F86A3}"/>
                    </a:ext>
                  </a:extLst>
                </p:cNvPr>
                <p:cNvSpPr>
                  <a:spLocks/>
                </p:cNvSpPr>
                <p:nvPr/>
              </p:nvSpPr>
              <p:spPr bwMode="auto">
                <a:xfrm>
                  <a:off x="3979863" y="2041525"/>
                  <a:ext cx="209550" cy="190500"/>
                </a:xfrm>
                <a:custGeom>
                  <a:avLst/>
                  <a:gdLst>
                    <a:gd name="T0" fmla="*/ 65 w 72"/>
                    <a:gd name="T1" fmla="*/ 65 h 65"/>
                    <a:gd name="T2" fmla="*/ 59 w 72"/>
                    <a:gd name="T3" fmla="*/ 59 h 65"/>
                    <a:gd name="T4" fmla="*/ 59 w 72"/>
                    <a:gd name="T5" fmla="*/ 46 h 65"/>
                    <a:gd name="T6" fmla="*/ 5 w 72"/>
                    <a:gd name="T7" fmla="*/ 26 h 65"/>
                    <a:gd name="T8" fmla="*/ 0 w 72"/>
                    <a:gd name="T9" fmla="*/ 20 h 65"/>
                    <a:gd name="T10" fmla="*/ 0 w 72"/>
                    <a:gd name="T11" fmla="*/ 6 h 65"/>
                    <a:gd name="T12" fmla="*/ 6 w 72"/>
                    <a:gd name="T13" fmla="*/ 0 h 65"/>
                    <a:gd name="T14" fmla="*/ 12 w 72"/>
                    <a:gd name="T15" fmla="*/ 6 h 65"/>
                    <a:gd name="T16" fmla="*/ 12 w 72"/>
                    <a:gd name="T17" fmla="*/ 15 h 65"/>
                    <a:gd name="T18" fmla="*/ 71 w 72"/>
                    <a:gd name="T19" fmla="*/ 47 h 65"/>
                    <a:gd name="T20" fmla="*/ 71 w 72"/>
                    <a:gd name="T21" fmla="*/ 59 h 65"/>
                    <a:gd name="T22" fmla="*/ 65 w 7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65">
                      <a:moveTo>
                        <a:pt x="65" y="65"/>
                      </a:moveTo>
                      <a:cubicBezTo>
                        <a:pt x="62" y="65"/>
                        <a:pt x="59" y="63"/>
                        <a:pt x="59" y="59"/>
                      </a:cubicBezTo>
                      <a:cubicBezTo>
                        <a:pt x="59" y="46"/>
                        <a:pt x="59" y="46"/>
                        <a:pt x="59" y="46"/>
                      </a:cubicBezTo>
                      <a:cubicBezTo>
                        <a:pt x="57" y="41"/>
                        <a:pt x="31" y="32"/>
                        <a:pt x="5" y="26"/>
                      </a:cubicBezTo>
                      <a:cubicBezTo>
                        <a:pt x="2" y="25"/>
                        <a:pt x="0" y="23"/>
                        <a:pt x="0" y="20"/>
                      </a:cubicBezTo>
                      <a:cubicBezTo>
                        <a:pt x="0" y="6"/>
                        <a:pt x="0" y="6"/>
                        <a:pt x="0" y="6"/>
                      </a:cubicBezTo>
                      <a:cubicBezTo>
                        <a:pt x="0" y="3"/>
                        <a:pt x="3" y="0"/>
                        <a:pt x="6" y="0"/>
                      </a:cubicBezTo>
                      <a:cubicBezTo>
                        <a:pt x="9" y="0"/>
                        <a:pt x="12" y="3"/>
                        <a:pt x="12" y="6"/>
                      </a:cubicBezTo>
                      <a:cubicBezTo>
                        <a:pt x="12" y="15"/>
                        <a:pt x="12" y="15"/>
                        <a:pt x="12" y="15"/>
                      </a:cubicBezTo>
                      <a:cubicBezTo>
                        <a:pt x="40" y="22"/>
                        <a:pt x="72" y="32"/>
                        <a:pt x="71" y="47"/>
                      </a:cubicBezTo>
                      <a:cubicBezTo>
                        <a:pt x="71" y="59"/>
                        <a:pt x="71" y="59"/>
                        <a:pt x="71" y="59"/>
                      </a:cubicBezTo>
                      <a:cubicBezTo>
                        <a:pt x="71" y="63"/>
                        <a:pt x="69" y="65"/>
                        <a:pt x="65"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13" name="Freeform 280">
                  <a:extLst>
                    <a:ext uri="{FF2B5EF4-FFF2-40B4-BE49-F238E27FC236}">
                      <a16:creationId xmlns:a16="http://schemas.microsoft.com/office/drawing/2014/main" id="{278E7FC0-B933-A92A-1A9B-3AA4E7F14D41}"/>
                    </a:ext>
                  </a:extLst>
                </p:cNvPr>
                <p:cNvSpPr>
                  <a:spLocks noEditPoints="1"/>
                </p:cNvSpPr>
                <p:nvPr/>
              </p:nvSpPr>
              <p:spPr bwMode="auto">
                <a:xfrm>
                  <a:off x="4116388" y="1843088"/>
                  <a:ext cx="187325" cy="263525"/>
                </a:xfrm>
                <a:custGeom>
                  <a:avLst/>
                  <a:gdLst>
                    <a:gd name="T0" fmla="*/ 35 w 64"/>
                    <a:gd name="T1" fmla="*/ 90 h 90"/>
                    <a:gd name="T2" fmla="*/ 30 w 64"/>
                    <a:gd name="T3" fmla="*/ 90 h 90"/>
                    <a:gd name="T4" fmla="*/ 0 w 64"/>
                    <a:gd name="T5" fmla="*/ 60 h 90"/>
                    <a:gd name="T6" fmla="*/ 0 w 64"/>
                    <a:gd name="T7" fmla="*/ 30 h 90"/>
                    <a:gd name="T8" fmla="*/ 30 w 64"/>
                    <a:gd name="T9" fmla="*/ 0 h 90"/>
                    <a:gd name="T10" fmla="*/ 35 w 64"/>
                    <a:gd name="T11" fmla="*/ 0 h 90"/>
                    <a:gd name="T12" fmla="*/ 64 w 64"/>
                    <a:gd name="T13" fmla="*/ 30 h 90"/>
                    <a:gd name="T14" fmla="*/ 64 w 64"/>
                    <a:gd name="T15" fmla="*/ 60 h 90"/>
                    <a:gd name="T16" fmla="*/ 35 w 64"/>
                    <a:gd name="T17" fmla="*/ 90 h 90"/>
                    <a:gd name="T18" fmla="*/ 30 w 64"/>
                    <a:gd name="T19" fmla="*/ 12 h 90"/>
                    <a:gd name="T20" fmla="*/ 12 w 64"/>
                    <a:gd name="T21" fmla="*/ 30 h 90"/>
                    <a:gd name="T22" fmla="*/ 12 w 64"/>
                    <a:gd name="T23" fmla="*/ 60 h 90"/>
                    <a:gd name="T24" fmla="*/ 30 w 64"/>
                    <a:gd name="T25" fmla="*/ 78 h 90"/>
                    <a:gd name="T26" fmla="*/ 35 w 64"/>
                    <a:gd name="T27" fmla="*/ 78 h 90"/>
                    <a:gd name="T28" fmla="*/ 52 w 64"/>
                    <a:gd name="T29" fmla="*/ 60 h 90"/>
                    <a:gd name="T30" fmla="*/ 52 w 64"/>
                    <a:gd name="T31" fmla="*/ 30 h 90"/>
                    <a:gd name="T32" fmla="*/ 35 w 64"/>
                    <a:gd name="T33" fmla="*/ 12 h 90"/>
                    <a:gd name="T34" fmla="*/ 30 w 64"/>
                    <a:gd name="T35"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90">
                      <a:moveTo>
                        <a:pt x="35" y="90"/>
                      </a:moveTo>
                      <a:cubicBezTo>
                        <a:pt x="30" y="90"/>
                        <a:pt x="30" y="90"/>
                        <a:pt x="30" y="90"/>
                      </a:cubicBezTo>
                      <a:cubicBezTo>
                        <a:pt x="13" y="90"/>
                        <a:pt x="0" y="76"/>
                        <a:pt x="0" y="60"/>
                      </a:cubicBezTo>
                      <a:cubicBezTo>
                        <a:pt x="0" y="30"/>
                        <a:pt x="0" y="30"/>
                        <a:pt x="0" y="30"/>
                      </a:cubicBezTo>
                      <a:cubicBezTo>
                        <a:pt x="0" y="14"/>
                        <a:pt x="13" y="0"/>
                        <a:pt x="30" y="0"/>
                      </a:cubicBezTo>
                      <a:cubicBezTo>
                        <a:pt x="35" y="0"/>
                        <a:pt x="35" y="0"/>
                        <a:pt x="35" y="0"/>
                      </a:cubicBezTo>
                      <a:cubicBezTo>
                        <a:pt x="51" y="0"/>
                        <a:pt x="64" y="14"/>
                        <a:pt x="64" y="30"/>
                      </a:cubicBezTo>
                      <a:cubicBezTo>
                        <a:pt x="64" y="60"/>
                        <a:pt x="64" y="60"/>
                        <a:pt x="64" y="60"/>
                      </a:cubicBezTo>
                      <a:cubicBezTo>
                        <a:pt x="64" y="76"/>
                        <a:pt x="51" y="90"/>
                        <a:pt x="35" y="90"/>
                      </a:cubicBezTo>
                      <a:close/>
                      <a:moveTo>
                        <a:pt x="30" y="12"/>
                      </a:moveTo>
                      <a:cubicBezTo>
                        <a:pt x="20" y="12"/>
                        <a:pt x="12" y="20"/>
                        <a:pt x="12" y="30"/>
                      </a:cubicBezTo>
                      <a:cubicBezTo>
                        <a:pt x="12" y="60"/>
                        <a:pt x="12" y="60"/>
                        <a:pt x="12" y="60"/>
                      </a:cubicBezTo>
                      <a:cubicBezTo>
                        <a:pt x="12" y="70"/>
                        <a:pt x="20" y="78"/>
                        <a:pt x="30" y="78"/>
                      </a:cubicBezTo>
                      <a:cubicBezTo>
                        <a:pt x="35" y="78"/>
                        <a:pt x="35" y="78"/>
                        <a:pt x="35" y="78"/>
                      </a:cubicBezTo>
                      <a:cubicBezTo>
                        <a:pt x="45" y="78"/>
                        <a:pt x="52" y="70"/>
                        <a:pt x="52" y="60"/>
                      </a:cubicBezTo>
                      <a:cubicBezTo>
                        <a:pt x="52" y="30"/>
                        <a:pt x="52" y="30"/>
                        <a:pt x="52" y="30"/>
                      </a:cubicBezTo>
                      <a:cubicBezTo>
                        <a:pt x="52" y="20"/>
                        <a:pt x="45" y="12"/>
                        <a:pt x="35"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14" name="Freeform 281">
                  <a:extLst>
                    <a:ext uri="{FF2B5EF4-FFF2-40B4-BE49-F238E27FC236}">
                      <a16:creationId xmlns:a16="http://schemas.microsoft.com/office/drawing/2014/main" id="{8906A825-A002-0587-4FA4-782B9E9BA02C}"/>
                    </a:ext>
                  </a:extLst>
                </p:cNvPr>
                <p:cNvSpPr>
                  <a:spLocks/>
                </p:cNvSpPr>
                <p:nvPr/>
              </p:nvSpPr>
              <p:spPr bwMode="auto">
                <a:xfrm>
                  <a:off x="4164013" y="2074863"/>
                  <a:ext cx="34925" cy="66675"/>
                </a:xfrm>
                <a:custGeom>
                  <a:avLst/>
                  <a:gdLst>
                    <a:gd name="T0" fmla="*/ 6 w 12"/>
                    <a:gd name="T1" fmla="*/ 23 h 23"/>
                    <a:gd name="T2" fmla="*/ 0 w 12"/>
                    <a:gd name="T3" fmla="*/ 17 h 23"/>
                    <a:gd name="T4" fmla="*/ 0 w 12"/>
                    <a:gd name="T5" fmla="*/ 6 h 23"/>
                    <a:gd name="T6" fmla="*/ 6 w 12"/>
                    <a:gd name="T7" fmla="*/ 0 h 23"/>
                    <a:gd name="T8" fmla="*/ 12 w 12"/>
                    <a:gd name="T9" fmla="*/ 6 h 23"/>
                    <a:gd name="T10" fmla="*/ 12 w 12"/>
                    <a:gd name="T11" fmla="*/ 17 h 23"/>
                    <a:gd name="T12" fmla="*/ 6 w 12"/>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 h="23">
                      <a:moveTo>
                        <a:pt x="6" y="23"/>
                      </a:moveTo>
                      <a:cubicBezTo>
                        <a:pt x="2" y="23"/>
                        <a:pt x="0" y="20"/>
                        <a:pt x="0" y="17"/>
                      </a:cubicBezTo>
                      <a:cubicBezTo>
                        <a:pt x="0" y="6"/>
                        <a:pt x="0" y="6"/>
                        <a:pt x="0" y="6"/>
                      </a:cubicBezTo>
                      <a:cubicBezTo>
                        <a:pt x="0" y="3"/>
                        <a:pt x="2" y="0"/>
                        <a:pt x="6" y="0"/>
                      </a:cubicBezTo>
                      <a:cubicBezTo>
                        <a:pt x="9" y="0"/>
                        <a:pt x="12" y="3"/>
                        <a:pt x="12" y="6"/>
                      </a:cubicBezTo>
                      <a:cubicBezTo>
                        <a:pt x="12" y="17"/>
                        <a:pt x="12" y="17"/>
                        <a:pt x="12" y="17"/>
                      </a:cubicBezTo>
                      <a:cubicBezTo>
                        <a:pt x="12" y="20"/>
                        <a:pt x="9" y="23"/>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15" name="Freeform 282">
                  <a:extLst>
                    <a:ext uri="{FF2B5EF4-FFF2-40B4-BE49-F238E27FC236}">
                      <a16:creationId xmlns:a16="http://schemas.microsoft.com/office/drawing/2014/main" id="{3A8F010B-1B47-D604-C44F-1696F8CE7AAA}"/>
                    </a:ext>
                  </a:extLst>
                </p:cNvPr>
                <p:cNvSpPr>
                  <a:spLocks/>
                </p:cNvSpPr>
                <p:nvPr/>
              </p:nvSpPr>
              <p:spPr bwMode="auto">
                <a:xfrm>
                  <a:off x="4227513" y="2197100"/>
                  <a:ext cx="173038" cy="34925"/>
                </a:xfrm>
                <a:custGeom>
                  <a:avLst/>
                  <a:gdLst>
                    <a:gd name="T0" fmla="*/ 53 w 59"/>
                    <a:gd name="T1" fmla="*/ 12 h 12"/>
                    <a:gd name="T2" fmla="*/ 6 w 59"/>
                    <a:gd name="T3" fmla="*/ 12 h 12"/>
                    <a:gd name="T4" fmla="*/ 0 w 59"/>
                    <a:gd name="T5" fmla="*/ 6 h 12"/>
                    <a:gd name="T6" fmla="*/ 6 w 59"/>
                    <a:gd name="T7" fmla="*/ 0 h 12"/>
                    <a:gd name="T8" fmla="*/ 53 w 59"/>
                    <a:gd name="T9" fmla="*/ 0 h 12"/>
                    <a:gd name="T10" fmla="*/ 59 w 59"/>
                    <a:gd name="T11" fmla="*/ 6 h 12"/>
                    <a:gd name="T12" fmla="*/ 53 w 5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9" h="12">
                      <a:moveTo>
                        <a:pt x="53" y="12"/>
                      </a:moveTo>
                      <a:cubicBezTo>
                        <a:pt x="6" y="12"/>
                        <a:pt x="6" y="12"/>
                        <a:pt x="6" y="12"/>
                      </a:cubicBezTo>
                      <a:cubicBezTo>
                        <a:pt x="3" y="12"/>
                        <a:pt x="0" y="10"/>
                        <a:pt x="0" y="6"/>
                      </a:cubicBezTo>
                      <a:cubicBezTo>
                        <a:pt x="0" y="3"/>
                        <a:pt x="3" y="0"/>
                        <a:pt x="6" y="0"/>
                      </a:cubicBezTo>
                      <a:cubicBezTo>
                        <a:pt x="53" y="0"/>
                        <a:pt x="53" y="0"/>
                        <a:pt x="53" y="0"/>
                      </a:cubicBezTo>
                      <a:cubicBezTo>
                        <a:pt x="56" y="0"/>
                        <a:pt x="59" y="3"/>
                        <a:pt x="59" y="6"/>
                      </a:cubicBezTo>
                      <a:cubicBezTo>
                        <a:pt x="59" y="10"/>
                        <a:pt x="56" y="12"/>
                        <a:pt x="5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16" name="Freeform 283">
                  <a:extLst>
                    <a:ext uri="{FF2B5EF4-FFF2-40B4-BE49-F238E27FC236}">
                      <a16:creationId xmlns:a16="http://schemas.microsoft.com/office/drawing/2014/main" id="{27B988D3-4279-A1FE-9E1E-8AC2AB52F870}"/>
                    </a:ext>
                  </a:extLst>
                </p:cNvPr>
                <p:cNvSpPr>
                  <a:spLocks/>
                </p:cNvSpPr>
                <p:nvPr/>
              </p:nvSpPr>
              <p:spPr bwMode="auto">
                <a:xfrm>
                  <a:off x="4225926" y="2074863"/>
                  <a:ext cx="174625" cy="157163"/>
                </a:xfrm>
                <a:custGeom>
                  <a:avLst/>
                  <a:gdLst>
                    <a:gd name="T0" fmla="*/ 54 w 60"/>
                    <a:gd name="T1" fmla="*/ 54 h 54"/>
                    <a:gd name="T2" fmla="*/ 48 w 60"/>
                    <a:gd name="T3" fmla="*/ 48 h 54"/>
                    <a:gd name="T4" fmla="*/ 48 w 60"/>
                    <a:gd name="T5" fmla="*/ 38 h 54"/>
                    <a:gd name="T6" fmla="*/ 5 w 60"/>
                    <a:gd name="T7" fmla="*/ 23 h 54"/>
                    <a:gd name="T8" fmla="*/ 0 w 60"/>
                    <a:gd name="T9" fmla="*/ 17 h 54"/>
                    <a:gd name="T10" fmla="*/ 0 w 60"/>
                    <a:gd name="T11" fmla="*/ 6 h 54"/>
                    <a:gd name="T12" fmla="*/ 6 w 60"/>
                    <a:gd name="T13" fmla="*/ 0 h 54"/>
                    <a:gd name="T14" fmla="*/ 12 w 60"/>
                    <a:gd name="T15" fmla="*/ 6 h 54"/>
                    <a:gd name="T16" fmla="*/ 12 w 60"/>
                    <a:gd name="T17" fmla="*/ 12 h 54"/>
                    <a:gd name="T18" fmla="*/ 60 w 60"/>
                    <a:gd name="T19" fmla="*/ 38 h 54"/>
                    <a:gd name="T20" fmla="*/ 60 w 60"/>
                    <a:gd name="T21" fmla="*/ 48 h 54"/>
                    <a:gd name="T22" fmla="*/ 54 w 60"/>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54">
                      <a:moveTo>
                        <a:pt x="54" y="54"/>
                      </a:moveTo>
                      <a:cubicBezTo>
                        <a:pt x="50" y="54"/>
                        <a:pt x="48" y="52"/>
                        <a:pt x="48" y="48"/>
                      </a:cubicBezTo>
                      <a:cubicBezTo>
                        <a:pt x="48" y="38"/>
                        <a:pt x="48" y="38"/>
                        <a:pt x="48" y="38"/>
                      </a:cubicBezTo>
                      <a:cubicBezTo>
                        <a:pt x="45" y="34"/>
                        <a:pt x="25" y="27"/>
                        <a:pt x="5" y="23"/>
                      </a:cubicBezTo>
                      <a:cubicBezTo>
                        <a:pt x="2" y="22"/>
                        <a:pt x="0" y="20"/>
                        <a:pt x="0" y="17"/>
                      </a:cubicBezTo>
                      <a:cubicBezTo>
                        <a:pt x="0" y="6"/>
                        <a:pt x="0" y="6"/>
                        <a:pt x="0" y="6"/>
                      </a:cubicBezTo>
                      <a:cubicBezTo>
                        <a:pt x="0" y="2"/>
                        <a:pt x="3" y="0"/>
                        <a:pt x="6" y="0"/>
                      </a:cubicBezTo>
                      <a:cubicBezTo>
                        <a:pt x="9" y="0"/>
                        <a:pt x="12" y="2"/>
                        <a:pt x="12" y="6"/>
                      </a:cubicBezTo>
                      <a:cubicBezTo>
                        <a:pt x="12" y="12"/>
                        <a:pt x="12" y="12"/>
                        <a:pt x="12" y="12"/>
                      </a:cubicBezTo>
                      <a:cubicBezTo>
                        <a:pt x="44" y="20"/>
                        <a:pt x="60" y="28"/>
                        <a:pt x="60" y="38"/>
                      </a:cubicBezTo>
                      <a:cubicBezTo>
                        <a:pt x="60" y="48"/>
                        <a:pt x="60" y="48"/>
                        <a:pt x="60" y="48"/>
                      </a:cubicBezTo>
                      <a:cubicBezTo>
                        <a:pt x="60" y="52"/>
                        <a:pt x="57" y="54"/>
                        <a:pt x="5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grpSp>
        <p:sp>
          <p:nvSpPr>
            <p:cNvPr id="107" name="Прямоугольник 106">
              <a:extLst>
                <a:ext uri="{FF2B5EF4-FFF2-40B4-BE49-F238E27FC236}">
                  <a16:creationId xmlns:a16="http://schemas.microsoft.com/office/drawing/2014/main" id="{4461620C-D283-FDE0-BD39-7AC4465BABED}"/>
                </a:ext>
              </a:extLst>
            </p:cNvPr>
            <p:cNvSpPr/>
            <p:nvPr/>
          </p:nvSpPr>
          <p:spPr>
            <a:xfrm>
              <a:off x="633703" y="4819920"/>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клиент</a:t>
              </a:r>
            </a:p>
          </p:txBody>
        </p:sp>
      </p:grpSp>
      <p:sp>
        <p:nvSpPr>
          <p:cNvPr id="117" name="Прямоугольник 116">
            <a:extLst>
              <a:ext uri="{FF2B5EF4-FFF2-40B4-BE49-F238E27FC236}">
                <a16:creationId xmlns:a16="http://schemas.microsoft.com/office/drawing/2014/main" id="{9A26FCB5-C6E8-8072-B580-7B6897E19021}"/>
              </a:ext>
            </a:extLst>
          </p:cNvPr>
          <p:cNvSpPr/>
          <p:nvPr/>
        </p:nvSpPr>
        <p:spPr>
          <a:xfrm>
            <a:off x="3834792" y="2371248"/>
            <a:ext cx="1813848" cy="542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Победители конкурса на получение Гранта</a:t>
            </a:r>
          </a:p>
          <a:p>
            <a:pPr marL="171450" indent="-171450" defTabSz="914206" fontAlgn="auto">
              <a:spcBef>
                <a:spcPts val="0"/>
              </a:spcBef>
              <a:spcAft>
                <a:spcPts val="0"/>
              </a:spcAft>
              <a:buFont typeface="Arial" panose="020B0604020202020204" pitchFamily="34" charset="0"/>
              <a:buChar char="•"/>
              <a:defRPr/>
            </a:pPr>
            <a:endParaRPr lang="ru-RU" sz="900" b="1" dirty="0">
              <a:solidFill>
                <a:srgbClr val="2B6030"/>
              </a:solidFill>
              <a:cs typeface="Arial" panose="020B0604020202020204" pitchFamily="34" charset="0"/>
            </a:endParaRPr>
          </a:p>
        </p:txBody>
      </p:sp>
      <p:grpSp>
        <p:nvGrpSpPr>
          <p:cNvPr id="118" name="Группа 117">
            <a:extLst>
              <a:ext uri="{FF2B5EF4-FFF2-40B4-BE49-F238E27FC236}">
                <a16:creationId xmlns:a16="http://schemas.microsoft.com/office/drawing/2014/main" id="{B3248685-BF85-6450-72C3-60254D55886D}"/>
              </a:ext>
            </a:extLst>
          </p:cNvPr>
          <p:cNvGrpSpPr/>
          <p:nvPr/>
        </p:nvGrpSpPr>
        <p:grpSpPr>
          <a:xfrm>
            <a:off x="5813080" y="2365357"/>
            <a:ext cx="759600" cy="432000"/>
            <a:chOff x="-792725" y="4047737"/>
            <a:chExt cx="817227" cy="475253"/>
          </a:xfrm>
        </p:grpSpPr>
        <p:sp>
          <p:nvSpPr>
            <p:cNvPr id="119" name="Овал 118">
              <a:extLst>
                <a:ext uri="{FF2B5EF4-FFF2-40B4-BE49-F238E27FC236}">
                  <a16:creationId xmlns:a16="http://schemas.microsoft.com/office/drawing/2014/main" id="{EBE0E21E-5A5B-3B02-D3C2-6A95CF35AECA}"/>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Прямоугольник 119">
              <a:extLst>
                <a:ext uri="{FF2B5EF4-FFF2-40B4-BE49-F238E27FC236}">
                  <a16:creationId xmlns:a16="http://schemas.microsoft.com/office/drawing/2014/main" id="{CF572F51-C8DE-9938-AE75-C8831C75BAD7}"/>
                </a:ext>
              </a:extLst>
            </p:cNvPr>
            <p:cNvSpPr>
              <a:spLocks noChangeAspect="1"/>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сумма</a:t>
              </a:r>
            </a:p>
          </p:txBody>
        </p:sp>
        <p:sp>
          <p:nvSpPr>
            <p:cNvPr id="121" name="Freeform 9">
              <a:extLst>
                <a:ext uri="{FF2B5EF4-FFF2-40B4-BE49-F238E27FC236}">
                  <a16:creationId xmlns:a16="http://schemas.microsoft.com/office/drawing/2014/main" id="{5418AB53-4E6E-CA0C-1A2F-4943B3BAF3BD}"/>
                </a:ext>
              </a:extLst>
            </p:cNvPr>
            <p:cNvSpPr>
              <a:spLocks noEditPoints="1"/>
            </p:cNvSpPr>
            <p:nvPr/>
          </p:nvSpPr>
          <p:spPr bwMode="auto">
            <a:xfrm>
              <a:off x="-463612" y="4124529"/>
              <a:ext cx="164566" cy="173904"/>
            </a:xfrm>
            <a:custGeom>
              <a:avLst/>
              <a:gdLst>
                <a:gd name="T0" fmla="*/ 240 w 1477"/>
                <a:gd name="T1" fmla="*/ 188 h 1850"/>
                <a:gd name="T2" fmla="*/ 77 w 1477"/>
                <a:gd name="T3" fmla="*/ 577 h 1850"/>
                <a:gd name="T4" fmla="*/ 169 w 1477"/>
                <a:gd name="T5" fmla="*/ 970 h 1850"/>
                <a:gd name="T6" fmla="*/ 162 w 1477"/>
                <a:gd name="T7" fmla="*/ 1240 h 1850"/>
                <a:gd name="T8" fmla="*/ 0 w 1477"/>
                <a:gd name="T9" fmla="*/ 1631 h 1850"/>
                <a:gd name="T10" fmla="*/ 1243 w 1477"/>
                <a:gd name="T11" fmla="*/ 1396 h 1850"/>
                <a:gd name="T12" fmla="*/ 1399 w 1477"/>
                <a:gd name="T13" fmla="*/ 973 h 1850"/>
                <a:gd name="T14" fmla="*/ 1315 w 1477"/>
                <a:gd name="T15" fmla="*/ 611 h 1850"/>
                <a:gd name="T16" fmla="*/ 1472 w 1477"/>
                <a:gd name="T17" fmla="*/ 188 h 1850"/>
                <a:gd name="T18" fmla="*/ 386 w 1477"/>
                <a:gd name="T19" fmla="*/ 508 h 1850"/>
                <a:gd name="T20" fmla="*/ 271 w 1477"/>
                <a:gd name="T21" fmla="*/ 538 h 1850"/>
                <a:gd name="T22" fmla="*/ 693 w 1477"/>
                <a:gd name="T23" fmla="*/ 736 h 1850"/>
                <a:gd name="T24" fmla="*/ 477 w 1477"/>
                <a:gd name="T25" fmla="*/ 541 h 1850"/>
                <a:gd name="T26" fmla="*/ 598 w 1477"/>
                <a:gd name="T27" fmla="*/ 567 h 1850"/>
                <a:gd name="T28" fmla="*/ 689 w 1477"/>
                <a:gd name="T29" fmla="*/ 431 h 1850"/>
                <a:gd name="T30" fmla="*/ 689 w 1477"/>
                <a:gd name="T31" fmla="*/ 579 h 1850"/>
                <a:gd name="T32" fmla="*/ 1023 w 1477"/>
                <a:gd name="T33" fmla="*/ 431 h 1850"/>
                <a:gd name="T34" fmla="*/ 1163 w 1477"/>
                <a:gd name="T35" fmla="*/ 897 h 1850"/>
                <a:gd name="T36" fmla="*/ 1224 w 1477"/>
                <a:gd name="T37" fmla="*/ 846 h 1850"/>
                <a:gd name="T38" fmla="*/ 1113 w 1477"/>
                <a:gd name="T39" fmla="*/ 567 h 1850"/>
                <a:gd name="T40" fmla="*/ 1235 w 1477"/>
                <a:gd name="T41" fmla="*/ 541 h 1850"/>
                <a:gd name="T42" fmla="*/ 951 w 1477"/>
                <a:gd name="T43" fmla="*/ 956 h 1850"/>
                <a:gd name="T44" fmla="*/ 860 w 1477"/>
                <a:gd name="T45" fmla="*/ 820 h 1850"/>
                <a:gd name="T46" fmla="*/ 739 w 1477"/>
                <a:gd name="T47" fmla="*/ 826 h 1850"/>
                <a:gd name="T48" fmla="*/ 648 w 1477"/>
                <a:gd name="T49" fmla="*/ 974 h 1850"/>
                <a:gd name="T50" fmla="*/ 648 w 1477"/>
                <a:gd name="T51" fmla="*/ 826 h 1850"/>
                <a:gd name="T52" fmla="*/ 314 w 1477"/>
                <a:gd name="T53" fmla="*/ 930 h 1850"/>
                <a:gd name="T54" fmla="*/ 163 w 1477"/>
                <a:gd name="T55" fmla="*/ 729 h 1850"/>
                <a:gd name="T56" fmla="*/ 163 w 1477"/>
                <a:gd name="T57" fmla="*/ 846 h 1850"/>
                <a:gd name="T58" fmla="*/ 314 w 1477"/>
                <a:gd name="T59" fmla="*/ 1154 h 1850"/>
                <a:gd name="T60" fmla="*/ 253 w 1477"/>
                <a:gd name="T61" fmla="*/ 1126 h 1850"/>
                <a:gd name="T62" fmla="*/ 91 w 1477"/>
                <a:gd name="T63" fmla="*/ 1514 h 1850"/>
                <a:gd name="T64" fmla="*/ 364 w 1477"/>
                <a:gd name="T65" fmla="*/ 1741 h 1850"/>
                <a:gd name="T66" fmla="*/ 364 w 1477"/>
                <a:gd name="T67" fmla="*/ 1594 h 1850"/>
                <a:gd name="T68" fmla="*/ 454 w 1477"/>
                <a:gd name="T69" fmla="*/ 1752 h 1850"/>
                <a:gd name="T70" fmla="*/ 576 w 1477"/>
                <a:gd name="T71" fmla="*/ 1759 h 1850"/>
                <a:gd name="T72" fmla="*/ 784 w 1477"/>
                <a:gd name="T73" fmla="*/ 1462 h 1850"/>
                <a:gd name="T74" fmla="*/ 91 w 1477"/>
                <a:gd name="T75" fmla="*/ 1393 h 1850"/>
                <a:gd name="T76" fmla="*/ 526 w 1477"/>
                <a:gd name="T77" fmla="*/ 1206 h 1850"/>
                <a:gd name="T78" fmla="*/ 617 w 1477"/>
                <a:gd name="T79" fmla="*/ 1364 h 1850"/>
                <a:gd name="T80" fmla="*/ 738 w 1477"/>
                <a:gd name="T81" fmla="*/ 1370 h 1850"/>
                <a:gd name="T82" fmla="*/ 829 w 1477"/>
                <a:gd name="T83" fmla="*/ 1223 h 1850"/>
                <a:gd name="T84" fmla="*/ 829 w 1477"/>
                <a:gd name="T85" fmla="*/ 1370 h 1850"/>
                <a:gd name="T86" fmla="*/ 667 w 1477"/>
                <a:gd name="T87" fmla="*/ 1611 h 1850"/>
                <a:gd name="T88" fmla="*/ 1000 w 1477"/>
                <a:gd name="T89" fmla="*/ 1715 h 1850"/>
                <a:gd name="T90" fmla="*/ 1000 w 1477"/>
                <a:gd name="T91" fmla="*/ 1571 h 1850"/>
                <a:gd name="T92" fmla="*/ 1091 w 1477"/>
                <a:gd name="T93" fmla="*/ 1682 h 1850"/>
                <a:gd name="T94" fmla="*/ 1152 w 1477"/>
                <a:gd name="T95" fmla="*/ 1631 h 1850"/>
                <a:gd name="T96" fmla="*/ 1041 w 1477"/>
                <a:gd name="T97" fmla="*/ 1206 h 1850"/>
                <a:gd name="T98" fmla="*/ 1314 w 1477"/>
                <a:gd name="T99" fmla="*/ 1243 h 1850"/>
                <a:gd name="T100" fmla="*/ 1314 w 1477"/>
                <a:gd name="T101" fmla="*/ 1126 h 1850"/>
                <a:gd name="T102" fmla="*/ 254 w 1477"/>
                <a:gd name="T103" fmla="*/ 1006 h 1850"/>
                <a:gd name="T104" fmla="*/ 1314 w 1477"/>
                <a:gd name="T105" fmla="*/ 1005 h 1850"/>
                <a:gd name="T106" fmla="*/ 1326 w 1477"/>
                <a:gd name="T107" fmla="*/ 508 h 1850"/>
                <a:gd name="T108" fmla="*/ 1386 w 1477"/>
                <a:gd name="T109" fmla="*/ 458 h 1850"/>
                <a:gd name="T110" fmla="*/ 856 w 1477"/>
                <a:gd name="T111" fmla="*/ 91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77" h="1850">
                  <a:moveTo>
                    <a:pt x="1472" y="188"/>
                  </a:moveTo>
                  <a:cubicBezTo>
                    <a:pt x="1430" y="59"/>
                    <a:pt x="1133" y="0"/>
                    <a:pt x="856" y="0"/>
                  </a:cubicBezTo>
                  <a:cubicBezTo>
                    <a:pt x="578" y="0"/>
                    <a:pt x="282" y="59"/>
                    <a:pt x="240" y="188"/>
                  </a:cubicBezTo>
                  <a:cubicBezTo>
                    <a:pt x="237" y="194"/>
                    <a:pt x="234" y="201"/>
                    <a:pt x="234" y="208"/>
                  </a:cubicBezTo>
                  <a:cubicBezTo>
                    <a:pt x="234" y="455"/>
                    <a:pt x="234" y="455"/>
                    <a:pt x="234" y="455"/>
                  </a:cubicBezTo>
                  <a:cubicBezTo>
                    <a:pt x="131" y="493"/>
                    <a:pt x="90" y="538"/>
                    <a:pt x="77" y="577"/>
                  </a:cubicBezTo>
                  <a:cubicBezTo>
                    <a:pt x="74" y="583"/>
                    <a:pt x="72" y="590"/>
                    <a:pt x="72" y="597"/>
                  </a:cubicBezTo>
                  <a:cubicBezTo>
                    <a:pt x="72" y="846"/>
                    <a:pt x="72" y="846"/>
                    <a:pt x="72" y="846"/>
                  </a:cubicBezTo>
                  <a:cubicBezTo>
                    <a:pt x="72" y="897"/>
                    <a:pt x="109" y="938"/>
                    <a:pt x="169" y="970"/>
                  </a:cubicBezTo>
                  <a:cubicBezTo>
                    <a:pt x="168" y="971"/>
                    <a:pt x="168" y="972"/>
                    <a:pt x="168" y="973"/>
                  </a:cubicBezTo>
                  <a:cubicBezTo>
                    <a:pt x="164" y="980"/>
                    <a:pt x="162" y="986"/>
                    <a:pt x="162" y="993"/>
                  </a:cubicBezTo>
                  <a:cubicBezTo>
                    <a:pt x="162" y="1240"/>
                    <a:pt x="162" y="1240"/>
                    <a:pt x="162" y="1240"/>
                  </a:cubicBezTo>
                  <a:cubicBezTo>
                    <a:pt x="59" y="1278"/>
                    <a:pt x="18" y="1323"/>
                    <a:pt x="5" y="1362"/>
                  </a:cubicBezTo>
                  <a:cubicBezTo>
                    <a:pt x="2" y="1368"/>
                    <a:pt x="0" y="1375"/>
                    <a:pt x="0" y="1382"/>
                  </a:cubicBezTo>
                  <a:cubicBezTo>
                    <a:pt x="0" y="1631"/>
                    <a:pt x="0" y="1631"/>
                    <a:pt x="0" y="1631"/>
                  </a:cubicBezTo>
                  <a:cubicBezTo>
                    <a:pt x="0" y="1782"/>
                    <a:pt x="322" y="1850"/>
                    <a:pt x="621" y="1850"/>
                  </a:cubicBezTo>
                  <a:cubicBezTo>
                    <a:pt x="920" y="1850"/>
                    <a:pt x="1243" y="1782"/>
                    <a:pt x="1243" y="1631"/>
                  </a:cubicBezTo>
                  <a:cubicBezTo>
                    <a:pt x="1243" y="1396"/>
                    <a:pt x="1243" y="1396"/>
                    <a:pt x="1243" y="1396"/>
                  </a:cubicBezTo>
                  <a:cubicBezTo>
                    <a:pt x="1340" y="1361"/>
                    <a:pt x="1405" y="1310"/>
                    <a:pt x="1405" y="1243"/>
                  </a:cubicBezTo>
                  <a:cubicBezTo>
                    <a:pt x="1405" y="993"/>
                    <a:pt x="1405" y="993"/>
                    <a:pt x="1405" y="993"/>
                  </a:cubicBezTo>
                  <a:cubicBezTo>
                    <a:pt x="1405" y="986"/>
                    <a:pt x="1403" y="979"/>
                    <a:pt x="1399" y="973"/>
                  </a:cubicBezTo>
                  <a:cubicBezTo>
                    <a:pt x="1388" y="938"/>
                    <a:pt x="1358" y="907"/>
                    <a:pt x="1308" y="880"/>
                  </a:cubicBezTo>
                  <a:cubicBezTo>
                    <a:pt x="1312" y="869"/>
                    <a:pt x="1315" y="858"/>
                    <a:pt x="1315" y="846"/>
                  </a:cubicBezTo>
                  <a:cubicBezTo>
                    <a:pt x="1315" y="611"/>
                    <a:pt x="1315" y="611"/>
                    <a:pt x="1315" y="611"/>
                  </a:cubicBezTo>
                  <a:cubicBezTo>
                    <a:pt x="1413" y="576"/>
                    <a:pt x="1477" y="525"/>
                    <a:pt x="1477" y="458"/>
                  </a:cubicBezTo>
                  <a:cubicBezTo>
                    <a:pt x="1477" y="208"/>
                    <a:pt x="1477" y="208"/>
                    <a:pt x="1477" y="208"/>
                  </a:cubicBezTo>
                  <a:cubicBezTo>
                    <a:pt x="1477" y="201"/>
                    <a:pt x="1475" y="194"/>
                    <a:pt x="1472" y="188"/>
                  </a:cubicBezTo>
                  <a:close/>
                  <a:moveTo>
                    <a:pt x="325" y="341"/>
                  </a:moveTo>
                  <a:cubicBezTo>
                    <a:pt x="343" y="351"/>
                    <a:pt x="364" y="361"/>
                    <a:pt x="386" y="369"/>
                  </a:cubicBezTo>
                  <a:cubicBezTo>
                    <a:pt x="386" y="508"/>
                    <a:pt x="386" y="508"/>
                    <a:pt x="386" y="508"/>
                  </a:cubicBezTo>
                  <a:cubicBezTo>
                    <a:pt x="346" y="489"/>
                    <a:pt x="325" y="471"/>
                    <a:pt x="325" y="458"/>
                  </a:cubicBezTo>
                  <a:lnTo>
                    <a:pt x="325" y="341"/>
                  </a:lnTo>
                  <a:close/>
                  <a:moveTo>
                    <a:pt x="271" y="538"/>
                  </a:moveTo>
                  <a:cubicBezTo>
                    <a:pt x="363" y="633"/>
                    <a:pt x="616" y="677"/>
                    <a:pt x="856" y="677"/>
                  </a:cubicBezTo>
                  <a:cubicBezTo>
                    <a:pt x="969" y="677"/>
                    <a:pt x="1085" y="667"/>
                    <a:pt x="1186" y="647"/>
                  </a:cubicBezTo>
                  <a:cubicBezTo>
                    <a:pt x="1116" y="688"/>
                    <a:pt x="951" y="736"/>
                    <a:pt x="693" y="736"/>
                  </a:cubicBezTo>
                  <a:cubicBezTo>
                    <a:pt x="343" y="736"/>
                    <a:pt x="163" y="646"/>
                    <a:pt x="163" y="608"/>
                  </a:cubicBezTo>
                  <a:cubicBezTo>
                    <a:pt x="163" y="599"/>
                    <a:pt x="184" y="569"/>
                    <a:pt x="271" y="538"/>
                  </a:cubicBezTo>
                  <a:close/>
                  <a:moveTo>
                    <a:pt x="477" y="541"/>
                  </a:moveTo>
                  <a:cubicBezTo>
                    <a:pt x="477" y="397"/>
                    <a:pt x="477" y="397"/>
                    <a:pt x="477" y="397"/>
                  </a:cubicBezTo>
                  <a:cubicBezTo>
                    <a:pt x="515" y="407"/>
                    <a:pt x="556" y="415"/>
                    <a:pt x="598" y="421"/>
                  </a:cubicBezTo>
                  <a:cubicBezTo>
                    <a:pt x="598" y="567"/>
                    <a:pt x="598" y="567"/>
                    <a:pt x="598" y="567"/>
                  </a:cubicBezTo>
                  <a:cubicBezTo>
                    <a:pt x="552" y="560"/>
                    <a:pt x="511" y="551"/>
                    <a:pt x="477" y="541"/>
                  </a:cubicBezTo>
                  <a:close/>
                  <a:moveTo>
                    <a:pt x="689" y="579"/>
                  </a:moveTo>
                  <a:cubicBezTo>
                    <a:pt x="689" y="431"/>
                    <a:pt x="689" y="431"/>
                    <a:pt x="689" y="431"/>
                  </a:cubicBezTo>
                  <a:cubicBezTo>
                    <a:pt x="729" y="435"/>
                    <a:pt x="770" y="437"/>
                    <a:pt x="811" y="438"/>
                  </a:cubicBezTo>
                  <a:cubicBezTo>
                    <a:pt x="811" y="585"/>
                    <a:pt x="811" y="585"/>
                    <a:pt x="811" y="585"/>
                  </a:cubicBezTo>
                  <a:cubicBezTo>
                    <a:pt x="767" y="584"/>
                    <a:pt x="726" y="582"/>
                    <a:pt x="689" y="579"/>
                  </a:cubicBezTo>
                  <a:close/>
                  <a:moveTo>
                    <a:pt x="901" y="585"/>
                  </a:moveTo>
                  <a:cubicBezTo>
                    <a:pt x="901" y="438"/>
                    <a:pt x="901" y="438"/>
                    <a:pt x="901" y="438"/>
                  </a:cubicBezTo>
                  <a:cubicBezTo>
                    <a:pt x="942" y="437"/>
                    <a:pt x="983" y="435"/>
                    <a:pt x="1023" y="431"/>
                  </a:cubicBezTo>
                  <a:cubicBezTo>
                    <a:pt x="1023" y="579"/>
                    <a:pt x="1023" y="579"/>
                    <a:pt x="1023" y="579"/>
                  </a:cubicBezTo>
                  <a:cubicBezTo>
                    <a:pt x="985" y="582"/>
                    <a:pt x="945" y="584"/>
                    <a:pt x="901" y="585"/>
                  </a:cubicBezTo>
                  <a:close/>
                  <a:moveTo>
                    <a:pt x="1163" y="897"/>
                  </a:moveTo>
                  <a:cubicBezTo>
                    <a:pt x="1163" y="758"/>
                    <a:pt x="1163" y="758"/>
                    <a:pt x="1163" y="758"/>
                  </a:cubicBezTo>
                  <a:cubicBezTo>
                    <a:pt x="1186" y="749"/>
                    <a:pt x="1206" y="739"/>
                    <a:pt x="1224" y="729"/>
                  </a:cubicBezTo>
                  <a:cubicBezTo>
                    <a:pt x="1224" y="846"/>
                    <a:pt x="1224" y="846"/>
                    <a:pt x="1224" y="846"/>
                  </a:cubicBezTo>
                  <a:cubicBezTo>
                    <a:pt x="1224" y="859"/>
                    <a:pt x="1203" y="878"/>
                    <a:pt x="1163" y="897"/>
                  </a:cubicBezTo>
                  <a:close/>
                  <a:moveTo>
                    <a:pt x="1235" y="541"/>
                  </a:moveTo>
                  <a:cubicBezTo>
                    <a:pt x="1200" y="551"/>
                    <a:pt x="1160" y="560"/>
                    <a:pt x="1113" y="567"/>
                  </a:cubicBezTo>
                  <a:cubicBezTo>
                    <a:pt x="1113" y="421"/>
                    <a:pt x="1113" y="421"/>
                    <a:pt x="1113" y="421"/>
                  </a:cubicBezTo>
                  <a:cubicBezTo>
                    <a:pt x="1156" y="415"/>
                    <a:pt x="1197" y="407"/>
                    <a:pt x="1235" y="397"/>
                  </a:cubicBezTo>
                  <a:lnTo>
                    <a:pt x="1235" y="541"/>
                  </a:lnTo>
                  <a:close/>
                  <a:moveTo>
                    <a:pt x="1073" y="786"/>
                  </a:moveTo>
                  <a:cubicBezTo>
                    <a:pt x="1073" y="930"/>
                    <a:pt x="1073" y="930"/>
                    <a:pt x="1073" y="930"/>
                  </a:cubicBezTo>
                  <a:cubicBezTo>
                    <a:pt x="1038" y="939"/>
                    <a:pt x="997" y="948"/>
                    <a:pt x="951" y="956"/>
                  </a:cubicBezTo>
                  <a:cubicBezTo>
                    <a:pt x="951" y="809"/>
                    <a:pt x="951" y="809"/>
                    <a:pt x="951" y="809"/>
                  </a:cubicBezTo>
                  <a:cubicBezTo>
                    <a:pt x="994" y="803"/>
                    <a:pt x="1035" y="795"/>
                    <a:pt x="1073" y="786"/>
                  </a:cubicBezTo>
                  <a:close/>
                  <a:moveTo>
                    <a:pt x="860" y="820"/>
                  </a:moveTo>
                  <a:cubicBezTo>
                    <a:pt x="860" y="967"/>
                    <a:pt x="860" y="967"/>
                    <a:pt x="860" y="967"/>
                  </a:cubicBezTo>
                  <a:cubicBezTo>
                    <a:pt x="823" y="971"/>
                    <a:pt x="782" y="973"/>
                    <a:pt x="739" y="974"/>
                  </a:cubicBezTo>
                  <a:cubicBezTo>
                    <a:pt x="739" y="826"/>
                    <a:pt x="739" y="826"/>
                    <a:pt x="739" y="826"/>
                  </a:cubicBezTo>
                  <a:cubicBezTo>
                    <a:pt x="779" y="825"/>
                    <a:pt x="820" y="823"/>
                    <a:pt x="860" y="820"/>
                  </a:cubicBezTo>
                  <a:close/>
                  <a:moveTo>
                    <a:pt x="648" y="826"/>
                  </a:moveTo>
                  <a:cubicBezTo>
                    <a:pt x="648" y="974"/>
                    <a:pt x="648" y="974"/>
                    <a:pt x="648" y="974"/>
                  </a:cubicBezTo>
                  <a:cubicBezTo>
                    <a:pt x="605" y="973"/>
                    <a:pt x="564" y="971"/>
                    <a:pt x="526" y="967"/>
                  </a:cubicBezTo>
                  <a:cubicBezTo>
                    <a:pt x="526" y="820"/>
                    <a:pt x="526" y="820"/>
                    <a:pt x="526" y="820"/>
                  </a:cubicBezTo>
                  <a:cubicBezTo>
                    <a:pt x="566" y="823"/>
                    <a:pt x="607" y="825"/>
                    <a:pt x="648" y="826"/>
                  </a:cubicBezTo>
                  <a:close/>
                  <a:moveTo>
                    <a:pt x="436" y="809"/>
                  </a:moveTo>
                  <a:cubicBezTo>
                    <a:pt x="436" y="956"/>
                    <a:pt x="436" y="956"/>
                    <a:pt x="436" y="956"/>
                  </a:cubicBezTo>
                  <a:cubicBezTo>
                    <a:pt x="389" y="948"/>
                    <a:pt x="349" y="939"/>
                    <a:pt x="314" y="930"/>
                  </a:cubicBezTo>
                  <a:cubicBezTo>
                    <a:pt x="314" y="786"/>
                    <a:pt x="314" y="786"/>
                    <a:pt x="314" y="786"/>
                  </a:cubicBezTo>
                  <a:cubicBezTo>
                    <a:pt x="352" y="795"/>
                    <a:pt x="393" y="803"/>
                    <a:pt x="436" y="809"/>
                  </a:cubicBezTo>
                  <a:close/>
                  <a:moveTo>
                    <a:pt x="163" y="729"/>
                  </a:moveTo>
                  <a:cubicBezTo>
                    <a:pt x="181" y="739"/>
                    <a:pt x="201" y="749"/>
                    <a:pt x="223" y="758"/>
                  </a:cubicBezTo>
                  <a:cubicBezTo>
                    <a:pt x="223" y="897"/>
                    <a:pt x="223" y="897"/>
                    <a:pt x="223" y="897"/>
                  </a:cubicBezTo>
                  <a:cubicBezTo>
                    <a:pt x="183" y="878"/>
                    <a:pt x="163" y="859"/>
                    <a:pt x="163" y="846"/>
                  </a:cubicBezTo>
                  <a:lnTo>
                    <a:pt x="163" y="729"/>
                  </a:lnTo>
                  <a:close/>
                  <a:moveTo>
                    <a:pt x="253" y="1126"/>
                  </a:moveTo>
                  <a:cubicBezTo>
                    <a:pt x="271" y="1136"/>
                    <a:pt x="291" y="1146"/>
                    <a:pt x="314" y="1154"/>
                  </a:cubicBezTo>
                  <a:cubicBezTo>
                    <a:pt x="314" y="1293"/>
                    <a:pt x="314" y="1293"/>
                    <a:pt x="314" y="1293"/>
                  </a:cubicBezTo>
                  <a:cubicBezTo>
                    <a:pt x="274" y="1274"/>
                    <a:pt x="253" y="1256"/>
                    <a:pt x="253" y="1243"/>
                  </a:cubicBezTo>
                  <a:lnTo>
                    <a:pt x="253" y="1126"/>
                  </a:lnTo>
                  <a:close/>
                  <a:moveTo>
                    <a:pt x="151" y="1682"/>
                  </a:moveTo>
                  <a:cubicBezTo>
                    <a:pt x="111" y="1663"/>
                    <a:pt x="91" y="1644"/>
                    <a:pt x="91" y="1631"/>
                  </a:cubicBezTo>
                  <a:cubicBezTo>
                    <a:pt x="91" y="1514"/>
                    <a:pt x="91" y="1514"/>
                    <a:pt x="91" y="1514"/>
                  </a:cubicBezTo>
                  <a:cubicBezTo>
                    <a:pt x="109" y="1524"/>
                    <a:pt x="129" y="1534"/>
                    <a:pt x="151" y="1543"/>
                  </a:cubicBezTo>
                  <a:lnTo>
                    <a:pt x="151" y="1682"/>
                  </a:lnTo>
                  <a:close/>
                  <a:moveTo>
                    <a:pt x="364" y="1741"/>
                  </a:moveTo>
                  <a:cubicBezTo>
                    <a:pt x="317" y="1733"/>
                    <a:pt x="277" y="1724"/>
                    <a:pt x="242" y="1715"/>
                  </a:cubicBezTo>
                  <a:cubicBezTo>
                    <a:pt x="242" y="1571"/>
                    <a:pt x="242" y="1571"/>
                    <a:pt x="242" y="1571"/>
                  </a:cubicBezTo>
                  <a:cubicBezTo>
                    <a:pt x="280" y="1580"/>
                    <a:pt x="321" y="1588"/>
                    <a:pt x="364" y="1594"/>
                  </a:cubicBezTo>
                  <a:lnTo>
                    <a:pt x="364" y="1741"/>
                  </a:lnTo>
                  <a:close/>
                  <a:moveTo>
                    <a:pt x="576" y="1759"/>
                  </a:moveTo>
                  <a:cubicBezTo>
                    <a:pt x="533" y="1758"/>
                    <a:pt x="492" y="1756"/>
                    <a:pt x="454" y="1752"/>
                  </a:cubicBezTo>
                  <a:cubicBezTo>
                    <a:pt x="454" y="1605"/>
                    <a:pt x="454" y="1605"/>
                    <a:pt x="454" y="1605"/>
                  </a:cubicBezTo>
                  <a:cubicBezTo>
                    <a:pt x="494" y="1608"/>
                    <a:pt x="535" y="1610"/>
                    <a:pt x="576" y="1611"/>
                  </a:cubicBezTo>
                  <a:lnTo>
                    <a:pt x="576" y="1759"/>
                  </a:lnTo>
                  <a:close/>
                  <a:moveTo>
                    <a:pt x="91" y="1393"/>
                  </a:moveTo>
                  <a:cubicBezTo>
                    <a:pt x="91" y="1384"/>
                    <a:pt x="112" y="1354"/>
                    <a:pt x="199" y="1323"/>
                  </a:cubicBezTo>
                  <a:cubicBezTo>
                    <a:pt x="291" y="1418"/>
                    <a:pt x="544" y="1462"/>
                    <a:pt x="784" y="1462"/>
                  </a:cubicBezTo>
                  <a:cubicBezTo>
                    <a:pt x="897" y="1462"/>
                    <a:pt x="1013" y="1452"/>
                    <a:pt x="1114" y="1432"/>
                  </a:cubicBezTo>
                  <a:cubicBezTo>
                    <a:pt x="1044" y="1473"/>
                    <a:pt x="879" y="1521"/>
                    <a:pt x="621" y="1521"/>
                  </a:cubicBezTo>
                  <a:cubicBezTo>
                    <a:pt x="271" y="1521"/>
                    <a:pt x="91" y="1431"/>
                    <a:pt x="91" y="1393"/>
                  </a:cubicBezTo>
                  <a:close/>
                  <a:moveTo>
                    <a:pt x="404" y="1326"/>
                  </a:moveTo>
                  <a:cubicBezTo>
                    <a:pt x="404" y="1182"/>
                    <a:pt x="404" y="1182"/>
                    <a:pt x="404" y="1182"/>
                  </a:cubicBezTo>
                  <a:cubicBezTo>
                    <a:pt x="442" y="1192"/>
                    <a:pt x="483" y="1200"/>
                    <a:pt x="526" y="1206"/>
                  </a:cubicBezTo>
                  <a:cubicBezTo>
                    <a:pt x="526" y="1352"/>
                    <a:pt x="526" y="1352"/>
                    <a:pt x="526" y="1352"/>
                  </a:cubicBezTo>
                  <a:cubicBezTo>
                    <a:pt x="480" y="1345"/>
                    <a:pt x="439" y="1336"/>
                    <a:pt x="404" y="1326"/>
                  </a:cubicBezTo>
                  <a:close/>
                  <a:moveTo>
                    <a:pt x="617" y="1364"/>
                  </a:moveTo>
                  <a:cubicBezTo>
                    <a:pt x="617" y="1216"/>
                    <a:pt x="617" y="1216"/>
                    <a:pt x="617" y="1216"/>
                  </a:cubicBezTo>
                  <a:cubicBezTo>
                    <a:pt x="657" y="1220"/>
                    <a:pt x="698" y="1222"/>
                    <a:pt x="738" y="1223"/>
                  </a:cubicBezTo>
                  <a:cubicBezTo>
                    <a:pt x="738" y="1370"/>
                    <a:pt x="738" y="1370"/>
                    <a:pt x="738" y="1370"/>
                  </a:cubicBezTo>
                  <a:cubicBezTo>
                    <a:pt x="695" y="1369"/>
                    <a:pt x="654" y="1367"/>
                    <a:pt x="617" y="1364"/>
                  </a:cubicBezTo>
                  <a:close/>
                  <a:moveTo>
                    <a:pt x="829" y="1370"/>
                  </a:moveTo>
                  <a:cubicBezTo>
                    <a:pt x="829" y="1223"/>
                    <a:pt x="829" y="1223"/>
                    <a:pt x="829" y="1223"/>
                  </a:cubicBezTo>
                  <a:cubicBezTo>
                    <a:pt x="870" y="1222"/>
                    <a:pt x="911" y="1220"/>
                    <a:pt x="951" y="1216"/>
                  </a:cubicBezTo>
                  <a:cubicBezTo>
                    <a:pt x="951" y="1364"/>
                    <a:pt x="951" y="1364"/>
                    <a:pt x="951" y="1364"/>
                  </a:cubicBezTo>
                  <a:cubicBezTo>
                    <a:pt x="913" y="1367"/>
                    <a:pt x="872" y="1369"/>
                    <a:pt x="829" y="1370"/>
                  </a:cubicBezTo>
                  <a:close/>
                  <a:moveTo>
                    <a:pt x="788" y="1752"/>
                  </a:moveTo>
                  <a:cubicBezTo>
                    <a:pt x="751" y="1756"/>
                    <a:pt x="710" y="1758"/>
                    <a:pt x="667" y="1759"/>
                  </a:cubicBezTo>
                  <a:cubicBezTo>
                    <a:pt x="667" y="1611"/>
                    <a:pt x="667" y="1611"/>
                    <a:pt x="667" y="1611"/>
                  </a:cubicBezTo>
                  <a:cubicBezTo>
                    <a:pt x="707" y="1610"/>
                    <a:pt x="748" y="1608"/>
                    <a:pt x="788" y="1605"/>
                  </a:cubicBezTo>
                  <a:lnTo>
                    <a:pt x="788" y="1752"/>
                  </a:lnTo>
                  <a:close/>
                  <a:moveTo>
                    <a:pt x="1000" y="1715"/>
                  </a:moveTo>
                  <a:cubicBezTo>
                    <a:pt x="966" y="1724"/>
                    <a:pt x="925" y="1733"/>
                    <a:pt x="879" y="1741"/>
                  </a:cubicBezTo>
                  <a:cubicBezTo>
                    <a:pt x="879" y="1594"/>
                    <a:pt x="879" y="1594"/>
                    <a:pt x="879" y="1594"/>
                  </a:cubicBezTo>
                  <a:cubicBezTo>
                    <a:pt x="921" y="1588"/>
                    <a:pt x="963" y="1580"/>
                    <a:pt x="1000" y="1571"/>
                  </a:cubicBezTo>
                  <a:lnTo>
                    <a:pt x="1000" y="1715"/>
                  </a:lnTo>
                  <a:close/>
                  <a:moveTo>
                    <a:pt x="1152" y="1631"/>
                  </a:moveTo>
                  <a:cubicBezTo>
                    <a:pt x="1152" y="1644"/>
                    <a:pt x="1131" y="1663"/>
                    <a:pt x="1091" y="1682"/>
                  </a:cubicBezTo>
                  <a:cubicBezTo>
                    <a:pt x="1091" y="1543"/>
                    <a:pt x="1091" y="1543"/>
                    <a:pt x="1091" y="1543"/>
                  </a:cubicBezTo>
                  <a:cubicBezTo>
                    <a:pt x="1113" y="1534"/>
                    <a:pt x="1134" y="1524"/>
                    <a:pt x="1152" y="1514"/>
                  </a:cubicBezTo>
                  <a:lnTo>
                    <a:pt x="1152" y="1631"/>
                  </a:lnTo>
                  <a:close/>
                  <a:moveTo>
                    <a:pt x="1163" y="1326"/>
                  </a:moveTo>
                  <a:cubicBezTo>
                    <a:pt x="1128" y="1336"/>
                    <a:pt x="1088" y="1345"/>
                    <a:pt x="1041" y="1352"/>
                  </a:cubicBezTo>
                  <a:cubicBezTo>
                    <a:pt x="1041" y="1206"/>
                    <a:pt x="1041" y="1206"/>
                    <a:pt x="1041" y="1206"/>
                  </a:cubicBezTo>
                  <a:cubicBezTo>
                    <a:pt x="1084" y="1200"/>
                    <a:pt x="1125" y="1192"/>
                    <a:pt x="1163" y="1182"/>
                  </a:cubicBezTo>
                  <a:lnTo>
                    <a:pt x="1163" y="1326"/>
                  </a:lnTo>
                  <a:close/>
                  <a:moveTo>
                    <a:pt x="1314" y="1243"/>
                  </a:moveTo>
                  <a:cubicBezTo>
                    <a:pt x="1314" y="1256"/>
                    <a:pt x="1294" y="1274"/>
                    <a:pt x="1254" y="1293"/>
                  </a:cubicBezTo>
                  <a:cubicBezTo>
                    <a:pt x="1254" y="1154"/>
                    <a:pt x="1254" y="1154"/>
                    <a:pt x="1254" y="1154"/>
                  </a:cubicBezTo>
                  <a:cubicBezTo>
                    <a:pt x="1276" y="1146"/>
                    <a:pt x="1296" y="1136"/>
                    <a:pt x="1314" y="1126"/>
                  </a:cubicBezTo>
                  <a:lnTo>
                    <a:pt x="1314" y="1243"/>
                  </a:lnTo>
                  <a:close/>
                  <a:moveTo>
                    <a:pt x="784" y="1133"/>
                  </a:moveTo>
                  <a:cubicBezTo>
                    <a:pt x="439" y="1133"/>
                    <a:pt x="259" y="1046"/>
                    <a:pt x="254" y="1006"/>
                  </a:cubicBezTo>
                  <a:cubicBezTo>
                    <a:pt x="373" y="1046"/>
                    <a:pt x="536" y="1065"/>
                    <a:pt x="693" y="1065"/>
                  </a:cubicBezTo>
                  <a:cubicBezTo>
                    <a:pt x="911" y="1065"/>
                    <a:pt x="1139" y="1029"/>
                    <a:pt x="1249" y="951"/>
                  </a:cubicBezTo>
                  <a:cubicBezTo>
                    <a:pt x="1302" y="976"/>
                    <a:pt x="1314" y="998"/>
                    <a:pt x="1314" y="1005"/>
                  </a:cubicBezTo>
                  <a:cubicBezTo>
                    <a:pt x="1314" y="1043"/>
                    <a:pt x="1134" y="1133"/>
                    <a:pt x="784" y="1133"/>
                  </a:cubicBezTo>
                  <a:close/>
                  <a:moveTo>
                    <a:pt x="1386" y="458"/>
                  </a:moveTo>
                  <a:cubicBezTo>
                    <a:pt x="1386" y="471"/>
                    <a:pt x="1366" y="489"/>
                    <a:pt x="1326" y="508"/>
                  </a:cubicBezTo>
                  <a:cubicBezTo>
                    <a:pt x="1326" y="369"/>
                    <a:pt x="1326" y="369"/>
                    <a:pt x="1326" y="369"/>
                  </a:cubicBezTo>
                  <a:cubicBezTo>
                    <a:pt x="1348" y="361"/>
                    <a:pt x="1368" y="351"/>
                    <a:pt x="1386" y="341"/>
                  </a:cubicBezTo>
                  <a:lnTo>
                    <a:pt x="1386" y="458"/>
                  </a:lnTo>
                  <a:close/>
                  <a:moveTo>
                    <a:pt x="856" y="348"/>
                  </a:moveTo>
                  <a:cubicBezTo>
                    <a:pt x="506" y="348"/>
                    <a:pt x="325" y="258"/>
                    <a:pt x="325" y="220"/>
                  </a:cubicBezTo>
                  <a:cubicBezTo>
                    <a:pt x="325" y="181"/>
                    <a:pt x="506" y="91"/>
                    <a:pt x="856" y="91"/>
                  </a:cubicBezTo>
                  <a:cubicBezTo>
                    <a:pt x="1206" y="91"/>
                    <a:pt x="1386" y="181"/>
                    <a:pt x="1386" y="220"/>
                  </a:cubicBezTo>
                  <a:cubicBezTo>
                    <a:pt x="1386" y="258"/>
                    <a:pt x="1206" y="348"/>
                    <a:pt x="856" y="348"/>
                  </a:cubicBezTo>
                  <a:close/>
                </a:path>
              </a:pathLst>
            </a:custGeom>
            <a:solidFill>
              <a:schemeClr val="bg1"/>
            </a:solidFill>
            <a:ln>
              <a:noFill/>
            </a:ln>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grpSp>
        <p:nvGrpSpPr>
          <p:cNvPr id="124" name="Группа 123">
            <a:extLst>
              <a:ext uri="{FF2B5EF4-FFF2-40B4-BE49-F238E27FC236}">
                <a16:creationId xmlns:a16="http://schemas.microsoft.com/office/drawing/2014/main" id="{32D79A2D-4192-0FD9-B2C3-F692E2B77928}"/>
              </a:ext>
            </a:extLst>
          </p:cNvPr>
          <p:cNvGrpSpPr/>
          <p:nvPr/>
        </p:nvGrpSpPr>
        <p:grpSpPr>
          <a:xfrm>
            <a:off x="8282482" y="2353993"/>
            <a:ext cx="759600" cy="432000"/>
            <a:chOff x="2273440" y="5295480"/>
            <a:chExt cx="817227" cy="475253"/>
          </a:xfrm>
        </p:grpSpPr>
        <p:grpSp>
          <p:nvGrpSpPr>
            <p:cNvPr id="125" name="Группа 124">
              <a:extLst>
                <a:ext uri="{FF2B5EF4-FFF2-40B4-BE49-F238E27FC236}">
                  <a16:creationId xmlns:a16="http://schemas.microsoft.com/office/drawing/2014/main" id="{56B76F02-6E5E-9955-22B0-ADA23EBD5BF8}"/>
                </a:ext>
              </a:extLst>
            </p:cNvPr>
            <p:cNvGrpSpPr/>
            <p:nvPr/>
          </p:nvGrpSpPr>
          <p:grpSpPr>
            <a:xfrm>
              <a:off x="2273440" y="5295480"/>
              <a:ext cx="817227" cy="475253"/>
              <a:chOff x="-792725" y="4047737"/>
              <a:chExt cx="817227" cy="475253"/>
            </a:xfrm>
          </p:grpSpPr>
          <p:sp>
            <p:nvSpPr>
              <p:cNvPr id="130" name="Овал 129">
                <a:extLst>
                  <a:ext uri="{FF2B5EF4-FFF2-40B4-BE49-F238E27FC236}">
                    <a16:creationId xmlns:a16="http://schemas.microsoft.com/office/drawing/2014/main" id="{C619D3C3-DE0E-19B8-1F3F-A7B9064BE060}"/>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1" name="Прямоугольник 130">
                <a:extLst>
                  <a:ext uri="{FF2B5EF4-FFF2-40B4-BE49-F238E27FC236}">
                    <a16:creationId xmlns:a16="http://schemas.microsoft.com/office/drawing/2014/main" id="{FE32E961-62BF-4FA2-22DA-FD99A8856002}"/>
                  </a:ext>
                </a:extLst>
              </p:cNvPr>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срок</a:t>
                </a:r>
              </a:p>
            </p:txBody>
          </p:sp>
        </p:grpSp>
        <p:grpSp>
          <p:nvGrpSpPr>
            <p:cNvPr id="126" name="Group 39">
              <a:extLst>
                <a:ext uri="{FF2B5EF4-FFF2-40B4-BE49-F238E27FC236}">
                  <a16:creationId xmlns:a16="http://schemas.microsoft.com/office/drawing/2014/main" id="{A71AC42E-2725-BF99-04C1-3E2D65BEDAE0}"/>
                </a:ext>
              </a:extLst>
            </p:cNvPr>
            <p:cNvGrpSpPr>
              <a:grpSpLocks noChangeAspect="1"/>
            </p:cNvGrpSpPr>
            <p:nvPr/>
          </p:nvGrpSpPr>
          <p:grpSpPr bwMode="auto">
            <a:xfrm>
              <a:off x="2615575" y="5399902"/>
              <a:ext cx="131234" cy="143868"/>
              <a:chOff x="-186" y="1572"/>
              <a:chExt cx="374" cy="410"/>
            </a:xfrm>
            <a:solidFill>
              <a:schemeClr val="bg1"/>
            </a:solidFill>
          </p:grpSpPr>
          <p:sp>
            <p:nvSpPr>
              <p:cNvPr id="127" name="Freeform 40">
                <a:extLst>
                  <a:ext uri="{FF2B5EF4-FFF2-40B4-BE49-F238E27FC236}">
                    <a16:creationId xmlns:a16="http://schemas.microsoft.com/office/drawing/2014/main" id="{606BE721-6F87-1327-0173-067470763A83}"/>
                  </a:ext>
                </a:extLst>
              </p:cNvPr>
              <p:cNvSpPr>
                <a:spLocks noEditPoints="1"/>
              </p:cNvSpPr>
              <p:nvPr/>
            </p:nvSpPr>
            <p:spPr bwMode="auto">
              <a:xfrm>
                <a:off x="-186" y="1572"/>
                <a:ext cx="374" cy="410"/>
              </a:xfrm>
              <a:custGeom>
                <a:avLst/>
                <a:gdLst>
                  <a:gd name="T0" fmla="*/ 148 w 155"/>
                  <a:gd name="T1" fmla="*/ 0 h 170"/>
                  <a:gd name="T2" fmla="*/ 142 w 155"/>
                  <a:gd name="T3" fmla="*/ 16 h 170"/>
                  <a:gd name="T4" fmla="*/ 108 w 155"/>
                  <a:gd name="T5" fmla="*/ 85 h 170"/>
                  <a:gd name="T6" fmla="*/ 142 w 155"/>
                  <a:gd name="T7" fmla="*/ 153 h 170"/>
                  <a:gd name="T8" fmla="*/ 149 w 155"/>
                  <a:gd name="T9" fmla="*/ 156 h 170"/>
                  <a:gd name="T10" fmla="*/ 152 w 155"/>
                  <a:gd name="T11" fmla="*/ 163 h 170"/>
                  <a:gd name="T12" fmla="*/ 146 w 155"/>
                  <a:gd name="T13" fmla="*/ 169 h 170"/>
                  <a:gd name="T14" fmla="*/ 141 w 155"/>
                  <a:gd name="T15" fmla="*/ 169 h 170"/>
                  <a:gd name="T16" fmla="*/ 15 w 155"/>
                  <a:gd name="T17" fmla="*/ 169 h 170"/>
                  <a:gd name="T18" fmla="*/ 3 w 155"/>
                  <a:gd name="T19" fmla="*/ 162 h 170"/>
                  <a:gd name="T20" fmla="*/ 13 w 155"/>
                  <a:gd name="T21" fmla="*/ 153 h 170"/>
                  <a:gd name="T22" fmla="*/ 47 w 155"/>
                  <a:gd name="T23" fmla="*/ 85 h 170"/>
                  <a:gd name="T24" fmla="*/ 13 w 155"/>
                  <a:gd name="T25" fmla="*/ 16 h 170"/>
                  <a:gd name="T26" fmla="*/ 8 w 155"/>
                  <a:gd name="T27" fmla="*/ 0 h 170"/>
                  <a:gd name="T28" fmla="*/ 148 w 155"/>
                  <a:gd name="T29" fmla="*/ 0 h 170"/>
                  <a:gd name="T30" fmla="*/ 127 w 155"/>
                  <a:gd name="T31" fmla="*/ 153 h 170"/>
                  <a:gd name="T32" fmla="*/ 126 w 155"/>
                  <a:gd name="T33" fmla="*/ 146 h 170"/>
                  <a:gd name="T34" fmla="*/ 96 w 155"/>
                  <a:gd name="T35" fmla="*/ 93 h 170"/>
                  <a:gd name="T36" fmla="*/ 96 w 155"/>
                  <a:gd name="T37" fmla="*/ 76 h 170"/>
                  <a:gd name="T38" fmla="*/ 124 w 155"/>
                  <a:gd name="T39" fmla="*/ 32 h 170"/>
                  <a:gd name="T40" fmla="*/ 128 w 155"/>
                  <a:gd name="T41" fmla="*/ 16 h 170"/>
                  <a:gd name="T42" fmla="*/ 28 w 155"/>
                  <a:gd name="T43" fmla="*/ 16 h 170"/>
                  <a:gd name="T44" fmla="*/ 29 w 155"/>
                  <a:gd name="T45" fmla="*/ 23 h 170"/>
                  <a:gd name="T46" fmla="*/ 59 w 155"/>
                  <a:gd name="T47" fmla="*/ 76 h 170"/>
                  <a:gd name="T48" fmla="*/ 59 w 155"/>
                  <a:gd name="T49" fmla="*/ 93 h 170"/>
                  <a:gd name="T50" fmla="*/ 32 w 155"/>
                  <a:gd name="T51" fmla="*/ 137 h 170"/>
                  <a:gd name="T52" fmla="*/ 28 w 155"/>
                  <a:gd name="T53" fmla="*/ 153 h 170"/>
                  <a:gd name="T54" fmla="*/ 127 w 155"/>
                  <a:gd name="T55" fmla="*/ 15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5" h="170">
                    <a:moveTo>
                      <a:pt x="148" y="0"/>
                    </a:moveTo>
                    <a:cubicBezTo>
                      <a:pt x="155" y="8"/>
                      <a:pt x="153" y="13"/>
                      <a:pt x="142" y="16"/>
                    </a:cubicBezTo>
                    <a:cubicBezTo>
                      <a:pt x="139" y="43"/>
                      <a:pt x="126" y="64"/>
                      <a:pt x="108" y="85"/>
                    </a:cubicBezTo>
                    <a:cubicBezTo>
                      <a:pt x="125" y="105"/>
                      <a:pt x="139" y="126"/>
                      <a:pt x="142" y="153"/>
                    </a:cubicBezTo>
                    <a:cubicBezTo>
                      <a:pt x="145" y="154"/>
                      <a:pt x="147" y="154"/>
                      <a:pt x="149" y="156"/>
                    </a:cubicBezTo>
                    <a:cubicBezTo>
                      <a:pt x="150" y="158"/>
                      <a:pt x="152" y="161"/>
                      <a:pt x="152" y="163"/>
                    </a:cubicBezTo>
                    <a:cubicBezTo>
                      <a:pt x="151" y="165"/>
                      <a:pt x="148" y="167"/>
                      <a:pt x="146" y="169"/>
                    </a:cubicBezTo>
                    <a:cubicBezTo>
                      <a:pt x="144" y="170"/>
                      <a:pt x="142" y="169"/>
                      <a:pt x="141" y="169"/>
                    </a:cubicBezTo>
                    <a:cubicBezTo>
                      <a:pt x="99" y="169"/>
                      <a:pt x="57" y="169"/>
                      <a:pt x="15" y="169"/>
                    </a:cubicBezTo>
                    <a:cubicBezTo>
                      <a:pt x="9" y="169"/>
                      <a:pt x="4" y="169"/>
                      <a:pt x="3" y="162"/>
                    </a:cubicBezTo>
                    <a:cubicBezTo>
                      <a:pt x="3" y="156"/>
                      <a:pt x="8" y="154"/>
                      <a:pt x="13" y="153"/>
                    </a:cubicBezTo>
                    <a:cubicBezTo>
                      <a:pt x="16" y="127"/>
                      <a:pt x="30" y="105"/>
                      <a:pt x="47" y="85"/>
                    </a:cubicBezTo>
                    <a:cubicBezTo>
                      <a:pt x="30" y="65"/>
                      <a:pt x="16" y="43"/>
                      <a:pt x="13" y="16"/>
                    </a:cubicBezTo>
                    <a:cubicBezTo>
                      <a:pt x="2" y="13"/>
                      <a:pt x="0" y="8"/>
                      <a:pt x="8" y="0"/>
                    </a:cubicBezTo>
                    <a:cubicBezTo>
                      <a:pt x="54" y="0"/>
                      <a:pt x="101" y="0"/>
                      <a:pt x="148" y="0"/>
                    </a:cubicBezTo>
                    <a:close/>
                    <a:moveTo>
                      <a:pt x="127" y="153"/>
                    </a:moveTo>
                    <a:cubicBezTo>
                      <a:pt x="127" y="151"/>
                      <a:pt x="127" y="149"/>
                      <a:pt x="126" y="146"/>
                    </a:cubicBezTo>
                    <a:cubicBezTo>
                      <a:pt x="122" y="125"/>
                      <a:pt x="110" y="109"/>
                      <a:pt x="96" y="93"/>
                    </a:cubicBezTo>
                    <a:cubicBezTo>
                      <a:pt x="90" y="86"/>
                      <a:pt x="90" y="83"/>
                      <a:pt x="96" y="76"/>
                    </a:cubicBezTo>
                    <a:cubicBezTo>
                      <a:pt x="107" y="63"/>
                      <a:pt x="118" y="49"/>
                      <a:pt x="124" y="32"/>
                    </a:cubicBezTo>
                    <a:cubicBezTo>
                      <a:pt x="125" y="27"/>
                      <a:pt x="126" y="22"/>
                      <a:pt x="128" y="16"/>
                    </a:cubicBezTo>
                    <a:cubicBezTo>
                      <a:pt x="94" y="16"/>
                      <a:pt x="61" y="16"/>
                      <a:pt x="28" y="16"/>
                    </a:cubicBezTo>
                    <a:cubicBezTo>
                      <a:pt x="28" y="19"/>
                      <a:pt x="29" y="21"/>
                      <a:pt x="29" y="23"/>
                    </a:cubicBezTo>
                    <a:cubicBezTo>
                      <a:pt x="33" y="44"/>
                      <a:pt x="46" y="60"/>
                      <a:pt x="59" y="76"/>
                    </a:cubicBezTo>
                    <a:cubicBezTo>
                      <a:pt x="65" y="84"/>
                      <a:pt x="65" y="86"/>
                      <a:pt x="59" y="93"/>
                    </a:cubicBezTo>
                    <a:cubicBezTo>
                      <a:pt x="48" y="106"/>
                      <a:pt x="37" y="120"/>
                      <a:pt x="32" y="137"/>
                    </a:cubicBezTo>
                    <a:cubicBezTo>
                      <a:pt x="30" y="142"/>
                      <a:pt x="29" y="148"/>
                      <a:pt x="28" y="153"/>
                    </a:cubicBezTo>
                    <a:cubicBezTo>
                      <a:pt x="61" y="153"/>
                      <a:pt x="94" y="153"/>
                      <a:pt x="127"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8" name="Freeform 41">
                <a:extLst>
                  <a:ext uri="{FF2B5EF4-FFF2-40B4-BE49-F238E27FC236}">
                    <a16:creationId xmlns:a16="http://schemas.microsoft.com/office/drawing/2014/main" id="{B0A47B3A-2928-F65A-4F07-85CB388F0EE3}"/>
                  </a:ext>
                </a:extLst>
              </p:cNvPr>
              <p:cNvSpPr>
                <a:spLocks/>
              </p:cNvSpPr>
              <p:nvPr/>
            </p:nvSpPr>
            <p:spPr bwMode="auto">
              <a:xfrm>
                <a:off x="-99" y="1796"/>
                <a:ext cx="200" cy="133"/>
              </a:xfrm>
              <a:custGeom>
                <a:avLst/>
                <a:gdLst>
                  <a:gd name="T0" fmla="*/ 41 w 83"/>
                  <a:gd name="T1" fmla="*/ 55 h 55"/>
                  <a:gd name="T2" fmla="*/ 8 w 83"/>
                  <a:gd name="T3" fmla="*/ 55 h 55"/>
                  <a:gd name="T4" fmla="*/ 0 w 83"/>
                  <a:gd name="T5" fmla="*/ 53 h 55"/>
                  <a:gd name="T6" fmla="*/ 3 w 83"/>
                  <a:gd name="T7" fmla="*/ 45 h 55"/>
                  <a:gd name="T8" fmla="*/ 25 w 83"/>
                  <a:gd name="T9" fmla="*/ 22 h 55"/>
                  <a:gd name="T10" fmla="*/ 38 w 83"/>
                  <a:gd name="T11" fmla="*/ 4 h 55"/>
                  <a:gd name="T12" fmla="*/ 41 w 83"/>
                  <a:gd name="T13" fmla="*/ 0 h 55"/>
                  <a:gd name="T14" fmla="*/ 45 w 83"/>
                  <a:gd name="T15" fmla="*/ 4 h 55"/>
                  <a:gd name="T16" fmla="*/ 58 w 83"/>
                  <a:gd name="T17" fmla="*/ 22 h 55"/>
                  <a:gd name="T18" fmla="*/ 81 w 83"/>
                  <a:gd name="T19" fmla="*/ 46 h 55"/>
                  <a:gd name="T20" fmla="*/ 83 w 83"/>
                  <a:gd name="T21" fmla="*/ 53 h 55"/>
                  <a:gd name="T22" fmla="*/ 77 w 83"/>
                  <a:gd name="T23" fmla="*/ 55 h 55"/>
                  <a:gd name="T24" fmla="*/ 41 w 83"/>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55">
                    <a:moveTo>
                      <a:pt x="41" y="55"/>
                    </a:moveTo>
                    <a:cubicBezTo>
                      <a:pt x="30" y="55"/>
                      <a:pt x="19" y="55"/>
                      <a:pt x="8" y="55"/>
                    </a:cubicBezTo>
                    <a:cubicBezTo>
                      <a:pt x="5" y="55"/>
                      <a:pt x="3" y="53"/>
                      <a:pt x="0" y="53"/>
                    </a:cubicBezTo>
                    <a:cubicBezTo>
                      <a:pt x="1" y="50"/>
                      <a:pt x="1" y="47"/>
                      <a:pt x="3" y="45"/>
                    </a:cubicBezTo>
                    <a:cubicBezTo>
                      <a:pt x="10" y="37"/>
                      <a:pt x="17" y="29"/>
                      <a:pt x="25" y="22"/>
                    </a:cubicBezTo>
                    <a:cubicBezTo>
                      <a:pt x="31" y="16"/>
                      <a:pt x="37" y="12"/>
                      <a:pt x="38" y="4"/>
                    </a:cubicBezTo>
                    <a:cubicBezTo>
                      <a:pt x="39" y="2"/>
                      <a:pt x="40" y="1"/>
                      <a:pt x="41" y="0"/>
                    </a:cubicBezTo>
                    <a:cubicBezTo>
                      <a:pt x="43" y="1"/>
                      <a:pt x="45" y="2"/>
                      <a:pt x="45" y="4"/>
                    </a:cubicBezTo>
                    <a:cubicBezTo>
                      <a:pt x="46" y="12"/>
                      <a:pt x="52" y="16"/>
                      <a:pt x="58" y="22"/>
                    </a:cubicBezTo>
                    <a:cubicBezTo>
                      <a:pt x="66" y="29"/>
                      <a:pt x="74" y="38"/>
                      <a:pt x="81" y="46"/>
                    </a:cubicBezTo>
                    <a:cubicBezTo>
                      <a:pt x="82" y="48"/>
                      <a:pt x="83" y="51"/>
                      <a:pt x="83" y="53"/>
                    </a:cubicBezTo>
                    <a:cubicBezTo>
                      <a:pt x="82" y="54"/>
                      <a:pt x="79" y="55"/>
                      <a:pt x="77" y="55"/>
                    </a:cubicBezTo>
                    <a:cubicBezTo>
                      <a:pt x="65" y="55"/>
                      <a:pt x="53" y="55"/>
                      <a:pt x="4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9" name="Freeform 42">
                <a:extLst>
                  <a:ext uri="{FF2B5EF4-FFF2-40B4-BE49-F238E27FC236}">
                    <a16:creationId xmlns:a16="http://schemas.microsoft.com/office/drawing/2014/main" id="{C6F5328B-E7D2-060B-1677-66366F436363}"/>
                  </a:ext>
                </a:extLst>
              </p:cNvPr>
              <p:cNvSpPr>
                <a:spLocks/>
              </p:cNvSpPr>
              <p:nvPr/>
            </p:nvSpPr>
            <p:spPr bwMode="auto">
              <a:xfrm>
                <a:off x="-55" y="1666"/>
                <a:ext cx="115" cy="109"/>
              </a:xfrm>
              <a:custGeom>
                <a:avLst/>
                <a:gdLst>
                  <a:gd name="T0" fmla="*/ 24 w 48"/>
                  <a:gd name="T1" fmla="*/ 0 h 45"/>
                  <a:gd name="T2" fmla="*/ 41 w 48"/>
                  <a:gd name="T3" fmla="*/ 0 h 45"/>
                  <a:gd name="T4" fmla="*/ 45 w 48"/>
                  <a:gd name="T5" fmla="*/ 7 h 45"/>
                  <a:gd name="T6" fmla="*/ 35 w 48"/>
                  <a:gd name="T7" fmla="*/ 25 h 45"/>
                  <a:gd name="T8" fmla="*/ 27 w 48"/>
                  <a:gd name="T9" fmla="*/ 41 h 45"/>
                  <a:gd name="T10" fmla="*/ 24 w 48"/>
                  <a:gd name="T11" fmla="*/ 45 h 45"/>
                  <a:gd name="T12" fmla="*/ 21 w 48"/>
                  <a:gd name="T13" fmla="*/ 43 h 45"/>
                  <a:gd name="T14" fmla="*/ 7 w 48"/>
                  <a:gd name="T15" fmla="*/ 18 h 45"/>
                  <a:gd name="T16" fmla="*/ 2 w 48"/>
                  <a:gd name="T17" fmla="*/ 7 h 45"/>
                  <a:gd name="T18" fmla="*/ 6 w 48"/>
                  <a:gd name="T19" fmla="*/ 0 h 45"/>
                  <a:gd name="T20" fmla="*/ 24 w 48"/>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5">
                    <a:moveTo>
                      <a:pt x="24" y="0"/>
                    </a:moveTo>
                    <a:cubicBezTo>
                      <a:pt x="30" y="0"/>
                      <a:pt x="35" y="0"/>
                      <a:pt x="41" y="0"/>
                    </a:cubicBezTo>
                    <a:cubicBezTo>
                      <a:pt x="45" y="0"/>
                      <a:pt x="48" y="2"/>
                      <a:pt x="45" y="7"/>
                    </a:cubicBezTo>
                    <a:cubicBezTo>
                      <a:pt x="42" y="13"/>
                      <a:pt x="39" y="19"/>
                      <a:pt x="35" y="25"/>
                    </a:cubicBezTo>
                    <a:cubicBezTo>
                      <a:pt x="33" y="30"/>
                      <a:pt x="30" y="36"/>
                      <a:pt x="27" y="41"/>
                    </a:cubicBezTo>
                    <a:cubicBezTo>
                      <a:pt x="26" y="43"/>
                      <a:pt x="25" y="44"/>
                      <a:pt x="24" y="45"/>
                    </a:cubicBezTo>
                    <a:cubicBezTo>
                      <a:pt x="23" y="45"/>
                      <a:pt x="21" y="43"/>
                      <a:pt x="21" y="43"/>
                    </a:cubicBezTo>
                    <a:cubicBezTo>
                      <a:pt x="20" y="32"/>
                      <a:pt x="12" y="26"/>
                      <a:pt x="7" y="18"/>
                    </a:cubicBezTo>
                    <a:cubicBezTo>
                      <a:pt x="5" y="14"/>
                      <a:pt x="4" y="10"/>
                      <a:pt x="2" y="7"/>
                    </a:cubicBezTo>
                    <a:cubicBezTo>
                      <a:pt x="0" y="2"/>
                      <a:pt x="2" y="0"/>
                      <a:pt x="6" y="0"/>
                    </a:cubicBezTo>
                    <a:cubicBezTo>
                      <a:pt x="12" y="0"/>
                      <a:pt x="18"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132" name="Прямоугольник 131">
            <a:extLst>
              <a:ext uri="{FF2B5EF4-FFF2-40B4-BE49-F238E27FC236}">
                <a16:creationId xmlns:a16="http://schemas.microsoft.com/office/drawing/2014/main" id="{6F1A9AA3-483D-8CDE-7F0C-C170D972FF65}"/>
              </a:ext>
            </a:extLst>
          </p:cNvPr>
          <p:cNvSpPr/>
          <p:nvPr/>
        </p:nvSpPr>
        <p:spPr>
          <a:xfrm>
            <a:off x="8848039" y="2258124"/>
            <a:ext cx="2865016" cy="62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a:r>
              <a:rPr lang="ru-RU" sz="1100" b="1" dirty="0">
                <a:solidFill>
                  <a:schemeClr val="tx1"/>
                </a:solidFill>
                <a:latin typeface="Times New Roman" panose="02020603050405020304" pitchFamily="18" charset="0"/>
                <a:cs typeface="Times New Roman" panose="02020603050405020304" pitchFamily="18" charset="0"/>
              </a:rPr>
              <a:t>ДО 10 ЛЕТ – инвестиционные цели</a:t>
            </a:r>
          </a:p>
          <a:p>
            <a:pPr defTabSz="914206"/>
            <a:r>
              <a:rPr lang="ru-RU" sz="1100" b="1" dirty="0">
                <a:solidFill>
                  <a:schemeClr val="tx1"/>
                </a:solidFill>
                <a:latin typeface="Times New Roman" panose="02020603050405020304" pitchFamily="18" charset="0"/>
                <a:cs typeface="Times New Roman" panose="02020603050405020304" pitchFamily="18" charset="0"/>
              </a:rPr>
              <a:t>(По Льготной ставке до 5 ЛЕТ)</a:t>
            </a:r>
          </a:p>
          <a:p>
            <a:pPr defTabSz="914206"/>
            <a:r>
              <a:rPr lang="ru-RU" sz="1100" b="1" dirty="0">
                <a:solidFill>
                  <a:schemeClr val="tx1"/>
                </a:solidFill>
                <a:latin typeface="Times New Roman" panose="02020603050405020304" pitchFamily="18" charset="0"/>
                <a:cs typeface="Times New Roman" panose="02020603050405020304" pitchFamily="18" charset="0"/>
              </a:rPr>
              <a:t>ДО 24 МЕС – на сезонные работы</a:t>
            </a:r>
          </a:p>
          <a:p>
            <a:pPr defTabSz="914206"/>
            <a:r>
              <a:rPr lang="ru-RU" sz="1100" b="1" dirty="0">
                <a:solidFill>
                  <a:schemeClr val="tx1"/>
                </a:solidFill>
                <a:latin typeface="Times New Roman" panose="02020603050405020304" pitchFamily="18" charset="0"/>
                <a:cs typeface="Times New Roman" panose="02020603050405020304" pitchFamily="18" charset="0"/>
              </a:rPr>
              <a:t>(По Льготной ставке до 12 МЕС)</a:t>
            </a:r>
            <a:endParaRPr lang="ru-RU" sz="1100" b="1" dirty="0">
              <a:solidFill>
                <a:srgbClr val="2B6030"/>
              </a:solidFill>
              <a:cs typeface="Arial" panose="020B0604020202020204" pitchFamily="34" charset="0"/>
            </a:endParaRPr>
          </a:p>
        </p:txBody>
      </p:sp>
      <p:sp>
        <p:nvSpPr>
          <p:cNvPr id="133" name="圆角矩形 95">
            <a:extLst>
              <a:ext uri="{FF2B5EF4-FFF2-40B4-BE49-F238E27FC236}">
                <a16:creationId xmlns:a16="http://schemas.microsoft.com/office/drawing/2014/main" id="{CE3BDE5B-B9D0-E027-D1FA-5AF14D39EA6D}"/>
              </a:ext>
            </a:extLst>
          </p:cNvPr>
          <p:cNvSpPr/>
          <p:nvPr/>
        </p:nvSpPr>
        <p:spPr>
          <a:xfrm>
            <a:off x="3173395" y="3140871"/>
            <a:ext cx="8559036" cy="756448"/>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06" fontAlgn="auto">
              <a:spcBef>
                <a:spcPts val="0"/>
              </a:spcBef>
              <a:spcAft>
                <a:spcPts val="0"/>
              </a:spcAft>
              <a:defRPr/>
            </a:pPr>
            <a:endParaRPr lang="ru-RU" sz="1100" b="1" dirty="0">
              <a:solidFill>
                <a:srgbClr val="2B6030"/>
              </a:solidFill>
              <a:cs typeface="Arial" panose="020B0604020202020204" pitchFamily="34" charset="0"/>
            </a:endParaRPr>
          </a:p>
        </p:txBody>
      </p:sp>
      <p:grpSp>
        <p:nvGrpSpPr>
          <p:cNvPr id="134" name="Группа 133">
            <a:extLst>
              <a:ext uri="{FF2B5EF4-FFF2-40B4-BE49-F238E27FC236}">
                <a16:creationId xmlns:a16="http://schemas.microsoft.com/office/drawing/2014/main" id="{EF40F35C-453E-6227-2D15-82F731F14876}"/>
              </a:ext>
            </a:extLst>
          </p:cNvPr>
          <p:cNvGrpSpPr>
            <a:grpSpLocks noChangeAspect="1"/>
          </p:cNvGrpSpPr>
          <p:nvPr/>
        </p:nvGrpSpPr>
        <p:grpSpPr>
          <a:xfrm>
            <a:off x="3226373" y="3289411"/>
            <a:ext cx="760236" cy="432000"/>
            <a:chOff x="633703" y="4595227"/>
            <a:chExt cx="817227" cy="475253"/>
          </a:xfrm>
        </p:grpSpPr>
        <p:grpSp>
          <p:nvGrpSpPr>
            <p:cNvPr id="135" name="Группа 134">
              <a:extLst>
                <a:ext uri="{FF2B5EF4-FFF2-40B4-BE49-F238E27FC236}">
                  <a16:creationId xmlns:a16="http://schemas.microsoft.com/office/drawing/2014/main" id="{AE90D666-A4F0-D470-0310-4F1E6E99ED78}"/>
                </a:ext>
              </a:extLst>
            </p:cNvPr>
            <p:cNvGrpSpPr/>
            <p:nvPr/>
          </p:nvGrpSpPr>
          <p:grpSpPr>
            <a:xfrm>
              <a:off x="791277" y="4595227"/>
              <a:ext cx="475253" cy="475253"/>
              <a:chOff x="-588233" y="5080746"/>
              <a:chExt cx="475253" cy="475253"/>
            </a:xfrm>
          </p:grpSpPr>
          <p:sp>
            <p:nvSpPr>
              <p:cNvPr id="137" name="Овал 136">
                <a:extLst>
                  <a:ext uri="{FF2B5EF4-FFF2-40B4-BE49-F238E27FC236}">
                    <a16:creationId xmlns:a16="http://schemas.microsoft.com/office/drawing/2014/main" id="{E9CB4F80-1BC7-6C17-6403-C0B46E346149}"/>
                  </a:ext>
                </a:extLst>
              </p:cNvPr>
              <p:cNvSpPr/>
              <p:nvPr/>
            </p:nvSpPr>
            <p:spPr>
              <a:xfrm>
                <a:off x="-588233" y="5080746"/>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highlight>
                    <a:srgbClr val="000000"/>
                  </a:highlight>
                </a:endParaRPr>
              </a:p>
            </p:txBody>
          </p:sp>
          <p:grpSp>
            <p:nvGrpSpPr>
              <p:cNvPr id="138" name="Group 411">
                <a:extLst>
                  <a:ext uri="{FF2B5EF4-FFF2-40B4-BE49-F238E27FC236}">
                    <a16:creationId xmlns:a16="http://schemas.microsoft.com/office/drawing/2014/main" id="{D212C39D-D80B-DEB0-F1FD-0195D9AF6748}"/>
                  </a:ext>
                </a:extLst>
              </p:cNvPr>
              <p:cNvGrpSpPr/>
              <p:nvPr/>
            </p:nvGrpSpPr>
            <p:grpSpPr>
              <a:xfrm>
                <a:off x="-470367" y="5183446"/>
                <a:ext cx="239520" cy="183160"/>
                <a:chOff x="3725863" y="1755775"/>
                <a:chExt cx="674688" cy="476251"/>
              </a:xfrm>
              <a:solidFill>
                <a:schemeClr val="bg1"/>
              </a:solidFill>
            </p:grpSpPr>
            <p:sp>
              <p:nvSpPr>
                <p:cNvPr id="139" name="Freeform 277">
                  <a:extLst>
                    <a:ext uri="{FF2B5EF4-FFF2-40B4-BE49-F238E27FC236}">
                      <a16:creationId xmlns:a16="http://schemas.microsoft.com/office/drawing/2014/main" id="{209559E7-2208-4C08-0777-25F93B63543A}"/>
                    </a:ext>
                  </a:extLst>
                </p:cNvPr>
                <p:cNvSpPr>
                  <a:spLocks noEditPoints="1"/>
                </p:cNvSpPr>
                <p:nvPr/>
              </p:nvSpPr>
              <p:spPr bwMode="auto">
                <a:xfrm>
                  <a:off x="3844926" y="1755775"/>
                  <a:ext cx="225425" cy="319088"/>
                </a:xfrm>
                <a:custGeom>
                  <a:avLst/>
                  <a:gdLst>
                    <a:gd name="T0" fmla="*/ 42 w 77"/>
                    <a:gd name="T1" fmla="*/ 109 h 109"/>
                    <a:gd name="T2" fmla="*/ 35 w 77"/>
                    <a:gd name="T3" fmla="*/ 109 h 109"/>
                    <a:gd name="T4" fmla="*/ 0 w 77"/>
                    <a:gd name="T5" fmla="*/ 74 h 109"/>
                    <a:gd name="T6" fmla="*/ 0 w 77"/>
                    <a:gd name="T7" fmla="*/ 36 h 109"/>
                    <a:gd name="T8" fmla="*/ 35 w 77"/>
                    <a:gd name="T9" fmla="*/ 0 h 109"/>
                    <a:gd name="T10" fmla="*/ 42 w 77"/>
                    <a:gd name="T11" fmla="*/ 0 h 109"/>
                    <a:gd name="T12" fmla="*/ 77 w 77"/>
                    <a:gd name="T13" fmla="*/ 36 h 109"/>
                    <a:gd name="T14" fmla="*/ 77 w 77"/>
                    <a:gd name="T15" fmla="*/ 74 h 109"/>
                    <a:gd name="T16" fmla="*/ 42 w 77"/>
                    <a:gd name="T17" fmla="*/ 109 h 109"/>
                    <a:gd name="T18" fmla="*/ 35 w 77"/>
                    <a:gd name="T19" fmla="*/ 12 h 109"/>
                    <a:gd name="T20" fmla="*/ 12 w 77"/>
                    <a:gd name="T21" fmla="*/ 36 h 109"/>
                    <a:gd name="T22" fmla="*/ 12 w 77"/>
                    <a:gd name="T23" fmla="*/ 74 h 109"/>
                    <a:gd name="T24" fmla="*/ 35 w 77"/>
                    <a:gd name="T25" fmla="*/ 97 h 109"/>
                    <a:gd name="T26" fmla="*/ 42 w 77"/>
                    <a:gd name="T27" fmla="*/ 97 h 109"/>
                    <a:gd name="T28" fmla="*/ 65 w 77"/>
                    <a:gd name="T29" fmla="*/ 74 h 109"/>
                    <a:gd name="T30" fmla="*/ 65 w 77"/>
                    <a:gd name="T31" fmla="*/ 36 h 109"/>
                    <a:gd name="T32" fmla="*/ 42 w 77"/>
                    <a:gd name="T33" fmla="*/ 12 h 109"/>
                    <a:gd name="T34" fmla="*/ 35 w 77"/>
                    <a:gd name="T35" fmla="*/ 1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109">
                      <a:moveTo>
                        <a:pt x="42" y="109"/>
                      </a:moveTo>
                      <a:cubicBezTo>
                        <a:pt x="35" y="109"/>
                        <a:pt x="35" y="109"/>
                        <a:pt x="35" y="109"/>
                      </a:cubicBezTo>
                      <a:cubicBezTo>
                        <a:pt x="16" y="109"/>
                        <a:pt x="0" y="93"/>
                        <a:pt x="0" y="74"/>
                      </a:cubicBezTo>
                      <a:cubicBezTo>
                        <a:pt x="0" y="36"/>
                        <a:pt x="0" y="36"/>
                        <a:pt x="0" y="36"/>
                      </a:cubicBezTo>
                      <a:cubicBezTo>
                        <a:pt x="0" y="16"/>
                        <a:pt x="16" y="0"/>
                        <a:pt x="35" y="0"/>
                      </a:cubicBezTo>
                      <a:cubicBezTo>
                        <a:pt x="42" y="0"/>
                        <a:pt x="42" y="0"/>
                        <a:pt x="42" y="0"/>
                      </a:cubicBezTo>
                      <a:cubicBezTo>
                        <a:pt x="61" y="0"/>
                        <a:pt x="77" y="16"/>
                        <a:pt x="77" y="36"/>
                      </a:cubicBezTo>
                      <a:cubicBezTo>
                        <a:pt x="77" y="74"/>
                        <a:pt x="77" y="74"/>
                        <a:pt x="77" y="74"/>
                      </a:cubicBezTo>
                      <a:cubicBezTo>
                        <a:pt x="77" y="93"/>
                        <a:pt x="61" y="109"/>
                        <a:pt x="42" y="109"/>
                      </a:cubicBezTo>
                      <a:close/>
                      <a:moveTo>
                        <a:pt x="35" y="12"/>
                      </a:moveTo>
                      <a:cubicBezTo>
                        <a:pt x="22" y="12"/>
                        <a:pt x="12" y="23"/>
                        <a:pt x="12" y="36"/>
                      </a:cubicBezTo>
                      <a:cubicBezTo>
                        <a:pt x="12" y="74"/>
                        <a:pt x="12" y="74"/>
                        <a:pt x="12" y="74"/>
                      </a:cubicBezTo>
                      <a:cubicBezTo>
                        <a:pt x="12" y="86"/>
                        <a:pt x="22" y="97"/>
                        <a:pt x="35" y="97"/>
                      </a:cubicBezTo>
                      <a:cubicBezTo>
                        <a:pt x="42" y="97"/>
                        <a:pt x="42" y="97"/>
                        <a:pt x="42" y="97"/>
                      </a:cubicBezTo>
                      <a:cubicBezTo>
                        <a:pt x="55" y="97"/>
                        <a:pt x="65" y="86"/>
                        <a:pt x="65" y="74"/>
                      </a:cubicBezTo>
                      <a:cubicBezTo>
                        <a:pt x="65" y="36"/>
                        <a:pt x="65" y="36"/>
                        <a:pt x="65" y="36"/>
                      </a:cubicBezTo>
                      <a:cubicBezTo>
                        <a:pt x="65" y="23"/>
                        <a:pt x="55" y="12"/>
                        <a:pt x="42" y="12"/>
                      </a:cubicBezTo>
                      <a:lnTo>
                        <a:pt x="3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40" name="Freeform 278">
                  <a:extLst>
                    <a:ext uri="{FF2B5EF4-FFF2-40B4-BE49-F238E27FC236}">
                      <a16:creationId xmlns:a16="http://schemas.microsoft.com/office/drawing/2014/main" id="{03063B5B-34F2-E218-0563-82E7EBC8B4F2}"/>
                    </a:ext>
                  </a:extLst>
                </p:cNvPr>
                <p:cNvSpPr>
                  <a:spLocks/>
                </p:cNvSpPr>
                <p:nvPr/>
              </p:nvSpPr>
              <p:spPr bwMode="auto">
                <a:xfrm>
                  <a:off x="3725863" y="2044700"/>
                  <a:ext cx="461963" cy="187325"/>
                </a:xfrm>
                <a:custGeom>
                  <a:avLst/>
                  <a:gdLst>
                    <a:gd name="T0" fmla="*/ 152 w 158"/>
                    <a:gd name="T1" fmla="*/ 64 h 64"/>
                    <a:gd name="T2" fmla="*/ 7 w 158"/>
                    <a:gd name="T3" fmla="*/ 64 h 64"/>
                    <a:gd name="T4" fmla="*/ 1 w 158"/>
                    <a:gd name="T5" fmla="*/ 58 h 64"/>
                    <a:gd name="T6" fmla="*/ 1 w 158"/>
                    <a:gd name="T7" fmla="*/ 45 h 64"/>
                    <a:gd name="T8" fmla="*/ 60 w 158"/>
                    <a:gd name="T9" fmla="*/ 14 h 64"/>
                    <a:gd name="T10" fmla="*/ 60 w 158"/>
                    <a:gd name="T11" fmla="*/ 6 h 64"/>
                    <a:gd name="T12" fmla="*/ 66 w 158"/>
                    <a:gd name="T13" fmla="*/ 0 h 64"/>
                    <a:gd name="T14" fmla="*/ 72 w 158"/>
                    <a:gd name="T15" fmla="*/ 6 h 64"/>
                    <a:gd name="T16" fmla="*/ 72 w 158"/>
                    <a:gd name="T17" fmla="*/ 19 h 64"/>
                    <a:gd name="T18" fmla="*/ 67 w 158"/>
                    <a:gd name="T19" fmla="*/ 25 h 64"/>
                    <a:gd name="T20" fmla="*/ 13 w 158"/>
                    <a:gd name="T21" fmla="*/ 45 h 64"/>
                    <a:gd name="T22" fmla="*/ 13 w 158"/>
                    <a:gd name="T23" fmla="*/ 52 h 64"/>
                    <a:gd name="T24" fmla="*/ 152 w 158"/>
                    <a:gd name="T25" fmla="*/ 52 h 64"/>
                    <a:gd name="T26" fmla="*/ 158 w 158"/>
                    <a:gd name="T27" fmla="*/ 58 h 64"/>
                    <a:gd name="T28" fmla="*/ 152 w 158"/>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64">
                      <a:moveTo>
                        <a:pt x="152" y="64"/>
                      </a:moveTo>
                      <a:cubicBezTo>
                        <a:pt x="7" y="64"/>
                        <a:pt x="7" y="64"/>
                        <a:pt x="7" y="64"/>
                      </a:cubicBezTo>
                      <a:cubicBezTo>
                        <a:pt x="3" y="64"/>
                        <a:pt x="1" y="62"/>
                        <a:pt x="1" y="58"/>
                      </a:cubicBezTo>
                      <a:cubicBezTo>
                        <a:pt x="1" y="45"/>
                        <a:pt x="1" y="45"/>
                        <a:pt x="1" y="45"/>
                      </a:cubicBezTo>
                      <a:cubicBezTo>
                        <a:pt x="0" y="31"/>
                        <a:pt x="32" y="21"/>
                        <a:pt x="60" y="14"/>
                      </a:cubicBezTo>
                      <a:cubicBezTo>
                        <a:pt x="60" y="6"/>
                        <a:pt x="60" y="6"/>
                        <a:pt x="60" y="6"/>
                      </a:cubicBezTo>
                      <a:cubicBezTo>
                        <a:pt x="60" y="2"/>
                        <a:pt x="63" y="0"/>
                        <a:pt x="66" y="0"/>
                      </a:cubicBezTo>
                      <a:cubicBezTo>
                        <a:pt x="69" y="0"/>
                        <a:pt x="72" y="2"/>
                        <a:pt x="72" y="6"/>
                      </a:cubicBezTo>
                      <a:cubicBezTo>
                        <a:pt x="72" y="19"/>
                        <a:pt x="72" y="19"/>
                        <a:pt x="72" y="19"/>
                      </a:cubicBezTo>
                      <a:cubicBezTo>
                        <a:pt x="72" y="22"/>
                        <a:pt x="70" y="24"/>
                        <a:pt x="67" y="25"/>
                      </a:cubicBezTo>
                      <a:cubicBezTo>
                        <a:pt x="41" y="31"/>
                        <a:pt x="15" y="40"/>
                        <a:pt x="13" y="45"/>
                      </a:cubicBezTo>
                      <a:cubicBezTo>
                        <a:pt x="13" y="52"/>
                        <a:pt x="13" y="52"/>
                        <a:pt x="13" y="52"/>
                      </a:cubicBezTo>
                      <a:cubicBezTo>
                        <a:pt x="152" y="52"/>
                        <a:pt x="152" y="52"/>
                        <a:pt x="152" y="52"/>
                      </a:cubicBezTo>
                      <a:cubicBezTo>
                        <a:pt x="156" y="52"/>
                        <a:pt x="158" y="55"/>
                        <a:pt x="158" y="58"/>
                      </a:cubicBezTo>
                      <a:cubicBezTo>
                        <a:pt x="158" y="62"/>
                        <a:pt x="156" y="64"/>
                        <a:pt x="152"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cs typeface="Arial" pitchFamily="34" charset="0"/>
                  </a:endParaRPr>
                </a:p>
              </p:txBody>
            </p:sp>
            <p:sp>
              <p:nvSpPr>
                <p:cNvPr id="141" name="Freeform 279">
                  <a:extLst>
                    <a:ext uri="{FF2B5EF4-FFF2-40B4-BE49-F238E27FC236}">
                      <a16:creationId xmlns:a16="http://schemas.microsoft.com/office/drawing/2014/main" id="{389026A3-2C24-7C50-5127-6814E5AFE514}"/>
                    </a:ext>
                  </a:extLst>
                </p:cNvPr>
                <p:cNvSpPr>
                  <a:spLocks/>
                </p:cNvSpPr>
                <p:nvPr/>
              </p:nvSpPr>
              <p:spPr bwMode="auto">
                <a:xfrm>
                  <a:off x="3979863" y="2041525"/>
                  <a:ext cx="209550" cy="190500"/>
                </a:xfrm>
                <a:custGeom>
                  <a:avLst/>
                  <a:gdLst>
                    <a:gd name="T0" fmla="*/ 65 w 72"/>
                    <a:gd name="T1" fmla="*/ 65 h 65"/>
                    <a:gd name="T2" fmla="*/ 59 w 72"/>
                    <a:gd name="T3" fmla="*/ 59 h 65"/>
                    <a:gd name="T4" fmla="*/ 59 w 72"/>
                    <a:gd name="T5" fmla="*/ 46 h 65"/>
                    <a:gd name="T6" fmla="*/ 5 w 72"/>
                    <a:gd name="T7" fmla="*/ 26 h 65"/>
                    <a:gd name="T8" fmla="*/ 0 w 72"/>
                    <a:gd name="T9" fmla="*/ 20 h 65"/>
                    <a:gd name="T10" fmla="*/ 0 w 72"/>
                    <a:gd name="T11" fmla="*/ 6 h 65"/>
                    <a:gd name="T12" fmla="*/ 6 w 72"/>
                    <a:gd name="T13" fmla="*/ 0 h 65"/>
                    <a:gd name="T14" fmla="*/ 12 w 72"/>
                    <a:gd name="T15" fmla="*/ 6 h 65"/>
                    <a:gd name="T16" fmla="*/ 12 w 72"/>
                    <a:gd name="T17" fmla="*/ 15 h 65"/>
                    <a:gd name="T18" fmla="*/ 71 w 72"/>
                    <a:gd name="T19" fmla="*/ 47 h 65"/>
                    <a:gd name="T20" fmla="*/ 71 w 72"/>
                    <a:gd name="T21" fmla="*/ 59 h 65"/>
                    <a:gd name="T22" fmla="*/ 65 w 7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65">
                      <a:moveTo>
                        <a:pt x="65" y="65"/>
                      </a:moveTo>
                      <a:cubicBezTo>
                        <a:pt x="62" y="65"/>
                        <a:pt x="59" y="63"/>
                        <a:pt x="59" y="59"/>
                      </a:cubicBezTo>
                      <a:cubicBezTo>
                        <a:pt x="59" y="46"/>
                        <a:pt x="59" y="46"/>
                        <a:pt x="59" y="46"/>
                      </a:cubicBezTo>
                      <a:cubicBezTo>
                        <a:pt x="57" y="41"/>
                        <a:pt x="31" y="32"/>
                        <a:pt x="5" y="26"/>
                      </a:cubicBezTo>
                      <a:cubicBezTo>
                        <a:pt x="2" y="25"/>
                        <a:pt x="0" y="23"/>
                        <a:pt x="0" y="20"/>
                      </a:cubicBezTo>
                      <a:cubicBezTo>
                        <a:pt x="0" y="6"/>
                        <a:pt x="0" y="6"/>
                        <a:pt x="0" y="6"/>
                      </a:cubicBezTo>
                      <a:cubicBezTo>
                        <a:pt x="0" y="3"/>
                        <a:pt x="3" y="0"/>
                        <a:pt x="6" y="0"/>
                      </a:cubicBezTo>
                      <a:cubicBezTo>
                        <a:pt x="9" y="0"/>
                        <a:pt x="12" y="3"/>
                        <a:pt x="12" y="6"/>
                      </a:cubicBezTo>
                      <a:cubicBezTo>
                        <a:pt x="12" y="15"/>
                        <a:pt x="12" y="15"/>
                        <a:pt x="12" y="15"/>
                      </a:cubicBezTo>
                      <a:cubicBezTo>
                        <a:pt x="40" y="22"/>
                        <a:pt x="72" y="32"/>
                        <a:pt x="71" y="47"/>
                      </a:cubicBezTo>
                      <a:cubicBezTo>
                        <a:pt x="71" y="59"/>
                        <a:pt x="71" y="59"/>
                        <a:pt x="71" y="59"/>
                      </a:cubicBezTo>
                      <a:cubicBezTo>
                        <a:pt x="71" y="63"/>
                        <a:pt x="69" y="65"/>
                        <a:pt x="65"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42" name="Freeform 280">
                  <a:extLst>
                    <a:ext uri="{FF2B5EF4-FFF2-40B4-BE49-F238E27FC236}">
                      <a16:creationId xmlns:a16="http://schemas.microsoft.com/office/drawing/2014/main" id="{79DC19FE-A4C6-1FEB-35DB-FDB6337BE893}"/>
                    </a:ext>
                  </a:extLst>
                </p:cNvPr>
                <p:cNvSpPr>
                  <a:spLocks noEditPoints="1"/>
                </p:cNvSpPr>
                <p:nvPr/>
              </p:nvSpPr>
              <p:spPr bwMode="auto">
                <a:xfrm>
                  <a:off x="4116388" y="1843088"/>
                  <a:ext cx="187325" cy="263525"/>
                </a:xfrm>
                <a:custGeom>
                  <a:avLst/>
                  <a:gdLst>
                    <a:gd name="T0" fmla="*/ 35 w 64"/>
                    <a:gd name="T1" fmla="*/ 90 h 90"/>
                    <a:gd name="T2" fmla="*/ 30 w 64"/>
                    <a:gd name="T3" fmla="*/ 90 h 90"/>
                    <a:gd name="T4" fmla="*/ 0 w 64"/>
                    <a:gd name="T5" fmla="*/ 60 h 90"/>
                    <a:gd name="T6" fmla="*/ 0 w 64"/>
                    <a:gd name="T7" fmla="*/ 30 h 90"/>
                    <a:gd name="T8" fmla="*/ 30 w 64"/>
                    <a:gd name="T9" fmla="*/ 0 h 90"/>
                    <a:gd name="T10" fmla="*/ 35 w 64"/>
                    <a:gd name="T11" fmla="*/ 0 h 90"/>
                    <a:gd name="T12" fmla="*/ 64 w 64"/>
                    <a:gd name="T13" fmla="*/ 30 h 90"/>
                    <a:gd name="T14" fmla="*/ 64 w 64"/>
                    <a:gd name="T15" fmla="*/ 60 h 90"/>
                    <a:gd name="T16" fmla="*/ 35 w 64"/>
                    <a:gd name="T17" fmla="*/ 90 h 90"/>
                    <a:gd name="T18" fmla="*/ 30 w 64"/>
                    <a:gd name="T19" fmla="*/ 12 h 90"/>
                    <a:gd name="T20" fmla="*/ 12 w 64"/>
                    <a:gd name="T21" fmla="*/ 30 h 90"/>
                    <a:gd name="T22" fmla="*/ 12 w 64"/>
                    <a:gd name="T23" fmla="*/ 60 h 90"/>
                    <a:gd name="T24" fmla="*/ 30 w 64"/>
                    <a:gd name="T25" fmla="*/ 78 h 90"/>
                    <a:gd name="T26" fmla="*/ 35 w 64"/>
                    <a:gd name="T27" fmla="*/ 78 h 90"/>
                    <a:gd name="T28" fmla="*/ 52 w 64"/>
                    <a:gd name="T29" fmla="*/ 60 h 90"/>
                    <a:gd name="T30" fmla="*/ 52 w 64"/>
                    <a:gd name="T31" fmla="*/ 30 h 90"/>
                    <a:gd name="T32" fmla="*/ 35 w 64"/>
                    <a:gd name="T33" fmla="*/ 12 h 90"/>
                    <a:gd name="T34" fmla="*/ 30 w 64"/>
                    <a:gd name="T35"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90">
                      <a:moveTo>
                        <a:pt x="35" y="90"/>
                      </a:moveTo>
                      <a:cubicBezTo>
                        <a:pt x="30" y="90"/>
                        <a:pt x="30" y="90"/>
                        <a:pt x="30" y="90"/>
                      </a:cubicBezTo>
                      <a:cubicBezTo>
                        <a:pt x="13" y="90"/>
                        <a:pt x="0" y="76"/>
                        <a:pt x="0" y="60"/>
                      </a:cubicBezTo>
                      <a:cubicBezTo>
                        <a:pt x="0" y="30"/>
                        <a:pt x="0" y="30"/>
                        <a:pt x="0" y="30"/>
                      </a:cubicBezTo>
                      <a:cubicBezTo>
                        <a:pt x="0" y="14"/>
                        <a:pt x="13" y="0"/>
                        <a:pt x="30" y="0"/>
                      </a:cubicBezTo>
                      <a:cubicBezTo>
                        <a:pt x="35" y="0"/>
                        <a:pt x="35" y="0"/>
                        <a:pt x="35" y="0"/>
                      </a:cubicBezTo>
                      <a:cubicBezTo>
                        <a:pt x="51" y="0"/>
                        <a:pt x="64" y="14"/>
                        <a:pt x="64" y="30"/>
                      </a:cubicBezTo>
                      <a:cubicBezTo>
                        <a:pt x="64" y="60"/>
                        <a:pt x="64" y="60"/>
                        <a:pt x="64" y="60"/>
                      </a:cubicBezTo>
                      <a:cubicBezTo>
                        <a:pt x="64" y="76"/>
                        <a:pt x="51" y="90"/>
                        <a:pt x="35" y="90"/>
                      </a:cubicBezTo>
                      <a:close/>
                      <a:moveTo>
                        <a:pt x="30" y="12"/>
                      </a:moveTo>
                      <a:cubicBezTo>
                        <a:pt x="20" y="12"/>
                        <a:pt x="12" y="20"/>
                        <a:pt x="12" y="30"/>
                      </a:cubicBezTo>
                      <a:cubicBezTo>
                        <a:pt x="12" y="60"/>
                        <a:pt x="12" y="60"/>
                        <a:pt x="12" y="60"/>
                      </a:cubicBezTo>
                      <a:cubicBezTo>
                        <a:pt x="12" y="70"/>
                        <a:pt x="20" y="78"/>
                        <a:pt x="30" y="78"/>
                      </a:cubicBezTo>
                      <a:cubicBezTo>
                        <a:pt x="35" y="78"/>
                        <a:pt x="35" y="78"/>
                        <a:pt x="35" y="78"/>
                      </a:cubicBezTo>
                      <a:cubicBezTo>
                        <a:pt x="45" y="78"/>
                        <a:pt x="52" y="70"/>
                        <a:pt x="52" y="60"/>
                      </a:cubicBezTo>
                      <a:cubicBezTo>
                        <a:pt x="52" y="30"/>
                        <a:pt x="52" y="30"/>
                        <a:pt x="52" y="30"/>
                      </a:cubicBezTo>
                      <a:cubicBezTo>
                        <a:pt x="52" y="20"/>
                        <a:pt x="45" y="12"/>
                        <a:pt x="35"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43" name="Freeform 281">
                  <a:extLst>
                    <a:ext uri="{FF2B5EF4-FFF2-40B4-BE49-F238E27FC236}">
                      <a16:creationId xmlns:a16="http://schemas.microsoft.com/office/drawing/2014/main" id="{A0809A01-80FA-6940-9417-BFBF9E3243A5}"/>
                    </a:ext>
                  </a:extLst>
                </p:cNvPr>
                <p:cNvSpPr>
                  <a:spLocks/>
                </p:cNvSpPr>
                <p:nvPr/>
              </p:nvSpPr>
              <p:spPr bwMode="auto">
                <a:xfrm>
                  <a:off x="4164013" y="2074863"/>
                  <a:ext cx="34925" cy="66675"/>
                </a:xfrm>
                <a:custGeom>
                  <a:avLst/>
                  <a:gdLst>
                    <a:gd name="T0" fmla="*/ 6 w 12"/>
                    <a:gd name="T1" fmla="*/ 23 h 23"/>
                    <a:gd name="T2" fmla="*/ 0 w 12"/>
                    <a:gd name="T3" fmla="*/ 17 h 23"/>
                    <a:gd name="T4" fmla="*/ 0 w 12"/>
                    <a:gd name="T5" fmla="*/ 6 h 23"/>
                    <a:gd name="T6" fmla="*/ 6 w 12"/>
                    <a:gd name="T7" fmla="*/ 0 h 23"/>
                    <a:gd name="T8" fmla="*/ 12 w 12"/>
                    <a:gd name="T9" fmla="*/ 6 h 23"/>
                    <a:gd name="T10" fmla="*/ 12 w 12"/>
                    <a:gd name="T11" fmla="*/ 17 h 23"/>
                    <a:gd name="T12" fmla="*/ 6 w 12"/>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 h="23">
                      <a:moveTo>
                        <a:pt x="6" y="23"/>
                      </a:moveTo>
                      <a:cubicBezTo>
                        <a:pt x="2" y="23"/>
                        <a:pt x="0" y="20"/>
                        <a:pt x="0" y="17"/>
                      </a:cubicBezTo>
                      <a:cubicBezTo>
                        <a:pt x="0" y="6"/>
                        <a:pt x="0" y="6"/>
                        <a:pt x="0" y="6"/>
                      </a:cubicBezTo>
                      <a:cubicBezTo>
                        <a:pt x="0" y="3"/>
                        <a:pt x="2" y="0"/>
                        <a:pt x="6" y="0"/>
                      </a:cubicBezTo>
                      <a:cubicBezTo>
                        <a:pt x="9" y="0"/>
                        <a:pt x="12" y="3"/>
                        <a:pt x="12" y="6"/>
                      </a:cubicBezTo>
                      <a:cubicBezTo>
                        <a:pt x="12" y="17"/>
                        <a:pt x="12" y="17"/>
                        <a:pt x="12" y="17"/>
                      </a:cubicBezTo>
                      <a:cubicBezTo>
                        <a:pt x="12" y="20"/>
                        <a:pt x="9" y="23"/>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44" name="Freeform 282">
                  <a:extLst>
                    <a:ext uri="{FF2B5EF4-FFF2-40B4-BE49-F238E27FC236}">
                      <a16:creationId xmlns:a16="http://schemas.microsoft.com/office/drawing/2014/main" id="{9937CD59-EEFA-96C3-BA64-D2FC8F1EBCB4}"/>
                    </a:ext>
                  </a:extLst>
                </p:cNvPr>
                <p:cNvSpPr>
                  <a:spLocks/>
                </p:cNvSpPr>
                <p:nvPr/>
              </p:nvSpPr>
              <p:spPr bwMode="auto">
                <a:xfrm>
                  <a:off x="4227513" y="2197100"/>
                  <a:ext cx="173038" cy="34925"/>
                </a:xfrm>
                <a:custGeom>
                  <a:avLst/>
                  <a:gdLst>
                    <a:gd name="T0" fmla="*/ 53 w 59"/>
                    <a:gd name="T1" fmla="*/ 12 h 12"/>
                    <a:gd name="T2" fmla="*/ 6 w 59"/>
                    <a:gd name="T3" fmla="*/ 12 h 12"/>
                    <a:gd name="T4" fmla="*/ 0 w 59"/>
                    <a:gd name="T5" fmla="*/ 6 h 12"/>
                    <a:gd name="T6" fmla="*/ 6 w 59"/>
                    <a:gd name="T7" fmla="*/ 0 h 12"/>
                    <a:gd name="T8" fmla="*/ 53 w 59"/>
                    <a:gd name="T9" fmla="*/ 0 h 12"/>
                    <a:gd name="T10" fmla="*/ 59 w 59"/>
                    <a:gd name="T11" fmla="*/ 6 h 12"/>
                    <a:gd name="T12" fmla="*/ 53 w 5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9" h="12">
                      <a:moveTo>
                        <a:pt x="53" y="12"/>
                      </a:moveTo>
                      <a:cubicBezTo>
                        <a:pt x="6" y="12"/>
                        <a:pt x="6" y="12"/>
                        <a:pt x="6" y="12"/>
                      </a:cubicBezTo>
                      <a:cubicBezTo>
                        <a:pt x="3" y="12"/>
                        <a:pt x="0" y="10"/>
                        <a:pt x="0" y="6"/>
                      </a:cubicBezTo>
                      <a:cubicBezTo>
                        <a:pt x="0" y="3"/>
                        <a:pt x="3" y="0"/>
                        <a:pt x="6" y="0"/>
                      </a:cubicBezTo>
                      <a:cubicBezTo>
                        <a:pt x="53" y="0"/>
                        <a:pt x="53" y="0"/>
                        <a:pt x="53" y="0"/>
                      </a:cubicBezTo>
                      <a:cubicBezTo>
                        <a:pt x="56" y="0"/>
                        <a:pt x="59" y="3"/>
                        <a:pt x="59" y="6"/>
                      </a:cubicBezTo>
                      <a:cubicBezTo>
                        <a:pt x="59" y="10"/>
                        <a:pt x="56" y="12"/>
                        <a:pt x="5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45" name="Freeform 283">
                  <a:extLst>
                    <a:ext uri="{FF2B5EF4-FFF2-40B4-BE49-F238E27FC236}">
                      <a16:creationId xmlns:a16="http://schemas.microsoft.com/office/drawing/2014/main" id="{E9B5942D-6765-8FE7-EB14-D95B2F7AA019}"/>
                    </a:ext>
                  </a:extLst>
                </p:cNvPr>
                <p:cNvSpPr>
                  <a:spLocks/>
                </p:cNvSpPr>
                <p:nvPr/>
              </p:nvSpPr>
              <p:spPr bwMode="auto">
                <a:xfrm>
                  <a:off x="4225926" y="2074863"/>
                  <a:ext cx="174625" cy="157163"/>
                </a:xfrm>
                <a:custGeom>
                  <a:avLst/>
                  <a:gdLst>
                    <a:gd name="T0" fmla="*/ 54 w 60"/>
                    <a:gd name="T1" fmla="*/ 54 h 54"/>
                    <a:gd name="T2" fmla="*/ 48 w 60"/>
                    <a:gd name="T3" fmla="*/ 48 h 54"/>
                    <a:gd name="T4" fmla="*/ 48 w 60"/>
                    <a:gd name="T5" fmla="*/ 38 h 54"/>
                    <a:gd name="T6" fmla="*/ 5 w 60"/>
                    <a:gd name="T7" fmla="*/ 23 h 54"/>
                    <a:gd name="T8" fmla="*/ 0 w 60"/>
                    <a:gd name="T9" fmla="*/ 17 h 54"/>
                    <a:gd name="T10" fmla="*/ 0 w 60"/>
                    <a:gd name="T11" fmla="*/ 6 h 54"/>
                    <a:gd name="T12" fmla="*/ 6 w 60"/>
                    <a:gd name="T13" fmla="*/ 0 h 54"/>
                    <a:gd name="T14" fmla="*/ 12 w 60"/>
                    <a:gd name="T15" fmla="*/ 6 h 54"/>
                    <a:gd name="T16" fmla="*/ 12 w 60"/>
                    <a:gd name="T17" fmla="*/ 12 h 54"/>
                    <a:gd name="T18" fmla="*/ 60 w 60"/>
                    <a:gd name="T19" fmla="*/ 38 h 54"/>
                    <a:gd name="T20" fmla="*/ 60 w 60"/>
                    <a:gd name="T21" fmla="*/ 48 h 54"/>
                    <a:gd name="T22" fmla="*/ 54 w 60"/>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54">
                      <a:moveTo>
                        <a:pt x="54" y="54"/>
                      </a:moveTo>
                      <a:cubicBezTo>
                        <a:pt x="50" y="54"/>
                        <a:pt x="48" y="52"/>
                        <a:pt x="48" y="48"/>
                      </a:cubicBezTo>
                      <a:cubicBezTo>
                        <a:pt x="48" y="38"/>
                        <a:pt x="48" y="38"/>
                        <a:pt x="48" y="38"/>
                      </a:cubicBezTo>
                      <a:cubicBezTo>
                        <a:pt x="45" y="34"/>
                        <a:pt x="25" y="27"/>
                        <a:pt x="5" y="23"/>
                      </a:cubicBezTo>
                      <a:cubicBezTo>
                        <a:pt x="2" y="22"/>
                        <a:pt x="0" y="20"/>
                        <a:pt x="0" y="17"/>
                      </a:cubicBezTo>
                      <a:cubicBezTo>
                        <a:pt x="0" y="6"/>
                        <a:pt x="0" y="6"/>
                        <a:pt x="0" y="6"/>
                      </a:cubicBezTo>
                      <a:cubicBezTo>
                        <a:pt x="0" y="2"/>
                        <a:pt x="3" y="0"/>
                        <a:pt x="6" y="0"/>
                      </a:cubicBezTo>
                      <a:cubicBezTo>
                        <a:pt x="9" y="0"/>
                        <a:pt x="12" y="2"/>
                        <a:pt x="12" y="6"/>
                      </a:cubicBezTo>
                      <a:cubicBezTo>
                        <a:pt x="12" y="12"/>
                        <a:pt x="12" y="12"/>
                        <a:pt x="12" y="12"/>
                      </a:cubicBezTo>
                      <a:cubicBezTo>
                        <a:pt x="44" y="20"/>
                        <a:pt x="60" y="28"/>
                        <a:pt x="60" y="38"/>
                      </a:cubicBezTo>
                      <a:cubicBezTo>
                        <a:pt x="60" y="48"/>
                        <a:pt x="60" y="48"/>
                        <a:pt x="60" y="48"/>
                      </a:cubicBezTo>
                      <a:cubicBezTo>
                        <a:pt x="60" y="52"/>
                        <a:pt x="57" y="54"/>
                        <a:pt x="5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grpSp>
        <p:sp>
          <p:nvSpPr>
            <p:cNvPr id="136" name="Прямоугольник 135">
              <a:extLst>
                <a:ext uri="{FF2B5EF4-FFF2-40B4-BE49-F238E27FC236}">
                  <a16:creationId xmlns:a16="http://schemas.microsoft.com/office/drawing/2014/main" id="{FCE39C18-8A16-568E-C434-B3D006924B15}"/>
                </a:ext>
              </a:extLst>
            </p:cNvPr>
            <p:cNvSpPr/>
            <p:nvPr/>
          </p:nvSpPr>
          <p:spPr>
            <a:xfrm>
              <a:off x="633703" y="4819920"/>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клиент</a:t>
              </a:r>
            </a:p>
          </p:txBody>
        </p:sp>
      </p:grpSp>
      <p:sp>
        <p:nvSpPr>
          <p:cNvPr id="146" name="Прямоугольник 145">
            <a:extLst>
              <a:ext uri="{FF2B5EF4-FFF2-40B4-BE49-F238E27FC236}">
                <a16:creationId xmlns:a16="http://schemas.microsoft.com/office/drawing/2014/main" id="{491D2397-1FD5-6C5A-1E7D-F0DB73DEC36F}"/>
              </a:ext>
            </a:extLst>
          </p:cNvPr>
          <p:cNvSpPr/>
          <p:nvPr/>
        </p:nvSpPr>
        <p:spPr>
          <a:xfrm>
            <a:off x="3837124" y="3244465"/>
            <a:ext cx="2262277" cy="542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КФХ, зарегистрированный в статус юридического лица, ИП, в том числе ИП – глава КФХ</a:t>
            </a:r>
          </a:p>
        </p:txBody>
      </p:sp>
      <p:grpSp>
        <p:nvGrpSpPr>
          <p:cNvPr id="147" name="Группа 146">
            <a:extLst>
              <a:ext uri="{FF2B5EF4-FFF2-40B4-BE49-F238E27FC236}">
                <a16:creationId xmlns:a16="http://schemas.microsoft.com/office/drawing/2014/main" id="{50096852-71C4-85F8-4181-3F09133547B4}"/>
              </a:ext>
            </a:extLst>
          </p:cNvPr>
          <p:cNvGrpSpPr/>
          <p:nvPr/>
        </p:nvGrpSpPr>
        <p:grpSpPr>
          <a:xfrm>
            <a:off x="6085864" y="3276947"/>
            <a:ext cx="759600" cy="432000"/>
            <a:chOff x="-792725" y="4047737"/>
            <a:chExt cx="817227" cy="475253"/>
          </a:xfrm>
        </p:grpSpPr>
        <p:sp>
          <p:nvSpPr>
            <p:cNvPr id="148" name="Овал 147">
              <a:extLst>
                <a:ext uri="{FF2B5EF4-FFF2-40B4-BE49-F238E27FC236}">
                  <a16:creationId xmlns:a16="http://schemas.microsoft.com/office/drawing/2014/main" id="{689BF765-7D8E-55A0-9EAA-590B6C697FA1}"/>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9" name="Прямоугольник 148">
              <a:extLst>
                <a:ext uri="{FF2B5EF4-FFF2-40B4-BE49-F238E27FC236}">
                  <a16:creationId xmlns:a16="http://schemas.microsoft.com/office/drawing/2014/main" id="{21BCD93A-C5D4-CE27-C32E-DEC311A404F3}"/>
                </a:ext>
              </a:extLst>
            </p:cNvPr>
            <p:cNvSpPr>
              <a:spLocks noChangeAspect="1"/>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сумма</a:t>
              </a:r>
            </a:p>
          </p:txBody>
        </p:sp>
        <p:sp>
          <p:nvSpPr>
            <p:cNvPr id="150" name="Freeform 9">
              <a:extLst>
                <a:ext uri="{FF2B5EF4-FFF2-40B4-BE49-F238E27FC236}">
                  <a16:creationId xmlns:a16="http://schemas.microsoft.com/office/drawing/2014/main" id="{8710C012-B720-2BFC-CD5E-B5A3639BE792}"/>
                </a:ext>
              </a:extLst>
            </p:cNvPr>
            <p:cNvSpPr>
              <a:spLocks noEditPoints="1"/>
            </p:cNvSpPr>
            <p:nvPr/>
          </p:nvSpPr>
          <p:spPr bwMode="auto">
            <a:xfrm>
              <a:off x="-463612" y="4124529"/>
              <a:ext cx="164566" cy="173904"/>
            </a:xfrm>
            <a:custGeom>
              <a:avLst/>
              <a:gdLst>
                <a:gd name="T0" fmla="*/ 240 w 1477"/>
                <a:gd name="T1" fmla="*/ 188 h 1850"/>
                <a:gd name="T2" fmla="*/ 77 w 1477"/>
                <a:gd name="T3" fmla="*/ 577 h 1850"/>
                <a:gd name="T4" fmla="*/ 169 w 1477"/>
                <a:gd name="T5" fmla="*/ 970 h 1850"/>
                <a:gd name="T6" fmla="*/ 162 w 1477"/>
                <a:gd name="T7" fmla="*/ 1240 h 1850"/>
                <a:gd name="T8" fmla="*/ 0 w 1477"/>
                <a:gd name="T9" fmla="*/ 1631 h 1850"/>
                <a:gd name="T10" fmla="*/ 1243 w 1477"/>
                <a:gd name="T11" fmla="*/ 1396 h 1850"/>
                <a:gd name="T12" fmla="*/ 1399 w 1477"/>
                <a:gd name="T13" fmla="*/ 973 h 1850"/>
                <a:gd name="T14" fmla="*/ 1315 w 1477"/>
                <a:gd name="T15" fmla="*/ 611 h 1850"/>
                <a:gd name="T16" fmla="*/ 1472 w 1477"/>
                <a:gd name="T17" fmla="*/ 188 h 1850"/>
                <a:gd name="T18" fmla="*/ 386 w 1477"/>
                <a:gd name="T19" fmla="*/ 508 h 1850"/>
                <a:gd name="T20" fmla="*/ 271 w 1477"/>
                <a:gd name="T21" fmla="*/ 538 h 1850"/>
                <a:gd name="T22" fmla="*/ 693 w 1477"/>
                <a:gd name="T23" fmla="*/ 736 h 1850"/>
                <a:gd name="T24" fmla="*/ 477 w 1477"/>
                <a:gd name="T25" fmla="*/ 541 h 1850"/>
                <a:gd name="T26" fmla="*/ 598 w 1477"/>
                <a:gd name="T27" fmla="*/ 567 h 1850"/>
                <a:gd name="T28" fmla="*/ 689 w 1477"/>
                <a:gd name="T29" fmla="*/ 431 h 1850"/>
                <a:gd name="T30" fmla="*/ 689 w 1477"/>
                <a:gd name="T31" fmla="*/ 579 h 1850"/>
                <a:gd name="T32" fmla="*/ 1023 w 1477"/>
                <a:gd name="T33" fmla="*/ 431 h 1850"/>
                <a:gd name="T34" fmla="*/ 1163 w 1477"/>
                <a:gd name="T35" fmla="*/ 897 h 1850"/>
                <a:gd name="T36" fmla="*/ 1224 w 1477"/>
                <a:gd name="T37" fmla="*/ 846 h 1850"/>
                <a:gd name="T38" fmla="*/ 1113 w 1477"/>
                <a:gd name="T39" fmla="*/ 567 h 1850"/>
                <a:gd name="T40" fmla="*/ 1235 w 1477"/>
                <a:gd name="T41" fmla="*/ 541 h 1850"/>
                <a:gd name="T42" fmla="*/ 951 w 1477"/>
                <a:gd name="T43" fmla="*/ 956 h 1850"/>
                <a:gd name="T44" fmla="*/ 860 w 1477"/>
                <a:gd name="T45" fmla="*/ 820 h 1850"/>
                <a:gd name="T46" fmla="*/ 739 w 1477"/>
                <a:gd name="T47" fmla="*/ 826 h 1850"/>
                <a:gd name="T48" fmla="*/ 648 w 1477"/>
                <a:gd name="T49" fmla="*/ 974 h 1850"/>
                <a:gd name="T50" fmla="*/ 648 w 1477"/>
                <a:gd name="T51" fmla="*/ 826 h 1850"/>
                <a:gd name="T52" fmla="*/ 314 w 1477"/>
                <a:gd name="T53" fmla="*/ 930 h 1850"/>
                <a:gd name="T54" fmla="*/ 163 w 1477"/>
                <a:gd name="T55" fmla="*/ 729 h 1850"/>
                <a:gd name="T56" fmla="*/ 163 w 1477"/>
                <a:gd name="T57" fmla="*/ 846 h 1850"/>
                <a:gd name="T58" fmla="*/ 314 w 1477"/>
                <a:gd name="T59" fmla="*/ 1154 h 1850"/>
                <a:gd name="T60" fmla="*/ 253 w 1477"/>
                <a:gd name="T61" fmla="*/ 1126 h 1850"/>
                <a:gd name="T62" fmla="*/ 91 w 1477"/>
                <a:gd name="T63" fmla="*/ 1514 h 1850"/>
                <a:gd name="T64" fmla="*/ 364 w 1477"/>
                <a:gd name="T65" fmla="*/ 1741 h 1850"/>
                <a:gd name="T66" fmla="*/ 364 w 1477"/>
                <a:gd name="T67" fmla="*/ 1594 h 1850"/>
                <a:gd name="T68" fmla="*/ 454 w 1477"/>
                <a:gd name="T69" fmla="*/ 1752 h 1850"/>
                <a:gd name="T70" fmla="*/ 576 w 1477"/>
                <a:gd name="T71" fmla="*/ 1759 h 1850"/>
                <a:gd name="T72" fmla="*/ 784 w 1477"/>
                <a:gd name="T73" fmla="*/ 1462 h 1850"/>
                <a:gd name="T74" fmla="*/ 91 w 1477"/>
                <a:gd name="T75" fmla="*/ 1393 h 1850"/>
                <a:gd name="T76" fmla="*/ 526 w 1477"/>
                <a:gd name="T77" fmla="*/ 1206 h 1850"/>
                <a:gd name="T78" fmla="*/ 617 w 1477"/>
                <a:gd name="T79" fmla="*/ 1364 h 1850"/>
                <a:gd name="T80" fmla="*/ 738 w 1477"/>
                <a:gd name="T81" fmla="*/ 1370 h 1850"/>
                <a:gd name="T82" fmla="*/ 829 w 1477"/>
                <a:gd name="T83" fmla="*/ 1223 h 1850"/>
                <a:gd name="T84" fmla="*/ 829 w 1477"/>
                <a:gd name="T85" fmla="*/ 1370 h 1850"/>
                <a:gd name="T86" fmla="*/ 667 w 1477"/>
                <a:gd name="T87" fmla="*/ 1611 h 1850"/>
                <a:gd name="T88" fmla="*/ 1000 w 1477"/>
                <a:gd name="T89" fmla="*/ 1715 h 1850"/>
                <a:gd name="T90" fmla="*/ 1000 w 1477"/>
                <a:gd name="T91" fmla="*/ 1571 h 1850"/>
                <a:gd name="T92" fmla="*/ 1091 w 1477"/>
                <a:gd name="T93" fmla="*/ 1682 h 1850"/>
                <a:gd name="T94" fmla="*/ 1152 w 1477"/>
                <a:gd name="T95" fmla="*/ 1631 h 1850"/>
                <a:gd name="T96" fmla="*/ 1041 w 1477"/>
                <a:gd name="T97" fmla="*/ 1206 h 1850"/>
                <a:gd name="T98" fmla="*/ 1314 w 1477"/>
                <a:gd name="T99" fmla="*/ 1243 h 1850"/>
                <a:gd name="T100" fmla="*/ 1314 w 1477"/>
                <a:gd name="T101" fmla="*/ 1126 h 1850"/>
                <a:gd name="T102" fmla="*/ 254 w 1477"/>
                <a:gd name="T103" fmla="*/ 1006 h 1850"/>
                <a:gd name="T104" fmla="*/ 1314 w 1477"/>
                <a:gd name="T105" fmla="*/ 1005 h 1850"/>
                <a:gd name="T106" fmla="*/ 1326 w 1477"/>
                <a:gd name="T107" fmla="*/ 508 h 1850"/>
                <a:gd name="T108" fmla="*/ 1386 w 1477"/>
                <a:gd name="T109" fmla="*/ 458 h 1850"/>
                <a:gd name="T110" fmla="*/ 856 w 1477"/>
                <a:gd name="T111" fmla="*/ 91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77" h="1850">
                  <a:moveTo>
                    <a:pt x="1472" y="188"/>
                  </a:moveTo>
                  <a:cubicBezTo>
                    <a:pt x="1430" y="59"/>
                    <a:pt x="1133" y="0"/>
                    <a:pt x="856" y="0"/>
                  </a:cubicBezTo>
                  <a:cubicBezTo>
                    <a:pt x="578" y="0"/>
                    <a:pt x="282" y="59"/>
                    <a:pt x="240" y="188"/>
                  </a:cubicBezTo>
                  <a:cubicBezTo>
                    <a:pt x="237" y="194"/>
                    <a:pt x="234" y="201"/>
                    <a:pt x="234" y="208"/>
                  </a:cubicBezTo>
                  <a:cubicBezTo>
                    <a:pt x="234" y="455"/>
                    <a:pt x="234" y="455"/>
                    <a:pt x="234" y="455"/>
                  </a:cubicBezTo>
                  <a:cubicBezTo>
                    <a:pt x="131" y="493"/>
                    <a:pt x="90" y="538"/>
                    <a:pt x="77" y="577"/>
                  </a:cubicBezTo>
                  <a:cubicBezTo>
                    <a:pt x="74" y="583"/>
                    <a:pt x="72" y="590"/>
                    <a:pt x="72" y="597"/>
                  </a:cubicBezTo>
                  <a:cubicBezTo>
                    <a:pt x="72" y="846"/>
                    <a:pt x="72" y="846"/>
                    <a:pt x="72" y="846"/>
                  </a:cubicBezTo>
                  <a:cubicBezTo>
                    <a:pt x="72" y="897"/>
                    <a:pt x="109" y="938"/>
                    <a:pt x="169" y="970"/>
                  </a:cubicBezTo>
                  <a:cubicBezTo>
                    <a:pt x="168" y="971"/>
                    <a:pt x="168" y="972"/>
                    <a:pt x="168" y="973"/>
                  </a:cubicBezTo>
                  <a:cubicBezTo>
                    <a:pt x="164" y="980"/>
                    <a:pt x="162" y="986"/>
                    <a:pt x="162" y="993"/>
                  </a:cubicBezTo>
                  <a:cubicBezTo>
                    <a:pt x="162" y="1240"/>
                    <a:pt x="162" y="1240"/>
                    <a:pt x="162" y="1240"/>
                  </a:cubicBezTo>
                  <a:cubicBezTo>
                    <a:pt x="59" y="1278"/>
                    <a:pt x="18" y="1323"/>
                    <a:pt x="5" y="1362"/>
                  </a:cubicBezTo>
                  <a:cubicBezTo>
                    <a:pt x="2" y="1368"/>
                    <a:pt x="0" y="1375"/>
                    <a:pt x="0" y="1382"/>
                  </a:cubicBezTo>
                  <a:cubicBezTo>
                    <a:pt x="0" y="1631"/>
                    <a:pt x="0" y="1631"/>
                    <a:pt x="0" y="1631"/>
                  </a:cubicBezTo>
                  <a:cubicBezTo>
                    <a:pt x="0" y="1782"/>
                    <a:pt x="322" y="1850"/>
                    <a:pt x="621" y="1850"/>
                  </a:cubicBezTo>
                  <a:cubicBezTo>
                    <a:pt x="920" y="1850"/>
                    <a:pt x="1243" y="1782"/>
                    <a:pt x="1243" y="1631"/>
                  </a:cubicBezTo>
                  <a:cubicBezTo>
                    <a:pt x="1243" y="1396"/>
                    <a:pt x="1243" y="1396"/>
                    <a:pt x="1243" y="1396"/>
                  </a:cubicBezTo>
                  <a:cubicBezTo>
                    <a:pt x="1340" y="1361"/>
                    <a:pt x="1405" y="1310"/>
                    <a:pt x="1405" y="1243"/>
                  </a:cubicBezTo>
                  <a:cubicBezTo>
                    <a:pt x="1405" y="993"/>
                    <a:pt x="1405" y="993"/>
                    <a:pt x="1405" y="993"/>
                  </a:cubicBezTo>
                  <a:cubicBezTo>
                    <a:pt x="1405" y="986"/>
                    <a:pt x="1403" y="979"/>
                    <a:pt x="1399" y="973"/>
                  </a:cubicBezTo>
                  <a:cubicBezTo>
                    <a:pt x="1388" y="938"/>
                    <a:pt x="1358" y="907"/>
                    <a:pt x="1308" y="880"/>
                  </a:cubicBezTo>
                  <a:cubicBezTo>
                    <a:pt x="1312" y="869"/>
                    <a:pt x="1315" y="858"/>
                    <a:pt x="1315" y="846"/>
                  </a:cubicBezTo>
                  <a:cubicBezTo>
                    <a:pt x="1315" y="611"/>
                    <a:pt x="1315" y="611"/>
                    <a:pt x="1315" y="611"/>
                  </a:cubicBezTo>
                  <a:cubicBezTo>
                    <a:pt x="1413" y="576"/>
                    <a:pt x="1477" y="525"/>
                    <a:pt x="1477" y="458"/>
                  </a:cubicBezTo>
                  <a:cubicBezTo>
                    <a:pt x="1477" y="208"/>
                    <a:pt x="1477" y="208"/>
                    <a:pt x="1477" y="208"/>
                  </a:cubicBezTo>
                  <a:cubicBezTo>
                    <a:pt x="1477" y="201"/>
                    <a:pt x="1475" y="194"/>
                    <a:pt x="1472" y="188"/>
                  </a:cubicBezTo>
                  <a:close/>
                  <a:moveTo>
                    <a:pt x="325" y="341"/>
                  </a:moveTo>
                  <a:cubicBezTo>
                    <a:pt x="343" y="351"/>
                    <a:pt x="364" y="361"/>
                    <a:pt x="386" y="369"/>
                  </a:cubicBezTo>
                  <a:cubicBezTo>
                    <a:pt x="386" y="508"/>
                    <a:pt x="386" y="508"/>
                    <a:pt x="386" y="508"/>
                  </a:cubicBezTo>
                  <a:cubicBezTo>
                    <a:pt x="346" y="489"/>
                    <a:pt x="325" y="471"/>
                    <a:pt x="325" y="458"/>
                  </a:cubicBezTo>
                  <a:lnTo>
                    <a:pt x="325" y="341"/>
                  </a:lnTo>
                  <a:close/>
                  <a:moveTo>
                    <a:pt x="271" y="538"/>
                  </a:moveTo>
                  <a:cubicBezTo>
                    <a:pt x="363" y="633"/>
                    <a:pt x="616" y="677"/>
                    <a:pt x="856" y="677"/>
                  </a:cubicBezTo>
                  <a:cubicBezTo>
                    <a:pt x="969" y="677"/>
                    <a:pt x="1085" y="667"/>
                    <a:pt x="1186" y="647"/>
                  </a:cubicBezTo>
                  <a:cubicBezTo>
                    <a:pt x="1116" y="688"/>
                    <a:pt x="951" y="736"/>
                    <a:pt x="693" y="736"/>
                  </a:cubicBezTo>
                  <a:cubicBezTo>
                    <a:pt x="343" y="736"/>
                    <a:pt x="163" y="646"/>
                    <a:pt x="163" y="608"/>
                  </a:cubicBezTo>
                  <a:cubicBezTo>
                    <a:pt x="163" y="599"/>
                    <a:pt x="184" y="569"/>
                    <a:pt x="271" y="538"/>
                  </a:cubicBezTo>
                  <a:close/>
                  <a:moveTo>
                    <a:pt x="477" y="541"/>
                  </a:moveTo>
                  <a:cubicBezTo>
                    <a:pt x="477" y="397"/>
                    <a:pt x="477" y="397"/>
                    <a:pt x="477" y="397"/>
                  </a:cubicBezTo>
                  <a:cubicBezTo>
                    <a:pt x="515" y="407"/>
                    <a:pt x="556" y="415"/>
                    <a:pt x="598" y="421"/>
                  </a:cubicBezTo>
                  <a:cubicBezTo>
                    <a:pt x="598" y="567"/>
                    <a:pt x="598" y="567"/>
                    <a:pt x="598" y="567"/>
                  </a:cubicBezTo>
                  <a:cubicBezTo>
                    <a:pt x="552" y="560"/>
                    <a:pt x="511" y="551"/>
                    <a:pt x="477" y="541"/>
                  </a:cubicBezTo>
                  <a:close/>
                  <a:moveTo>
                    <a:pt x="689" y="579"/>
                  </a:moveTo>
                  <a:cubicBezTo>
                    <a:pt x="689" y="431"/>
                    <a:pt x="689" y="431"/>
                    <a:pt x="689" y="431"/>
                  </a:cubicBezTo>
                  <a:cubicBezTo>
                    <a:pt x="729" y="435"/>
                    <a:pt x="770" y="437"/>
                    <a:pt x="811" y="438"/>
                  </a:cubicBezTo>
                  <a:cubicBezTo>
                    <a:pt x="811" y="585"/>
                    <a:pt x="811" y="585"/>
                    <a:pt x="811" y="585"/>
                  </a:cubicBezTo>
                  <a:cubicBezTo>
                    <a:pt x="767" y="584"/>
                    <a:pt x="726" y="582"/>
                    <a:pt x="689" y="579"/>
                  </a:cubicBezTo>
                  <a:close/>
                  <a:moveTo>
                    <a:pt x="901" y="585"/>
                  </a:moveTo>
                  <a:cubicBezTo>
                    <a:pt x="901" y="438"/>
                    <a:pt x="901" y="438"/>
                    <a:pt x="901" y="438"/>
                  </a:cubicBezTo>
                  <a:cubicBezTo>
                    <a:pt x="942" y="437"/>
                    <a:pt x="983" y="435"/>
                    <a:pt x="1023" y="431"/>
                  </a:cubicBezTo>
                  <a:cubicBezTo>
                    <a:pt x="1023" y="579"/>
                    <a:pt x="1023" y="579"/>
                    <a:pt x="1023" y="579"/>
                  </a:cubicBezTo>
                  <a:cubicBezTo>
                    <a:pt x="985" y="582"/>
                    <a:pt x="945" y="584"/>
                    <a:pt x="901" y="585"/>
                  </a:cubicBezTo>
                  <a:close/>
                  <a:moveTo>
                    <a:pt x="1163" y="897"/>
                  </a:moveTo>
                  <a:cubicBezTo>
                    <a:pt x="1163" y="758"/>
                    <a:pt x="1163" y="758"/>
                    <a:pt x="1163" y="758"/>
                  </a:cubicBezTo>
                  <a:cubicBezTo>
                    <a:pt x="1186" y="749"/>
                    <a:pt x="1206" y="739"/>
                    <a:pt x="1224" y="729"/>
                  </a:cubicBezTo>
                  <a:cubicBezTo>
                    <a:pt x="1224" y="846"/>
                    <a:pt x="1224" y="846"/>
                    <a:pt x="1224" y="846"/>
                  </a:cubicBezTo>
                  <a:cubicBezTo>
                    <a:pt x="1224" y="859"/>
                    <a:pt x="1203" y="878"/>
                    <a:pt x="1163" y="897"/>
                  </a:cubicBezTo>
                  <a:close/>
                  <a:moveTo>
                    <a:pt x="1235" y="541"/>
                  </a:moveTo>
                  <a:cubicBezTo>
                    <a:pt x="1200" y="551"/>
                    <a:pt x="1160" y="560"/>
                    <a:pt x="1113" y="567"/>
                  </a:cubicBezTo>
                  <a:cubicBezTo>
                    <a:pt x="1113" y="421"/>
                    <a:pt x="1113" y="421"/>
                    <a:pt x="1113" y="421"/>
                  </a:cubicBezTo>
                  <a:cubicBezTo>
                    <a:pt x="1156" y="415"/>
                    <a:pt x="1197" y="407"/>
                    <a:pt x="1235" y="397"/>
                  </a:cubicBezTo>
                  <a:lnTo>
                    <a:pt x="1235" y="541"/>
                  </a:lnTo>
                  <a:close/>
                  <a:moveTo>
                    <a:pt x="1073" y="786"/>
                  </a:moveTo>
                  <a:cubicBezTo>
                    <a:pt x="1073" y="930"/>
                    <a:pt x="1073" y="930"/>
                    <a:pt x="1073" y="930"/>
                  </a:cubicBezTo>
                  <a:cubicBezTo>
                    <a:pt x="1038" y="939"/>
                    <a:pt x="997" y="948"/>
                    <a:pt x="951" y="956"/>
                  </a:cubicBezTo>
                  <a:cubicBezTo>
                    <a:pt x="951" y="809"/>
                    <a:pt x="951" y="809"/>
                    <a:pt x="951" y="809"/>
                  </a:cubicBezTo>
                  <a:cubicBezTo>
                    <a:pt x="994" y="803"/>
                    <a:pt x="1035" y="795"/>
                    <a:pt x="1073" y="786"/>
                  </a:cubicBezTo>
                  <a:close/>
                  <a:moveTo>
                    <a:pt x="860" y="820"/>
                  </a:moveTo>
                  <a:cubicBezTo>
                    <a:pt x="860" y="967"/>
                    <a:pt x="860" y="967"/>
                    <a:pt x="860" y="967"/>
                  </a:cubicBezTo>
                  <a:cubicBezTo>
                    <a:pt x="823" y="971"/>
                    <a:pt x="782" y="973"/>
                    <a:pt x="739" y="974"/>
                  </a:cubicBezTo>
                  <a:cubicBezTo>
                    <a:pt x="739" y="826"/>
                    <a:pt x="739" y="826"/>
                    <a:pt x="739" y="826"/>
                  </a:cubicBezTo>
                  <a:cubicBezTo>
                    <a:pt x="779" y="825"/>
                    <a:pt x="820" y="823"/>
                    <a:pt x="860" y="820"/>
                  </a:cubicBezTo>
                  <a:close/>
                  <a:moveTo>
                    <a:pt x="648" y="826"/>
                  </a:moveTo>
                  <a:cubicBezTo>
                    <a:pt x="648" y="974"/>
                    <a:pt x="648" y="974"/>
                    <a:pt x="648" y="974"/>
                  </a:cubicBezTo>
                  <a:cubicBezTo>
                    <a:pt x="605" y="973"/>
                    <a:pt x="564" y="971"/>
                    <a:pt x="526" y="967"/>
                  </a:cubicBezTo>
                  <a:cubicBezTo>
                    <a:pt x="526" y="820"/>
                    <a:pt x="526" y="820"/>
                    <a:pt x="526" y="820"/>
                  </a:cubicBezTo>
                  <a:cubicBezTo>
                    <a:pt x="566" y="823"/>
                    <a:pt x="607" y="825"/>
                    <a:pt x="648" y="826"/>
                  </a:cubicBezTo>
                  <a:close/>
                  <a:moveTo>
                    <a:pt x="436" y="809"/>
                  </a:moveTo>
                  <a:cubicBezTo>
                    <a:pt x="436" y="956"/>
                    <a:pt x="436" y="956"/>
                    <a:pt x="436" y="956"/>
                  </a:cubicBezTo>
                  <a:cubicBezTo>
                    <a:pt x="389" y="948"/>
                    <a:pt x="349" y="939"/>
                    <a:pt x="314" y="930"/>
                  </a:cubicBezTo>
                  <a:cubicBezTo>
                    <a:pt x="314" y="786"/>
                    <a:pt x="314" y="786"/>
                    <a:pt x="314" y="786"/>
                  </a:cubicBezTo>
                  <a:cubicBezTo>
                    <a:pt x="352" y="795"/>
                    <a:pt x="393" y="803"/>
                    <a:pt x="436" y="809"/>
                  </a:cubicBezTo>
                  <a:close/>
                  <a:moveTo>
                    <a:pt x="163" y="729"/>
                  </a:moveTo>
                  <a:cubicBezTo>
                    <a:pt x="181" y="739"/>
                    <a:pt x="201" y="749"/>
                    <a:pt x="223" y="758"/>
                  </a:cubicBezTo>
                  <a:cubicBezTo>
                    <a:pt x="223" y="897"/>
                    <a:pt x="223" y="897"/>
                    <a:pt x="223" y="897"/>
                  </a:cubicBezTo>
                  <a:cubicBezTo>
                    <a:pt x="183" y="878"/>
                    <a:pt x="163" y="859"/>
                    <a:pt x="163" y="846"/>
                  </a:cubicBezTo>
                  <a:lnTo>
                    <a:pt x="163" y="729"/>
                  </a:lnTo>
                  <a:close/>
                  <a:moveTo>
                    <a:pt x="253" y="1126"/>
                  </a:moveTo>
                  <a:cubicBezTo>
                    <a:pt x="271" y="1136"/>
                    <a:pt x="291" y="1146"/>
                    <a:pt x="314" y="1154"/>
                  </a:cubicBezTo>
                  <a:cubicBezTo>
                    <a:pt x="314" y="1293"/>
                    <a:pt x="314" y="1293"/>
                    <a:pt x="314" y="1293"/>
                  </a:cubicBezTo>
                  <a:cubicBezTo>
                    <a:pt x="274" y="1274"/>
                    <a:pt x="253" y="1256"/>
                    <a:pt x="253" y="1243"/>
                  </a:cubicBezTo>
                  <a:lnTo>
                    <a:pt x="253" y="1126"/>
                  </a:lnTo>
                  <a:close/>
                  <a:moveTo>
                    <a:pt x="151" y="1682"/>
                  </a:moveTo>
                  <a:cubicBezTo>
                    <a:pt x="111" y="1663"/>
                    <a:pt x="91" y="1644"/>
                    <a:pt x="91" y="1631"/>
                  </a:cubicBezTo>
                  <a:cubicBezTo>
                    <a:pt x="91" y="1514"/>
                    <a:pt x="91" y="1514"/>
                    <a:pt x="91" y="1514"/>
                  </a:cubicBezTo>
                  <a:cubicBezTo>
                    <a:pt x="109" y="1524"/>
                    <a:pt x="129" y="1534"/>
                    <a:pt x="151" y="1543"/>
                  </a:cubicBezTo>
                  <a:lnTo>
                    <a:pt x="151" y="1682"/>
                  </a:lnTo>
                  <a:close/>
                  <a:moveTo>
                    <a:pt x="364" y="1741"/>
                  </a:moveTo>
                  <a:cubicBezTo>
                    <a:pt x="317" y="1733"/>
                    <a:pt x="277" y="1724"/>
                    <a:pt x="242" y="1715"/>
                  </a:cubicBezTo>
                  <a:cubicBezTo>
                    <a:pt x="242" y="1571"/>
                    <a:pt x="242" y="1571"/>
                    <a:pt x="242" y="1571"/>
                  </a:cubicBezTo>
                  <a:cubicBezTo>
                    <a:pt x="280" y="1580"/>
                    <a:pt x="321" y="1588"/>
                    <a:pt x="364" y="1594"/>
                  </a:cubicBezTo>
                  <a:lnTo>
                    <a:pt x="364" y="1741"/>
                  </a:lnTo>
                  <a:close/>
                  <a:moveTo>
                    <a:pt x="576" y="1759"/>
                  </a:moveTo>
                  <a:cubicBezTo>
                    <a:pt x="533" y="1758"/>
                    <a:pt x="492" y="1756"/>
                    <a:pt x="454" y="1752"/>
                  </a:cubicBezTo>
                  <a:cubicBezTo>
                    <a:pt x="454" y="1605"/>
                    <a:pt x="454" y="1605"/>
                    <a:pt x="454" y="1605"/>
                  </a:cubicBezTo>
                  <a:cubicBezTo>
                    <a:pt x="494" y="1608"/>
                    <a:pt x="535" y="1610"/>
                    <a:pt x="576" y="1611"/>
                  </a:cubicBezTo>
                  <a:lnTo>
                    <a:pt x="576" y="1759"/>
                  </a:lnTo>
                  <a:close/>
                  <a:moveTo>
                    <a:pt x="91" y="1393"/>
                  </a:moveTo>
                  <a:cubicBezTo>
                    <a:pt x="91" y="1384"/>
                    <a:pt x="112" y="1354"/>
                    <a:pt x="199" y="1323"/>
                  </a:cubicBezTo>
                  <a:cubicBezTo>
                    <a:pt x="291" y="1418"/>
                    <a:pt x="544" y="1462"/>
                    <a:pt x="784" y="1462"/>
                  </a:cubicBezTo>
                  <a:cubicBezTo>
                    <a:pt x="897" y="1462"/>
                    <a:pt x="1013" y="1452"/>
                    <a:pt x="1114" y="1432"/>
                  </a:cubicBezTo>
                  <a:cubicBezTo>
                    <a:pt x="1044" y="1473"/>
                    <a:pt x="879" y="1521"/>
                    <a:pt x="621" y="1521"/>
                  </a:cubicBezTo>
                  <a:cubicBezTo>
                    <a:pt x="271" y="1521"/>
                    <a:pt x="91" y="1431"/>
                    <a:pt x="91" y="1393"/>
                  </a:cubicBezTo>
                  <a:close/>
                  <a:moveTo>
                    <a:pt x="404" y="1326"/>
                  </a:moveTo>
                  <a:cubicBezTo>
                    <a:pt x="404" y="1182"/>
                    <a:pt x="404" y="1182"/>
                    <a:pt x="404" y="1182"/>
                  </a:cubicBezTo>
                  <a:cubicBezTo>
                    <a:pt x="442" y="1192"/>
                    <a:pt x="483" y="1200"/>
                    <a:pt x="526" y="1206"/>
                  </a:cubicBezTo>
                  <a:cubicBezTo>
                    <a:pt x="526" y="1352"/>
                    <a:pt x="526" y="1352"/>
                    <a:pt x="526" y="1352"/>
                  </a:cubicBezTo>
                  <a:cubicBezTo>
                    <a:pt x="480" y="1345"/>
                    <a:pt x="439" y="1336"/>
                    <a:pt x="404" y="1326"/>
                  </a:cubicBezTo>
                  <a:close/>
                  <a:moveTo>
                    <a:pt x="617" y="1364"/>
                  </a:moveTo>
                  <a:cubicBezTo>
                    <a:pt x="617" y="1216"/>
                    <a:pt x="617" y="1216"/>
                    <a:pt x="617" y="1216"/>
                  </a:cubicBezTo>
                  <a:cubicBezTo>
                    <a:pt x="657" y="1220"/>
                    <a:pt x="698" y="1222"/>
                    <a:pt x="738" y="1223"/>
                  </a:cubicBezTo>
                  <a:cubicBezTo>
                    <a:pt x="738" y="1370"/>
                    <a:pt x="738" y="1370"/>
                    <a:pt x="738" y="1370"/>
                  </a:cubicBezTo>
                  <a:cubicBezTo>
                    <a:pt x="695" y="1369"/>
                    <a:pt x="654" y="1367"/>
                    <a:pt x="617" y="1364"/>
                  </a:cubicBezTo>
                  <a:close/>
                  <a:moveTo>
                    <a:pt x="829" y="1370"/>
                  </a:moveTo>
                  <a:cubicBezTo>
                    <a:pt x="829" y="1223"/>
                    <a:pt x="829" y="1223"/>
                    <a:pt x="829" y="1223"/>
                  </a:cubicBezTo>
                  <a:cubicBezTo>
                    <a:pt x="870" y="1222"/>
                    <a:pt x="911" y="1220"/>
                    <a:pt x="951" y="1216"/>
                  </a:cubicBezTo>
                  <a:cubicBezTo>
                    <a:pt x="951" y="1364"/>
                    <a:pt x="951" y="1364"/>
                    <a:pt x="951" y="1364"/>
                  </a:cubicBezTo>
                  <a:cubicBezTo>
                    <a:pt x="913" y="1367"/>
                    <a:pt x="872" y="1369"/>
                    <a:pt x="829" y="1370"/>
                  </a:cubicBezTo>
                  <a:close/>
                  <a:moveTo>
                    <a:pt x="788" y="1752"/>
                  </a:moveTo>
                  <a:cubicBezTo>
                    <a:pt x="751" y="1756"/>
                    <a:pt x="710" y="1758"/>
                    <a:pt x="667" y="1759"/>
                  </a:cubicBezTo>
                  <a:cubicBezTo>
                    <a:pt x="667" y="1611"/>
                    <a:pt x="667" y="1611"/>
                    <a:pt x="667" y="1611"/>
                  </a:cubicBezTo>
                  <a:cubicBezTo>
                    <a:pt x="707" y="1610"/>
                    <a:pt x="748" y="1608"/>
                    <a:pt x="788" y="1605"/>
                  </a:cubicBezTo>
                  <a:lnTo>
                    <a:pt x="788" y="1752"/>
                  </a:lnTo>
                  <a:close/>
                  <a:moveTo>
                    <a:pt x="1000" y="1715"/>
                  </a:moveTo>
                  <a:cubicBezTo>
                    <a:pt x="966" y="1724"/>
                    <a:pt x="925" y="1733"/>
                    <a:pt x="879" y="1741"/>
                  </a:cubicBezTo>
                  <a:cubicBezTo>
                    <a:pt x="879" y="1594"/>
                    <a:pt x="879" y="1594"/>
                    <a:pt x="879" y="1594"/>
                  </a:cubicBezTo>
                  <a:cubicBezTo>
                    <a:pt x="921" y="1588"/>
                    <a:pt x="963" y="1580"/>
                    <a:pt x="1000" y="1571"/>
                  </a:cubicBezTo>
                  <a:lnTo>
                    <a:pt x="1000" y="1715"/>
                  </a:lnTo>
                  <a:close/>
                  <a:moveTo>
                    <a:pt x="1152" y="1631"/>
                  </a:moveTo>
                  <a:cubicBezTo>
                    <a:pt x="1152" y="1644"/>
                    <a:pt x="1131" y="1663"/>
                    <a:pt x="1091" y="1682"/>
                  </a:cubicBezTo>
                  <a:cubicBezTo>
                    <a:pt x="1091" y="1543"/>
                    <a:pt x="1091" y="1543"/>
                    <a:pt x="1091" y="1543"/>
                  </a:cubicBezTo>
                  <a:cubicBezTo>
                    <a:pt x="1113" y="1534"/>
                    <a:pt x="1134" y="1524"/>
                    <a:pt x="1152" y="1514"/>
                  </a:cubicBezTo>
                  <a:lnTo>
                    <a:pt x="1152" y="1631"/>
                  </a:lnTo>
                  <a:close/>
                  <a:moveTo>
                    <a:pt x="1163" y="1326"/>
                  </a:moveTo>
                  <a:cubicBezTo>
                    <a:pt x="1128" y="1336"/>
                    <a:pt x="1088" y="1345"/>
                    <a:pt x="1041" y="1352"/>
                  </a:cubicBezTo>
                  <a:cubicBezTo>
                    <a:pt x="1041" y="1206"/>
                    <a:pt x="1041" y="1206"/>
                    <a:pt x="1041" y="1206"/>
                  </a:cubicBezTo>
                  <a:cubicBezTo>
                    <a:pt x="1084" y="1200"/>
                    <a:pt x="1125" y="1192"/>
                    <a:pt x="1163" y="1182"/>
                  </a:cubicBezTo>
                  <a:lnTo>
                    <a:pt x="1163" y="1326"/>
                  </a:lnTo>
                  <a:close/>
                  <a:moveTo>
                    <a:pt x="1314" y="1243"/>
                  </a:moveTo>
                  <a:cubicBezTo>
                    <a:pt x="1314" y="1256"/>
                    <a:pt x="1294" y="1274"/>
                    <a:pt x="1254" y="1293"/>
                  </a:cubicBezTo>
                  <a:cubicBezTo>
                    <a:pt x="1254" y="1154"/>
                    <a:pt x="1254" y="1154"/>
                    <a:pt x="1254" y="1154"/>
                  </a:cubicBezTo>
                  <a:cubicBezTo>
                    <a:pt x="1276" y="1146"/>
                    <a:pt x="1296" y="1136"/>
                    <a:pt x="1314" y="1126"/>
                  </a:cubicBezTo>
                  <a:lnTo>
                    <a:pt x="1314" y="1243"/>
                  </a:lnTo>
                  <a:close/>
                  <a:moveTo>
                    <a:pt x="784" y="1133"/>
                  </a:moveTo>
                  <a:cubicBezTo>
                    <a:pt x="439" y="1133"/>
                    <a:pt x="259" y="1046"/>
                    <a:pt x="254" y="1006"/>
                  </a:cubicBezTo>
                  <a:cubicBezTo>
                    <a:pt x="373" y="1046"/>
                    <a:pt x="536" y="1065"/>
                    <a:pt x="693" y="1065"/>
                  </a:cubicBezTo>
                  <a:cubicBezTo>
                    <a:pt x="911" y="1065"/>
                    <a:pt x="1139" y="1029"/>
                    <a:pt x="1249" y="951"/>
                  </a:cubicBezTo>
                  <a:cubicBezTo>
                    <a:pt x="1302" y="976"/>
                    <a:pt x="1314" y="998"/>
                    <a:pt x="1314" y="1005"/>
                  </a:cubicBezTo>
                  <a:cubicBezTo>
                    <a:pt x="1314" y="1043"/>
                    <a:pt x="1134" y="1133"/>
                    <a:pt x="784" y="1133"/>
                  </a:cubicBezTo>
                  <a:close/>
                  <a:moveTo>
                    <a:pt x="1386" y="458"/>
                  </a:moveTo>
                  <a:cubicBezTo>
                    <a:pt x="1386" y="471"/>
                    <a:pt x="1366" y="489"/>
                    <a:pt x="1326" y="508"/>
                  </a:cubicBezTo>
                  <a:cubicBezTo>
                    <a:pt x="1326" y="369"/>
                    <a:pt x="1326" y="369"/>
                    <a:pt x="1326" y="369"/>
                  </a:cubicBezTo>
                  <a:cubicBezTo>
                    <a:pt x="1348" y="361"/>
                    <a:pt x="1368" y="351"/>
                    <a:pt x="1386" y="341"/>
                  </a:cubicBezTo>
                  <a:lnTo>
                    <a:pt x="1386" y="458"/>
                  </a:lnTo>
                  <a:close/>
                  <a:moveTo>
                    <a:pt x="856" y="348"/>
                  </a:moveTo>
                  <a:cubicBezTo>
                    <a:pt x="506" y="348"/>
                    <a:pt x="325" y="258"/>
                    <a:pt x="325" y="220"/>
                  </a:cubicBezTo>
                  <a:cubicBezTo>
                    <a:pt x="325" y="181"/>
                    <a:pt x="506" y="91"/>
                    <a:pt x="856" y="91"/>
                  </a:cubicBezTo>
                  <a:cubicBezTo>
                    <a:pt x="1206" y="91"/>
                    <a:pt x="1386" y="181"/>
                    <a:pt x="1386" y="220"/>
                  </a:cubicBezTo>
                  <a:cubicBezTo>
                    <a:pt x="1386" y="258"/>
                    <a:pt x="1206" y="348"/>
                    <a:pt x="856" y="348"/>
                  </a:cubicBezTo>
                  <a:close/>
                </a:path>
              </a:pathLst>
            </a:custGeom>
            <a:solidFill>
              <a:schemeClr val="bg1"/>
            </a:solidFill>
            <a:ln>
              <a:noFill/>
            </a:ln>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sp>
        <p:nvSpPr>
          <p:cNvPr id="151" name="TextBox 150">
            <a:extLst>
              <a:ext uri="{FF2B5EF4-FFF2-40B4-BE49-F238E27FC236}">
                <a16:creationId xmlns:a16="http://schemas.microsoft.com/office/drawing/2014/main" id="{05E4FAEB-2455-5102-3316-46E36C47AE12}"/>
              </a:ext>
            </a:extLst>
          </p:cNvPr>
          <p:cNvSpPr txBox="1"/>
          <p:nvPr/>
        </p:nvSpPr>
        <p:spPr>
          <a:xfrm>
            <a:off x="6727606" y="3328879"/>
            <a:ext cx="1431826" cy="261610"/>
          </a:xfrm>
          <a:prstGeom prst="rect">
            <a:avLst/>
          </a:prstGeom>
          <a:noFill/>
        </p:spPr>
        <p:txBody>
          <a:bodyPr wrap="square">
            <a:spAutoFit/>
          </a:bodyPr>
          <a:lstStyle/>
          <a:p>
            <a:pPr defTabSz="914206"/>
            <a:r>
              <a:rPr lang="ru-RU" sz="1100" b="1" dirty="0">
                <a:latin typeface="Times New Roman" panose="02020603050405020304" pitchFamily="18" charset="0"/>
                <a:cs typeface="Times New Roman" panose="02020603050405020304" pitchFamily="18" charset="0"/>
              </a:rPr>
              <a:t>ДО 75 МЛН РУБ</a:t>
            </a:r>
          </a:p>
        </p:txBody>
      </p:sp>
      <p:grpSp>
        <p:nvGrpSpPr>
          <p:cNvPr id="152" name="Группа 151">
            <a:extLst>
              <a:ext uri="{FF2B5EF4-FFF2-40B4-BE49-F238E27FC236}">
                <a16:creationId xmlns:a16="http://schemas.microsoft.com/office/drawing/2014/main" id="{FA4C7249-B30E-1368-81D5-BCA2F21CF1B4}"/>
              </a:ext>
            </a:extLst>
          </p:cNvPr>
          <p:cNvGrpSpPr/>
          <p:nvPr/>
        </p:nvGrpSpPr>
        <p:grpSpPr>
          <a:xfrm>
            <a:off x="8295207" y="3315518"/>
            <a:ext cx="759600" cy="432000"/>
            <a:chOff x="2273440" y="5295480"/>
            <a:chExt cx="817227" cy="475253"/>
          </a:xfrm>
        </p:grpSpPr>
        <p:grpSp>
          <p:nvGrpSpPr>
            <p:cNvPr id="153" name="Группа 152">
              <a:extLst>
                <a:ext uri="{FF2B5EF4-FFF2-40B4-BE49-F238E27FC236}">
                  <a16:creationId xmlns:a16="http://schemas.microsoft.com/office/drawing/2014/main" id="{54BDED23-64EE-81BF-0680-8B751E0264D3}"/>
                </a:ext>
              </a:extLst>
            </p:cNvPr>
            <p:cNvGrpSpPr/>
            <p:nvPr/>
          </p:nvGrpSpPr>
          <p:grpSpPr>
            <a:xfrm>
              <a:off x="2273440" y="5295480"/>
              <a:ext cx="817227" cy="475253"/>
              <a:chOff x="-792725" y="4047737"/>
              <a:chExt cx="817227" cy="475253"/>
            </a:xfrm>
          </p:grpSpPr>
          <p:sp>
            <p:nvSpPr>
              <p:cNvPr id="158" name="Овал 157">
                <a:extLst>
                  <a:ext uri="{FF2B5EF4-FFF2-40B4-BE49-F238E27FC236}">
                    <a16:creationId xmlns:a16="http://schemas.microsoft.com/office/drawing/2014/main" id="{E1027DD7-C173-1E7E-911A-CE22464069AB}"/>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9" name="Прямоугольник 158">
                <a:extLst>
                  <a:ext uri="{FF2B5EF4-FFF2-40B4-BE49-F238E27FC236}">
                    <a16:creationId xmlns:a16="http://schemas.microsoft.com/office/drawing/2014/main" id="{4F82C7FA-E665-CDF5-2321-08118B9C26CA}"/>
                  </a:ext>
                </a:extLst>
              </p:cNvPr>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срок</a:t>
                </a:r>
              </a:p>
            </p:txBody>
          </p:sp>
        </p:grpSp>
        <p:grpSp>
          <p:nvGrpSpPr>
            <p:cNvPr id="154" name="Group 39">
              <a:extLst>
                <a:ext uri="{FF2B5EF4-FFF2-40B4-BE49-F238E27FC236}">
                  <a16:creationId xmlns:a16="http://schemas.microsoft.com/office/drawing/2014/main" id="{3D846346-88EF-C9EC-A1FF-26C0A025E30E}"/>
                </a:ext>
              </a:extLst>
            </p:cNvPr>
            <p:cNvGrpSpPr>
              <a:grpSpLocks noChangeAspect="1"/>
            </p:cNvGrpSpPr>
            <p:nvPr/>
          </p:nvGrpSpPr>
          <p:grpSpPr bwMode="auto">
            <a:xfrm>
              <a:off x="2615575" y="5399902"/>
              <a:ext cx="131234" cy="143868"/>
              <a:chOff x="-186" y="1572"/>
              <a:chExt cx="374" cy="410"/>
            </a:xfrm>
            <a:solidFill>
              <a:schemeClr val="bg1"/>
            </a:solidFill>
          </p:grpSpPr>
          <p:sp>
            <p:nvSpPr>
              <p:cNvPr id="155" name="Freeform 40">
                <a:extLst>
                  <a:ext uri="{FF2B5EF4-FFF2-40B4-BE49-F238E27FC236}">
                    <a16:creationId xmlns:a16="http://schemas.microsoft.com/office/drawing/2014/main" id="{2B2228DC-657A-276C-EC04-893984BF1BE9}"/>
                  </a:ext>
                </a:extLst>
              </p:cNvPr>
              <p:cNvSpPr>
                <a:spLocks noEditPoints="1"/>
              </p:cNvSpPr>
              <p:nvPr/>
            </p:nvSpPr>
            <p:spPr bwMode="auto">
              <a:xfrm>
                <a:off x="-186" y="1572"/>
                <a:ext cx="374" cy="410"/>
              </a:xfrm>
              <a:custGeom>
                <a:avLst/>
                <a:gdLst>
                  <a:gd name="T0" fmla="*/ 148 w 155"/>
                  <a:gd name="T1" fmla="*/ 0 h 170"/>
                  <a:gd name="T2" fmla="*/ 142 w 155"/>
                  <a:gd name="T3" fmla="*/ 16 h 170"/>
                  <a:gd name="T4" fmla="*/ 108 w 155"/>
                  <a:gd name="T5" fmla="*/ 85 h 170"/>
                  <a:gd name="T6" fmla="*/ 142 w 155"/>
                  <a:gd name="T7" fmla="*/ 153 h 170"/>
                  <a:gd name="T8" fmla="*/ 149 w 155"/>
                  <a:gd name="T9" fmla="*/ 156 h 170"/>
                  <a:gd name="T10" fmla="*/ 152 w 155"/>
                  <a:gd name="T11" fmla="*/ 163 h 170"/>
                  <a:gd name="T12" fmla="*/ 146 w 155"/>
                  <a:gd name="T13" fmla="*/ 169 h 170"/>
                  <a:gd name="T14" fmla="*/ 141 w 155"/>
                  <a:gd name="T15" fmla="*/ 169 h 170"/>
                  <a:gd name="T16" fmla="*/ 15 w 155"/>
                  <a:gd name="T17" fmla="*/ 169 h 170"/>
                  <a:gd name="T18" fmla="*/ 3 w 155"/>
                  <a:gd name="T19" fmla="*/ 162 h 170"/>
                  <a:gd name="T20" fmla="*/ 13 w 155"/>
                  <a:gd name="T21" fmla="*/ 153 h 170"/>
                  <a:gd name="T22" fmla="*/ 47 w 155"/>
                  <a:gd name="T23" fmla="*/ 85 h 170"/>
                  <a:gd name="T24" fmla="*/ 13 w 155"/>
                  <a:gd name="T25" fmla="*/ 16 h 170"/>
                  <a:gd name="T26" fmla="*/ 8 w 155"/>
                  <a:gd name="T27" fmla="*/ 0 h 170"/>
                  <a:gd name="T28" fmla="*/ 148 w 155"/>
                  <a:gd name="T29" fmla="*/ 0 h 170"/>
                  <a:gd name="T30" fmla="*/ 127 w 155"/>
                  <a:gd name="T31" fmla="*/ 153 h 170"/>
                  <a:gd name="T32" fmla="*/ 126 w 155"/>
                  <a:gd name="T33" fmla="*/ 146 h 170"/>
                  <a:gd name="T34" fmla="*/ 96 w 155"/>
                  <a:gd name="T35" fmla="*/ 93 h 170"/>
                  <a:gd name="T36" fmla="*/ 96 w 155"/>
                  <a:gd name="T37" fmla="*/ 76 h 170"/>
                  <a:gd name="T38" fmla="*/ 124 w 155"/>
                  <a:gd name="T39" fmla="*/ 32 h 170"/>
                  <a:gd name="T40" fmla="*/ 128 w 155"/>
                  <a:gd name="T41" fmla="*/ 16 h 170"/>
                  <a:gd name="T42" fmla="*/ 28 w 155"/>
                  <a:gd name="T43" fmla="*/ 16 h 170"/>
                  <a:gd name="T44" fmla="*/ 29 w 155"/>
                  <a:gd name="T45" fmla="*/ 23 h 170"/>
                  <a:gd name="T46" fmla="*/ 59 w 155"/>
                  <a:gd name="T47" fmla="*/ 76 h 170"/>
                  <a:gd name="T48" fmla="*/ 59 w 155"/>
                  <a:gd name="T49" fmla="*/ 93 h 170"/>
                  <a:gd name="T50" fmla="*/ 32 w 155"/>
                  <a:gd name="T51" fmla="*/ 137 h 170"/>
                  <a:gd name="T52" fmla="*/ 28 w 155"/>
                  <a:gd name="T53" fmla="*/ 153 h 170"/>
                  <a:gd name="T54" fmla="*/ 127 w 155"/>
                  <a:gd name="T55" fmla="*/ 15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5" h="170">
                    <a:moveTo>
                      <a:pt x="148" y="0"/>
                    </a:moveTo>
                    <a:cubicBezTo>
                      <a:pt x="155" y="8"/>
                      <a:pt x="153" y="13"/>
                      <a:pt x="142" y="16"/>
                    </a:cubicBezTo>
                    <a:cubicBezTo>
                      <a:pt x="139" y="43"/>
                      <a:pt x="126" y="64"/>
                      <a:pt x="108" y="85"/>
                    </a:cubicBezTo>
                    <a:cubicBezTo>
                      <a:pt x="125" y="105"/>
                      <a:pt x="139" y="126"/>
                      <a:pt x="142" y="153"/>
                    </a:cubicBezTo>
                    <a:cubicBezTo>
                      <a:pt x="145" y="154"/>
                      <a:pt x="147" y="154"/>
                      <a:pt x="149" y="156"/>
                    </a:cubicBezTo>
                    <a:cubicBezTo>
                      <a:pt x="150" y="158"/>
                      <a:pt x="152" y="161"/>
                      <a:pt x="152" y="163"/>
                    </a:cubicBezTo>
                    <a:cubicBezTo>
                      <a:pt x="151" y="165"/>
                      <a:pt x="148" y="167"/>
                      <a:pt x="146" y="169"/>
                    </a:cubicBezTo>
                    <a:cubicBezTo>
                      <a:pt x="144" y="170"/>
                      <a:pt x="142" y="169"/>
                      <a:pt x="141" y="169"/>
                    </a:cubicBezTo>
                    <a:cubicBezTo>
                      <a:pt x="99" y="169"/>
                      <a:pt x="57" y="169"/>
                      <a:pt x="15" y="169"/>
                    </a:cubicBezTo>
                    <a:cubicBezTo>
                      <a:pt x="9" y="169"/>
                      <a:pt x="4" y="169"/>
                      <a:pt x="3" y="162"/>
                    </a:cubicBezTo>
                    <a:cubicBezTo>
                      <a:pt x="3" y="156"/>
                      <a:pt x="8" y="154"/>
                      <a:pt x="13" y="153"/>
                    </a:cubicBezTo>
                    <a:cubicBezTo>
                      <a:pt x="16" y="127"/>
                      <a:pt x="30" y="105"/>
                      <a:pt x="47" y="85"/>
                    </a:cubicBezTo>
                    <a:cubicBezTo>
                      <a:pt x="30" y="65"/>
                      <a:pt x="16" y="43"/>
                      <a:pt x="13" y="16"/>
                    </a:cubicBezTo>
                    <a:cubicBezTo>
                      <a:pt x="2" y="13"/>
                      <a:pt x="0" y="8"/>
                      <a:pt x="8" y="0"/>
                    </a:cubicBezTo>
                    <a:cubicBezTo>
                      <a:pt x="54" y="0"/>
                      <a:pt x="101" y="0"/>
                      <a:pt x="148" y="0"/>
                    </a:cubicBezTo>
                    <a:close/>
                    <a:moveTo>
                      <a:pt x="127" y="153"/>
                    </a:moveTo>
                    <a:cubicBezTo>
                      <a:pt x="127" y="151"/>
                      <a:pt x="127" y="149"/>
                      <a:pt x="126" y="146"/>
                    </a:cubicBezTo>
                    <a:cubicBezTo>
                      <a:pt x="122" y="125"/>
                      <a:pt x="110" y="109"/>
                      <a:pt x="96" y="93"/>
                    </a:cubicBezTo>
                    <a:cubicBezTo>
                      <a:pt x="90" y="86"/>
                      <a:pt x="90" y="83"/>
                      <a:pt x="96" y="76"/>
                    </a:cubicBezTo>
                    <a:cubicBezTo>
                      <a:pt x="107" y="63"/>
                      <a:pt x="118" y="49"/>
                      <a:pt x="124" y="32"/>
                    </a:cubicBezTo>
                    <a:cubicBezTo>
                      <a:pt x="125" y="27"/>
                      <a:pt x="126" y="22"/>
                      <a:pt x="128" y="16"/>
                    </a:cubicBezTo>
                    <a:cubicBezTo>
                      <a:pt x="94" y="16"/>
                      <a:pt x="61" y="16"/>
                      <a:pt x="28" y="16"/>
                    </a:cubicBezTo>
                    <a:cubicBezTo>
                      <a:pt x="28" y="19"/>
                      <a:pt x="29" y="21"/>
                      <a:pt x="29" y="23"/>
                    </a:cubicBezTo>
                    <a:cubicBezTo>
                      <a:pt x="33" y="44"/>
                      <a:pt x="46" y="60"/>
                      <a:pt x="59" y="76"/>
                    </a:cubicBezTo>
                    <a:cubicBezTo>
                      <a:pt x="65" y="84"/>
                      <a:pt x="65" y="86"/>
                      <a:pt x="59" y="93"/>
                    </a:cubicBezTo>
                    <a:cubicBezTo>
                      <a:pt x="48" y="106"/>
                      <a:pt x="37" y="120"/>
                      <a:pt x="32" y="137"/>
                    </a:cubicBezTo>
                    <a:cubicBezTo>
                      <a:pt x="30" y="142"/>
                      <a:pt x="29" y="148"/>
                      <a:pt x="28" y="153"/>
                    </a:cubicBezTo>
                    <a:cubicBezTo>
                      <a:pt x="61" y="153"/>
                      <a:pt x="94" y="153"/>
                      <a:pt x="127"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6" name="Freeform 41">
                <a:extLst>
                  <a:ext uri="{FF2B5EF4-FFF2-40B4-BE49-F238E27FC236}">
                    <a16:creationId xmlns:a16="http://schemas.microsoft.com/office/drawing/2014/main" id="{761B9EA6-8813-5373-E1BD-9D7E2C2C6CF0}"/>
                  </a:ext>
                </a:extLst>
              </p:cNvPr>
              <p:cNvSpPr>
                <a:spLocks/>
              </p:cNvSpPr>
              <p:nvPr/>
            </p:nvSpPr>
            <p:spPr bwMode="auto">
              <a:xfrm>
                <a:off x="-99" y="1796"/>
                <a:ext cx="200" cy="133"/>
              </a:xfrm>
              <a:custGeom>
                <a:avLst/>
                <a:gdLst>
                  <a:gd name="T0" fmla="*/ 41 w 83"/>
                  <a:gd name="T1" fmla="*/ 55 h 55"/>
                  <a:gd name="T2" fmla="*/ 8 w 83"/>
                  <a:gd name="T3" fmla="*/ 55 h 55"/>
                  <a:gd name="T4" fmla="*/ 0 w 83"/>
                  <a:gd name="T5" fmla="*/ 53 h 55"/>
                  <a:gd name="T6" fmla="*/ 3 w 83"/>
                  <a:gd name="T7" fmla="*/ 45 h 55"/>
                  <a:gd name="T8" fmla="*/ 25 w 83"/>
                  <a:gd name="T9" fmla="*/ 22 h 55"/>
                  <a:gd name="T10" fmla="*/ 38 w 83"/>
                  <a:gd name="T11" fmla="*/ 4 h 55"/>
                  <a:gd name="T12" fmla="*/ 41 w 83"/>
                  <a:gd name="T13" fmla="*/ 0 h 55"/>
                  <a:gd name="T14" fmla="*/ 45 w 83"/>
                  <a:gd name="T15" fmla="*/ 4 h 55"/>
                  <a:gd name="T16" fmla="*/ 58 w 83"/>
                  <a:gd name="T17" fmla="*/ 22 h 55"/>
                  <a:gd name="T18" fmla="*/ 81 w 83"/>
                  <a:gd name="T19" fmla="*/ 46 h 55"/>
                  <a:gd name="T20" fmla="*/ 83 w 83"/>
                  <a:gd name="T21" fmla="*/ 53 h 55"/>
                  <a:gd name="T22" fmla="*/ 77 w 83"/>
                  <a:gd name="T23" fmla="*/ 55 h 55"/>
                  <a:gd name="T24" fmla="*/ 41 w 83"/>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55">
                    <a:moveTo>
                      <a:pt x="41" y="55"/>
                    </a:moveTo>
                    <a:cubicBezTo>
                      <a:pt x="30" y="55"/>
                      <a:pt x="19" y="55"/>
                      <a:pt x="8" y="55"/>
                    </a:cubicBezTo>
                    <a:cubicBezTo>
                      <a:pt x="5" y="55"/>
                      <a:pt x="3" y="53"/>
                      <a:pt x="0" y="53"/>
                    </a:cubicBezTo>
                    <a:cubicBezTo>
                      <a:pt x="1" y="50"/>
                      <a:pt x="1" y="47"/>
                      <a:pt x="3" y="45"/>
                    </a:cubicBezTo>
                    <a:cubicBezTo>
                      <a:pt x="10" y="37"/>
                      <a:pt x="17" y="29"/>
                      <a:pt x="25" y="22"/>
                    </a:cubicBezTo>
                    <a:cubicBezTo>
                      <a:pt x="31" y="16"/>
                      <a:pt x="37" y="12"/>
                      <a:pt x="38" y="4"/>
                    </a:cubicBezTo>
                    <a:cubicBezTo>
                      <a:pt x="39" y="2"/>
                      <a:pt x="40" y="1"/>
                      <a:pt x="41" y="0"/>
                    </a:cubicBezTo>
                    <a:cubicBezTo>
                      <a:pt x="43" y="1"/>
                      <a:pt x="45" y="2"/>
                      <a:pt x="45" y="4"/>
                    </a:cubicBezTo>
                    <a:cubicBezTo>
                      <a:pt x="46" y="12"/>
                      <a:pt x="52" y="16"/>
                      <a:pt x="58" y="22"/>
                    </a:cubicBezTo>
                    <a:cubicBezTo>
                      <a:pt x="66" y="29"/>
                      <a:pt x="74" y="38"/>
                      <a:pt x="81" y="46"/>
                    </a:cubicBezTo>
                    <a:cubicBezTo>
                      <a:pt x="82" y="48"/>
                      <a:pt x="83" y="51"/>
                      <a:pt x="83" y="53"/>
                    </a:cubicBezTo>
                    <a:cubicBezTo>
                      <a:pt x="82" y="54"/>
                      <a:pt x="79" y="55"/>
                      <a:pt x="77" y="55"/>
                    </a:cubicBezTo>
                    <a:cubicBezTo>
                      <a:pt x="65" y="55"/>
                      <a:pt x="53" y="55"/>
                      <a:pt x="4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7" name="Freeform 42">
                <a:extLst>
                  <a:ext uri="{FF2B5EF4-FFF2-40B4-BE49-F238E27FC236}">
                    <a16:creationId xmlns:a16="http://schemas.microsoft.com/office/drawing/2014/main" id="{47F48E3D-4DDE-2E15-17E2-65FDF7CD3F04}"/>
                  </a:ext>
                </a:extLst>
              </p:cNvPr>
              <p:cNvSpPr>
                <a:spLocks/>
              </p:cNvSpPr>
              <p:nvPr/>
            </p:nvSpPr>
            <p:spPr bwMode="auto">
              <a:xfrm>
                <a:off x="-55" y="1666"/>
                <a:ext cx="115" cy="109"/>
              </a:xfrm>
              <a:custGeom>
                <a:avLst/>
                <a:gdLst>
                  <a:gd name="T0" fmla="*/ 24 w 48"/>
                  <a:gd name="T1" fmla="*/ 0 h 45"/>
                  <a:gd name="T2" fmla="*/ 41 w 48"/>
                  <a:gd name="T3" fmla="*/ 0 h 45"/>
                  <a:gd name="T4" fmla="*/ 45 w 48"/>
                  <a:gd name="T5" fmla="*/ 7 h 45"/>
                  <a:gd name="T6" fmla="*/ 35 w 48"/>
                  <a:gd name="T7" fmla="*/ 25 h 45"/>
                  <a:gd name="T8" fmla="*/ 27 w 48"/>
                  <a:gd name="T9" fmla="*/ 41 h 45"/>
                  <a:gd name="T10" fmla="*/ 24 w 48"/>
                  <a:gd name="T11" fmla="*/ 45 h 45"/>
                  <a:gd name="T12" fmla="*/ 21 w 48"/>
                  <a:gd name="T13" fmla="*/ 43 h 45"/>
                  <a:gd name="T14" fmla="*/ 7 w 48"/>
                  <a:gd name="T15" fmla="*/ 18 h 45"/>
                  <a:gd name="T16" fmla="*/ 2 w 48"/>
                  <a:gd name="T17" fmla="*/ 7 h 45"/>
                  <a:gd name="T18" fmla="*/ 6 w 48"/>
                  <a:gd name="T19" fmla="*/ 0 h 45"/>
                  <a:gd name="T20" fmla="*/ 24 w 48"/>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5">
                    <a:moveTo>
                      <a:pt x="24" y="0"/>
                    </a:moveTo>
                    <a:cubicBezTo>
                      <a:pt x="30" y="0"/>
                      <a:pt x="35" y="0"/>
                      <a:pt x="41" y="0"/>
                    </a:cubicBezTo>
                    <a:cubicBezTo>
                      <a:pt x="45" y="0"/>
                      <a:pt x="48" y="2"/>
                      <a:pt x="45" y="7"/>
                    </a:cubicBezTo>
                    <a:cubicBezTo>
                      <a:pt x="42" y="13"/>
                      <a:pt x="39" y="19"/>
                      <a:pt x="35" y="25"/>
                    </a:cubicBezTo>
                    <a:cubicBezTo>
                      <a:pt x="33" y="30"/>
                      <a:pt x="30" y="36"/>
                      <a:pt x="27" y="41"/>
                    </a:cubicBezTo>
                    <a:cubicBezTo>
                      <a:pt x="26" y="43"/>
                      <a:pt x="25" y="44"/>
                      <a:pt x="24" y="45"/>
                    </a:cubicBezTo>
                    <a:cubicBezTo>
                      <a:pt x="23" y="45"/>
                      <a:pt x="21" y="43"/>
                      <a:pt x="21" y="43"/>
                    </a:cubicBezTo>
                    <a:cubicBezTo>
                      <a:pt x="20" y="32"/>
                      <a:pt x="12" y="26"/>
                      <a:pt x="7" y="18"/>
                    </a:cubicBezTo>
                    <a:cubicBezTo>
                      <a:pt x="5" y="14"/>
                      <a:pt x="4" y="10"/>
                      <a:pt x="2" y="7"/>
                    </a:cubicBezTo>
                    <a:cubicBezTo>
                      <a:pt x="0" y="2"/>
                      <a:pt x="2" y="0"/>
                      <a:pt x="6" y="0"/>
                    </a:cubicBezTo>
                    <a:cubicBezTo>
                      <a:pt x="12" y="0"/>
                      <a:pt x="18"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160" name="Прямоугольник 159">
            <a:extLst>
              <a:ext uri="{FF2B5EF4-FFF2-40B4-BE49-F238E27FC236}">
                <a16:creationId xmlns:a16="http://schemas.microsoft.com/office/drawing/2014/main" id="{74A6647C-3240-3AE4-26C5-17673D01898A}"/>
              </a:ext>
            </a:extLst>
          </p:cNvPr>
          <p:cNvSpPr/>
          <p:nvPr/>
        </p:nvSpPr>
        <p:spPr>
          <a:xfrm>
            <a:off x="8905840" y="3228043"/>
            <a:ext cx="3752108" cy="714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a:r>
              <a:rPr lang="ru-RU" sz="1100" b="1" dirty="0">
                <a:solidFill>
                  <a:schemeClr val="tx1"/>
                </a:solidFill>
                <a:latin typeface="Times New Roman" panose="02020603050405020304" pitchFamily="18" charset="0"/>
                <a:cs typeface="Times New Roman" panose="02020603050405020304" pitchFamily="18" charset="0"/>
              </a:rPr>
              <a:t>ДО </a:t>
            </a:r>
            <a:r>
              <a:rPr lang="en-US" sz="1100" b="1" dirty="0">
                <a:solidFill>
                  <a:schemeClr val="tx1"/>
                </a:solidFill>
                <a:latin typeface="Times New Roman" panose="02020603050405020304" pitchFamily="18" charset="0"/>
                <a:cs typeface="Times New Roman" panose="02020603050405020304" pitchFamily="18" charset="0"/>
              </a:rPr>
              <a:t>1</a:t>
            </a:r>
            <a:r>
              <a:rPr lang="ru-RU" sz="1100" b="1" dirty="0">
                <a:solidFill>
                  <a:schemeClr val="tx1"/>
                </a:solidFill>
                <a:latin typeface="Times New Roman" panose="02020603050405020304" pitchFamily="18" charset="0"/>
                <a:cs typeface="Times New Roman" panose="02020603050405020304" pitchFamily="18" charset="0"/>
              </a:rPr>
              <a:t>5 ЛЕТ – инвестиционные цели</a:t>
            </a:r>
          </a:p>
          <a:p>
            <a:pPr defTabSz="914206"/>
            <a:r>
              <a:rPr lang="ru-RU" sz="1100" b="1" dirty="0">
                <a:solidFill>
                  <a:schemeClr val="tx1"/>
                </a:solidFill>
                <a:latin typeface="Times New Roman" panose="02020603050405020304" pitchFamily="18" charset="0"/>
                <a:cs typeface="Times New Roman" panose="02020603050405020304" pitchFamily="18" charset="0"/>
              </a:rPr>
              <a:t>(По Льготной ставке до 5 лет)</a:t>
            </a:r>
          </a:p>
          <a:p>
            <a:pPr defTabSz="914206"/>
            <a:r>
              <a:rPr lang="ru-RU" sz="1100" b="1" dirty="0">
                <a:solidFill>
                  <a:schemeClr val="tx1"/>
                </a:solidFill>
                <a:latin typeface="Times New Roman" panose="02020603050405020304" pitchFamily="18" charset="0"/>
                <a:cs typeface="Times New Roman" panose="02020603050405020304" pitchFamily="18" charset="0"/>
              </a:rPr>
              <a:t>ДО 18 месяцев – на сезонные работы</a:t>
            </a:r>
          </a:p>
          <a:p>
            <a:pPr defTabSz="914206"/>
            <a:r>
              <a:rPr lang="ru-RU" sz="1100" b="1" dirty="0">
                <a:solidFill>
                  <a:schemeClr val="tx1"/>
                </a:solidFill>
                <a:latin typeface="Times New Roman" panose="02020603050405020304" pitchFamily="18" charset="0"/>
                <a:cs typeface="Times New Roman" panose="02020603050405020304" pitchFamily="18" charset="0"/>
              </a:rPr>
              <a:t>(По Льготной ставке до </a:t>
            </a:r>
            <a:r>
              <a:rPr lang="en-US" sz="1100" b="1" dirty="0">
                <a:solidFill>
                  <a:schemeClr val="tx1"/>
                </a:solidFill>
                <a:latin typeface="Times New Roman" panose="02020603050405020304" pitchFamily="18" charset="0"/>
                <a:cs typeface="Times New Roman" panose="02020603050405020304" pitchFamily="18" charset="0"/>
              </a:rPr>
              <a:t> 12 </a:t>
            </a:r>
            <a:r>
              <a:rPr lang="ru-RU" sz="1100" b="1" dirty="0">
                <a:solidFill>
                  <a:schemeClr val="tx1"/>
                </a:solidFill>
                <a:latin typeface="Times New Roman" panose="02020603050405020304" pitchFamily="18" charset="0"/>
                <a:cs typeface="Times New Roman" panose="02020603050405020304" pitchFamily="18" charset="0"/>
              </a:rPr>
              <a:t>МЕС)</a:t>
            </a:r>
          </a:p>
          <a:p>
            <a:pPr defTabSz="914206"/>
            <a:endParaRPr lang="ru-RU" sz="1100" b="1" dirty="0">
              <a:solidFill>
                <a:srgbClr val="2B6030"/>
              </a:solidFill>
              <a:cs typeface="Arial" panose="020B0604020202020204" pitchFamily="34" charset="0"/>
            </a:endParaRPr>
          </a:p>
        </p:txBody>
      </p:sp>
      <p:sp>
        <p:nvSpPr>
          <p:cNvPr id="164" name="圆角矩形 95">
            <a:extLst>
              <a:ext uri="{FF2B5EF4-FFF2-40B4-BE49-F238E27FC236}">
                <a16:creationId xmlns:a16="http://schemas.microsoft.com/office/drawing/2014/main" id="{41BBF31C-9973-ABDD-9E62-F7DD757606EE}"/>
              </a:ext>
            </a:extLst>
          </p:cNvPr>
          <p:cNvSpPr/>
          <p:nvPr/>
        </p:nvSpPr>
        <p:spPr>
          <a:xfrm>
            <a:off x="3173395" y="4093280"/>
            <a:ext cx="8559036" cy="756448"/>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06" fontAlgn="auto">
              <a:spcBef>
                <a:spcPts val="0"/>
              </a:spcBef>
              <a:spcAft>
                <a:spcPts val="0"/>
              </a:spcAft>
              <a:defRPr/>
            </a:pPr>
            <a:endParaRPr lang="ru-RU" sz="1100" b="1" dirty="0">
              <a:solidFill>
                <a:srgbClr val="2B6030"/>
              </a:solidFill>
              <a:cs typeface="Arial" panose="020B0604020202020204" pitchFamily="34" charset="0"/>
            </a:endParaRPr>
          </a:p>
        </p:txBody>
      </p:sp>
      <p:grpSp>
        <p:nvGrpSpPr>
          <p:cNvPr id="165" name="Группа 164">
            <a:extLst>
              <a:ext uri="{FF2B5EF4-FFF2-40B4-BE49-F238E27FC236}">
                <a16:creationId xmlns:a16="http://schemas.microsoft.com/office/drawing/2014/main" id="{42F49065-4069-8E51-D973-A8CC1AF9DB80}"/>
              </a:ext>
            </a:extLst>
          </p:cNvPr>
          <p:cNvGrpSpPr>
            <a:grpSpLocks noChangeAspect="1"/>
          </p:cNvGrpSpPr>
          <p:nvPr/>
        </p:nvGrpSpPr>
        <p:grpSpPr>
          <a:xfrm>
            <a:off x="3236828" y="4214911"/>
            <a:ext cx="760236" cy="432000"/>
            <a:chOff x="633703" y="4595227"/>
            <a:chExt cx="817227" cy="475253"/>
          </a:xfrm>
        </p:grpSpPr>
        <p:grpSp>
          <p:nvGrpSpPr>
            <p:cNvPr id="166" name="Группа 165">
              <a:extLst>
                <a:ext uri="{FF2B5EF4-FFF2-40B4-BE49-F238E27FC236}">
                  <a16:creationId xmlns:a16="http://schemas.microsoft.com/office/drawing/2014/main" id="{7E0F3261-F058-1571-C87E-3040FB8FB3C2}"/>
                </a:ext>
              </a:extLst>
            </p:cNvPr>
            <p:cNvGrpSpPr/>
            <p:nvPr/>
          </p:nvGrpSpPr>
          <p:grpSpPr>
            <a:xfrm>
              <a:off x="791277" y="4595227"/>
              <a:ext cx="475253" cy="475253"/>
              <a:chOff x="-588233" y="5080746"/>
              <a:chExt cx="475253" cy="475253"/>
            </a:xfrm>
          </p:grpSpPr>
          <p:sp>
            <p:nvSpPr>
              <p:cNvPr id="168" name="Овал 167">
                <a:extLst>
                  <a:ext uri="{FF2B5EF4-FFF2-40B4-BE49-F238E27FC236}">
                    <a16:creationId xmlns:a16="http://schemas.microsoft.com/office/drawing/2014/main" id="{3D74150D-8F9F-C4A2-6E73-D8945D502C7D}"/>
                  </a:ext>
                </a:extLst>
              </p:cNvPr>
              <p:cNvSpPr/>
              <p:nvPr/>
            </p:nvSpPr>
            <p:spPr>
              <a:xfrm>
                <a:off x="-588233" y="5080746"/>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highlight>
                    <a:srgbClr val="000000"/>
                  </a:highlight>
                </a:endParaRPr>
              </a:p>
            </p:txBody>
          </p:sp>
          <p:grpSp>
            <p:nvGrpSpPr>
              <p:cNvPr id="169" name="Group 411">
                <a:extLst>
                  <a:ext uri="{FF2B5EF4-FFF2-40B4-BE49-F238E27FC236}">
                    <a16:creationId xmlns:a16="http://schemas.microsoft.com/office/drawing/2014/main" id="{8985827C-19BC-79E9-D267-BA1477B20C0B}"/>
                  </a:ext>
                </a:extLst>
              </p:cNvPr>
              <p:cNvGrpSpPr/>
              <p:nvPr/>
            </p:nvGrpSpPr>
            <p:grpSpPr>
              <a:xfrm>
                <a:off x="-470367" y="5183446"/>
                <a:ext cx="239520" cy="183160"/>
                <a:chOff x="3725863" y="1755775"/>
                <a:chExt cx="674688" cy="476251"/>
              </a:xfrm>
              <a:solidFill>
                <a:schemeClr val="bg1"/>
              </a:solidFill>
            </p:grpSpPr>
            <p:sp>
              <p:nvSpPr>
                <p:cNvPr id="170" name="Freeform 277">
                  <a:extLst>
                    <a:ext uri="{FF2B5EF4-FFF2-40B4-BE49-F238E27FC236}">
                      <a16:creationId xmlns:a16="http://schemas.microsoft.com/office/drawing/2014/main" id="{78C3981D-A703-8C24-9042-C6621B105158}"/>
                    </a:ext>
                  </a:extLst>
                </p:cNvPr>
                <p:cNvSpPr>
                  <a:spLocks noEditPoints="1"/>
                </p:cNvSpPr>
                <p:nvPr/>
              </p:nvSpPr>
              <p:spPr bwMode="auto">
                <a:xfrm>
                  <a:off x="3844926" y="1755775"/>
                  <a:ext cx="225425" cy="319088"/>
                </a:xfrm>
                <a:custGeom>
                  <a:avLst/>
                  <a:gdLst>
                    <a:gd name="T0" fmla="*/ 42 w 77"/>
                    <a:gd name="T1" fmla="*/ 109 h 109"/>
                    <a:gd name="T2" fmla="*/ 35 w 77"/>
                    <a:gd name="T3" fmla="*/ 109 h 109"/>
                    <a:gd name="T4" fmla="*/ 0 w 77"/>
                    <a:gd name="T5" fmla="*/ 74 h 109"/>
                    <a:gd name="T6" fmla="*/ 0 w 77"/>
                    <a:gd name="T7" fmla="*/ 36 h 109"/>
                    <a:gd name="T8" fmla="*/ 35 w 77"/>
                    <a:gd name="T9" fmla="*/ 0 h 109"/>
                    <a:gd name="T10" fmla="*/ 42 w 77"/>
                    <a:gd name="T11" fmla="*/ 0 h 109"/>
                    <a:gd name="T12" fmla="*/ 77 w 77"/>
                    <a:gd name="T13" fmla="*/ 36 h 109"/>
                    <a:gd name="T14" fmla="*/ 77 w 77"/>
                    <a:gd name="T15" fmla="*/ 74 h 109"/>
                    <a:gd name="T16" fmla="*/ 42 w 77"/>
                    <a:gd name="T17" fmla="*/ 109 h 109"/>
                    <a:gd name="T18" fmla="*/ 35 w 77"/>
                    <a:gd name="T19" fmla="*/ 12 h 109"/>
                    <a:gd name="T20" fmla="*/ 12 w 77"/>
                    <a:gd name="T21" fmla="*/ 36 h 109"/>
                    <a:gd name="T22" fmla="*/ 12 w 77"/>
                    <a:gd name="T23" fmla="*/ 74 h 109"/>
                    <a:gd name="T24" fmla="*/ 35 w 77"/>
                    <a:gd name="T25" fmla="*/ 97 h 109"/>
                    <a:gd name="T26" fmla="*/ 42 w 77"/>
                    <a:gd name="T27" fmla="*/ 97 h 109"/>
                    <a:gd name="T28" fmla="*/ 65 w 77"/>
                    <a:gd name="T29" fmla="*/ 74 h 109"/>
                    <a:gd name="T30" fmla="*/ 65 w 77"/>
                    <a:gd name="T31" fmla="*/ 36 h 109"/>
                    <a:gd name="T32" fmla="*/ 42 w 77"/>
                    <a:gd name="T33" fmla="*/ 12 h 109"/>
                    <a:gd name="T34" fmla="*/ 35 w 77"/>
                    <a:gd name="T35" fmla="*/ 1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109">
                      <a:moveTo>
                        <a:pt x="42" y="109"/>
                      </a:moveTo>
                      <a:cubicBezTo>
                        <a:pt x="35" y="109"/>
                        <a:pt x="35" y="109"/>
                        <a:pt x="35" y="109"/>
                      </a:cubicBezTo>
                      <a:cubicBezTo>
                        <a:pt x="16" y="109"/>
                        <a:pt x="0" y="93"/>
                        <a:pt x="0" y="74"/>
                      </a:cubicBezTo>
                      <a:cubicBezTo>
                        <a:pt x="0" y="36"/>
                        <a:pt x="0" y="36"/>
                        <a:pt x="0" y="36"/>
                      </a:cubicBezTo>
                      <a:cubicBezTo>
                        <a:pt x="0" y="16"/>
                        <a:pt x="16" y="0"/>
                        <a:pt x="35" y="0"/>
                      </a:cubicBezTo>
                      <a:cubicBezTo>
                        <a:pt x="42" y="0"/>
                        <a:pt x="42" y="0"/>
                        <a:pt x="42" y="0"/>
                      </a:cubicBezTo>
                      <a:cubicBezTo>
                        <a:pt x="61" y="0"/>
                        <a:pt x="77" y="16"/>
                        <a:pt x="77" y="36"/>
                      </a:cubicBezTo>
                      <a:cubicBezTo>
                        <a:pt x="77" y="74"/>
                        <a:pt x="77" y="74"/>
                        <a:pt x="77" y="74"/>
                      </a:cubicBezTo>
                      <a:cubicBezTo>
                        <a:pt x="77" y="93"/>
                        <a:pt x="61" y="109"/>
                        <a:pt x="42" y="109"/>
                      </a:cubicBezTo>
                      <a:close/>
                      <a:moveTo>
                        <a:pt x="35" y="12"/>
                      </a:moveTo>
                      <a:cubicBezTo>
                        <a:pt x="22" y="12"/>
                        <a:pt x="12" y="23"/>
                        <a:pt x="12" y="36"/>
                      </a:cubicBezTo>
                      <a:cubicBezTo>
                        <a:pt x="12" y="74"/>
                        <a:pt x="12" y="74"/>
                        <a:pt x="12" y="74"/>
                      </a:cubicBezTo>
                      <a:cubicBezTo>
                        <a:pt x="12" y="86"/>
                        <a:pt x="22" y="97"/>
                        <a:pt x="35" y="97"/>
                      </a:cubicBezTo>
                      <a:cubicBezTo>
                        <a:pt x="42" y="97"/>
                        <a:pt x="42" y="97"/>
                        <a:pt x="42" y="97"/>
                      </a:cubicBezTo>
                      <a:cubicBezTo>
                        <a:pt x="55" y="97"/>
                        <a:pt x="65" y="86"/>
                        <a:pt x="65" y="74"/>
                      </a:cubicBezTo>
                      <a:cubicBezTo>
                        <a:pt x="65" y="36"/>
                        <a:pt x="65" y="36"/>
                        <a:pt x="65" y="36"/>
                      </a:cubicBezTo>
                      <a:cubicBezTo>
                        <a:pt x="65" y="23"/>
                        <a:pt x="55" y="12"/>
                        <a:pt x="42" y="12"/>
                      </a:cubicBezTo>
                      <a:lnTo>
                        <a:pt x="3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71" name="Freeform 278">
                  <a:extLst>
                    <a:ext uri="{FF2B5EF4-FFF2-40B4-BE49-F238E27FC236}">
                      <a16:creationId xmlns:a16="http://schemas.microsoft.com/office/drawing/2014/main" id="{F0D0E5B2-DDD4-AAEF-0397-88E37D0A6118}"/>
                    </a:ext>
                  </a:extLst>
                </p:cNvPr>
                <p:cNvSpPr>
                  <a:spLocks/>
                </p:cNvSpPr>
                <p:nvPr/>
              </p:nvSpPr>
              <p:spPr bwMode="auto">
                <a:xfrm>
                  <a:off x="3725863" y="2044700"/>
                  <a:ext cx="461963" cy="187325"/>
                </a:xfrm>
                <a:custGeom>
                  <a:avLst/>
                  <a:gdLst>
                    <a:gd name="T0" fmla="*/ 152 w 158"/>
                    <a:gd name="T1" fmla="*/ 64 h 64"/>
                    <a:gd name="T2" fmla="*/ 7 w 158"/>
                    <a:gd name="T3" fmla="*/ 64 h 64"/>
                    <a:gd name="T4" fmla="*/ 1 w 158"/>
                    <a:gd name="T5" fmla="*/ 58 h 64"/>
                    <a:gd name="T6" fmla="*/ 1 w 158"/>
                    <a:gd name="T7" fmla="*/ 45 h 64"/>
                    <a:gd name="T8" fmla="*/ 60 w 158"/>
                    <a:gd name="T9" fmla="*/ 14 h 64"/>
                    <a:gd name="T10" fmla="*/ 60 w 158"/>
                    <a:gd name="T11" fmla="*/ 6 h 64"/>
                    <a:gd name="T12" fmla="*/ 66 w 158"/>
                    <a:gd name="T13" fmla="*/ 0 h 64"/>
                    <a:gd name="T14" fmla="*/ 72 w 158"/>
                    <a:gd name="T15" fmla="*/ 6 h 64"/>
                    <a:gd name="T16" fmla="*/ 72 w 158"/>
                    <a:gd name="T17" fmla="*/ 19 h 64"/>
                    <a:gd name="T18" fmla="*/ 67 w 158"/>
                    <a:gd name="T19" fmla="*/ 25 h 64"/>
                    <a:gd name="T20" fmla="*/ 13 w 158"/>
                    <a:gd name="T21" fmla="*/ 45 h 64"/>
                    <a:gd name="T22" fmla="*/ 13 w 158"/>
                    <a:gd name="T23" fmla="*/ 52 h 64"/>
                    <a:gd name="T24" fmla="*/ 152 w 158"/>
                    <a:gd name="T25" fmla="*/ 52 h 64"/>
                    <a:gd name="T26" fmla="*/ 158 w 158"/>
                    <a:gd name="T27" fmla="*/ 58 h 64"/>
                    <a:gd name="T28" fmla="*/ 152 w 158"/>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64">
                      <a:moveTo>
                        <a:pt x="152" y="64"/>
                      </a:moveTo>
                      <a:cubicBezTo>
                        <a:pt x="7" y="64"/>
                        <a:pt x="7" y="64"/>
                        <a:pt x="7" y="64"/>
                      </a:cubicBezTo>
                      <a:cubicBezTo>
                        <a:pt x="3" y="64"/>
                        <a:pt x="1" y="62"/>
                        <a:pt x="1" y="58"/>
                      </a:cubicBezTo>
                      <a:cubicBezTo>
                        <a:pt x="1" y="45"/>
                        <a:pt x="1" y="45"/>
                        <a:pt x="1" y="45"/>
                      </a:cubicBezTo>
                      <a:cubicBezTo>
                        <a:pt x="0" y="31"/>
                        <a:pt x="32" y="21"/>
                        <a:pt x="60" y="14"/>
                      </a:cubicBezTo>
                      <a:cubicBezTo>
                        <a:pt x="60" y="6"/>
                        <a:pt x="60" y="6"/>
                        <a:pt x="60" y="6"/>
                      </a:cubicBezTo>
                      <a:cubicBezTo>
                        <a:pt x="60" y="2"/>
                        <a:pt x="63" y="0"/>
                        <a:pt x="66" y="0"/>
                      </a:cubicBezTo>
                      <a:cubicBezTo>
                        <a:pt x="69" y="0"/>
                        <a:pt x="72" y="2"/>
                        <a:pt x="72" y="6"/>
                      </a:cubicBezTo>
                      <a:cubicBezTo>
                        <a:pt x="72" y="19"/>
                        <a:pt x="72" y="19"/>
                        <a:pt x="72" y="19"/>
                      </a:cubicBezTo>
                      <a:cubicBezTo>
                        <a:pt x="72" y="22"/>
                        <a:pt x="70" y="24"/>
                        <a:pt x="67" y="25"/>
                      </a:cubicBezTo>
                      <a:cubicBezTo>
                        <a:pt x="41" y="31"/>
                        <a:pt x="15" y="40"/>
                        <a:pt x="13" y="45"/>
                      </a:cubicBezTo>
                      <a:cubicBezTo>
                        <a:pt x="13" y="52"/>
                        <a:pt x="13" y="52"/>
                        <a:pt x="13" y="52"/>
                      </a:cubicBezTo>
                      <a:cubicBezTo>
                        <a:pt x="152" y="52"/>
                        <a:pt x="152" y="52"/>
                        <a:pt x="152" y="52"/>
                      </a:cubicBezTo>
                      <a:cubicBezTo>
                        <a:pt x="156" y="52"/>
                        <a:pt x="158" y="55"/>
                        <a:pt x="158" y="58"/>
                      </a:cubicBezTo>
                      <a:cubicBezTo>
                        <a:pt x="158" y="62"/>
                        <a:pt x="156" y="64"/>
                        <a:pt x="152"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cs typeface="Arial" pitchFamily="34" charset="0"/>
                  </a:endParaRPr>
                </a:p>
              </p:txBody>
            </p:sp>
            <p:sp>
              <p:nvSpPr>
                <p:cNvPr id="172" name="Freeform 279">
                  <a:extLst>
                    <a:ext uri="{FF2B5EF4-FFF2-40B4-BE49-F238E27FC236}">
                      <a16:creationId xmlns:a16="http://schemas.microsoft.com/office/drawing/2014/main" id="{CBF3D9AA-6ADE-409A-F730-AA0552A9612C}"/>
                    </a:ext>
                  </a:extLst>
                </p:cNvPr>
                <p:cNvSpPr>
                  <a:spLocks/>
                </p:cNvSpPr>
                <p:nvPr/>
              </p:nvSpPr>
              <p:spPr bwMode="auto">
                <a:xfrm>
                  <a:off x="3979863" y="2041525"/>
                  <a:ext cx="209550" cy="190500"/>
                </a:xfrm>
                <a:custGeom>
                  <a:avLst/>
                  <a:gdLst>
                    <a:gd name="T0" fmla="*/ 65 w 72"/>
                    <a:gd name="T1" fmla="*/ 65 h 65"/>
                    <a:gd name="T2" fmla="*/ 59 w 72"/>
                    <a:gd name="T3" fmla="*/ 59 h 65"/>
                    <a:gd name="T4" fmla="*/ 59 w 72"/>
                    <a:gd name="T5" fmla="*/ 46 h 65"/>
                    <a:gd name="T6" fmla="*/ 5 w 72"/>
                    <a:gd name="T7" fmla="*/ 26 h 65"/>
                    <a:gd name="T8" fmla="*/ 0 w 72"/>
                    <a:gd name="T9" fmla="*/ 20 h 65"/>
                    <a:gd name="T10" fmla="*/ 0 w 72"/>
                    <a:gd name="T11" fmla="*/ 6 h 65"/>
                    <a:gd name="T12" fmla="*/ 6 w 72"/>
                    <a:gd name="T13" fmla="*/ 0 h 65"/>
                    <a:gd name="T14" fmla="*/ 12 w 72"/>
                    <a:gd name="T15" fmla="*/ 6 h 65"/>
                    <a:gd name="T16" fmla="*/ 12 w 72"/>
                    <a:gd name="T17" fmla="*/ 15 h 65"/>
                    <a:gd name="T18" fmla="*/ 71 w 72"/>
                    <a:gd name="T19" fmla="*/ 47 h 65"/>
                    <a:gd name="T20" fmla="*/ 71 w 72"/>
                    <a:gd name="T21" fmla="*/ 59 h 65"/>
                    <a:gd name="T22" fmla="*/ 65 w 7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65">
                      <a:moveTo>
                        <a:pt x="65" y="65"/>
                      </a:moveTo>
                      <a:cubicBezTo>
                        <a:pt x="62" y="65"/>
                        <a:pt x="59" y="63"/>
                        <a:pt x="59" y="59"/>
                      </a:cubicBezTo>
                      <a:cubicBezTo>
                        <a:pt x="59" y="46"/>
                        <a:pt x="59" y="46"/>
                        <a:pt x="59" y="46"/>
                      </a:cubicBezTo>
                      <a:cubicBezTo>
                        <a:pt x="57" y="41"/>
                        <a:pt x="31" y="32"/>
                        <a:pt x="5" y="26"/>
                      </a:cubicBezTo>
                      <a:cubicBezTo>
                        <a:pt x="2" y="25"/>
                        <a:pt x="0" y="23"/>
                        <a:pt x="0" y="20"/>
                      </a:cubicBezTo>
                      <a:cubicBezTo>
                        <a:pt x="0" y="6"/>
                        <a:pt x="0" y="6"/>
                        <a:pt x="0" y="6"/>
                      </a:cubicBezTo>
                      <a:cubicBezTo>
                        <a:pt x="0" y="3"/>
                        <a:pt x="3" y="0"/>
                        <a:pt x="6" y="0"/>
                      </a:cubicBezTo>
                      <a:cubicBezTo>
                        <a:pt x="9" y="0"/>
                        <a:pt x="12" y="3"/>
                        <a:pt x="12" y="6"/>
                      </a:cubicBezTo>
                      <a:cubicBezTo>
                        <a:pt x="12" y="15"/>
                        <a:pt x="12" y="15"/>
                        <a:pt x="12" y="15"/>
                      </a:cubicBezTo>
                      <a:cubicBezTo>
                        <a:pt x="40" y="22"/>
                        <a:pt x="72" y="32"/>
                        <a:pt x="71" y="47"/>
                      </a:cubicBezTo>
                      <a:cubicBezTo>
                        <a:pt x="71" y="59"/>
                        <a:pt x="71" y="59"/>
                        <a:pt x="71" y="59"/>
                      </a:cubicBezTo>
                      <a:cubicBezTo>
                        <a:pt x="71" y="63"/>
                        <a:pt x="69" y="65"/>
                        <a:pt x="65"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73" name="Freeform 280">
                  <a:extLst>
                    <a:ext uri="{FF2B5EF4-FFF2-40B4-BE49-F238E27FC236}">
                      <a16:creationId xmlns:a16="http://schemas.microsoft.com/office/drawing/2014/main" id="{3C678F14-087F-172E-49C7-8C61CD547CFD}"/>
                    </a:ext>
                  </a:extLst>
                </p:cNvPr>
                <p:cNvSpPr>
                  <a:spLocks noEditPoints="1"/>
                </p:cNvSpPr>
                <p:nvPr/>
              </p:nvSpPr>
              <p:spPr bwMode="auto">
                <a:xfrm>
                  <a:off x="4116388" y="1843088"/>
                  <a:ext cx="187325" cy="263525"/>
                </a:xfrm>
                <a:custGeom>
                  <a:avLst/>
                  <a:gdLst>
                    <a:gd name="T0" fmla="*/ 35 w 64"/>
                    <a:gd name="T1" fmla="*/ 90 h 90"/>
                    <a:gd name="T2" fmla="*/ 30 w 64"/>
                    <a:gd name="T3" fmla="*/ 90 h 90"/>
                    <a:gd name="T4" fmla="*/ 0 w 64"/>
                    <a:gd name="T5" fmla="*/ 60 h 90"/>
                    <a:gd name="T6" fmla="*/ 0 w 64"/>
                    <a:gd name="T7" fmla="*/ 30 h 90"/>
                    <a:gd name="T8" fmla="*/ 30 w 64"/>
                    <a:gd name="T9" fmla="*/ 0 h 90"/>
                    <a:gd name="T10" fmla="*/ 35 w 64"/>
                    <a:gd name="T11" fmla="*/ 0 h 90"/>
                    <a:gd name="T12" fmla="*/ 64 w 64"/>
                    <a:gd name="T13" fmla="*/ 30 h 90"/>
                    <a:gd name="T14" fmla="*/ 64 w 64"/>
                    <a:gd name="T15" fmla="*/ 60 h 90"/>
                    <a:gd name="T16" fmla="*/ 35 w 64"/>
                    <a:gd name="T17" fmla="*/ 90 h 90"/>
                    <a:gd name="T18" fmla="*/ 30 w 64"/>
                    <a:gd name="T19" fmla="*/ 12 h 90"/>
                    <a:gd name="T20" fmla="*/ 12 w 64"/>
                    <a:gd name="T21" fmla="*/ 30 h 90"/>
                    <a:gd name="T22" fmla="*/ 12 w 64"/>
                    <a:gd name="T23" fmla="*/ 60 h 90"/>
                    <a:gd name="T24" fmla="*/ 30 w 64"/>
                    <a:gd name="T25" fmla="*/ 78 h 90"/>
                    <a:gd name="T26" fmla="*/ 35 w 64"/>
                    <a:gd name="T27" fmla="*/ 78 h 90"/>
                    <a:gd name="T28" fmla="*/ 52 w 64"/>
                    <a:gd name="T29" fmla="*/ 60 h 90"/>
                    <a:gd name="T30" fmla="*/ 52 w 64"/>
                    <a:gd name="T31" fmla="*/ 30 h 90"/>
                    <a:gd name="T32" fmla="*/ 35 w 64"/>
                    <a:gd name="T33" fmla="*/ 12 h 90"/>
                    <a:gd name="T34" fmla="*/ 30 w 64"/>
                    <a:gd name="T35"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90">
                      <a:moveTo>
                        <a:pt x="35" y="90"/>
                      </a:moveTo>
                      <a:cubicBezTo>
                        <a:pt x="30" y="90"/>
                        <a:pt x="30" y="90"/>
                        <a:pt x="30" y="90"/>
                      </a:cubicBezTo>
                      <a:cubicBezTo>
                        <a:pt x="13" y="90"/>
                        <a:pt x="0" y="76"/>
                        <a:pt x="0" y="60"/>
                      </a:cubicBezTo>
                      <a:cubicBezTo>
                        <a:pt x="0" y="30"/>
                        <a:pt x="0" y="30"/>
                        <a:pt x="0" y="30"/>
                      </a:cubicBezTo>
                      <a:cubicBezTo>
                        <a:pt x="0" y="14"/>
                        <a:pt x="13" y="0"/>
                        <a:pt x="30" y="0"/>
                      </a:cubicBezTo>
                      <a:cubicBezTo>
                        <a:pt x="35" y="0"/>
                        <a:pt x="35" y="0"/>
                        <a:pt x="35" y="0"/>
                      </a:cubicBezTo>
                      <a:cubicBezTo>
                        <a:pt x="51" y="0"/>
                        <a:pt x="64" y="14"/>
                        <a:pt x="64" y="30"/>
                      </a:cubicBezTo>
                      <a:cubicBezTo>
                        <a:pt x="64" y="60"/>
                        <a:pt x="64" y="60"/>
                        <a:pt x="64" y="60"/>
                      </a:cubicBezTo>
                      <a:cubicBezTo>
                        <a:pt x="64" y="76"/>
                        <a:pt x="51" y="90"/>
                        <a:pt x="35" y="90"/>
                      </a:cubicBezTo>
                      <a:close/>
                      <a:moveTo>
                        <a:pt x="30" y="12"/>
                      </a:moveTo>
                      <a:cubicBezTo>
                        <a:pt x="20" y="12"/>
                        <a:pt x="12" y="20"/>
                        <a:pt x="12" y="30"/>
                      </a:cubicBezTo>
                      <a:cubicBezTo>
                        <a:pt x="12" y="60"/>
                        <a:pt x="12" y="60"/>
                        <a:pt x="12" y="60"/>
                      </a:cubicBezTo>
                      <a:cubicBezTo>
                        <a:pt x="12" y="70"/>
                        <a:pt x="20" y="78"/>
                        <a:pt x="30" y="78"/>
                      </a:cubicBezTo>
                      <a:cubicBezTo>
                        <a:pt x="35" y="78"/>
                        <a:pt x="35" y="78"/>
                        <a:pt x="35" y="78"/>
                      </a:cubicBezTo>
                      <a:cubicBezTo>
                        <a:pt x="45" y="78"/>
                        <a:pt x="52" y="70"/>
                        <a:pt x="52" y="60"/>
                      </a:cubicBezTo>
                      <a:cubicBezTo>
                        <a:pt x="52" y="30"/>
                        <a:pt x="52" y="30"/>
                        <a:pt x="52" y="30"/>
                      </a:cubicBezTo>
                      <a:cubicBezTo>
                        <a:pt x="52" y="20"/>
                        <a:pt x="45" y="12"/>
                        <a:pt x="35"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74" name="Freeform 281">
                  <a:extLst>
                    <a:ext uri="{FF2B5EF4-FFF2-40B4-BE49-F238E27FC236}">
                      <a16:creationId xmlns:a16="http://schemas.microsoft.com/office/drawing/2014/main" id="{5D215488-C49A-C62C-2D01-F76AE29F36B8}"/>
                    </a:ext>
                  </a:extLst>
                </p:cNvPr>
                <p:cNvSpPr>
                  <a:spLocks/>
                </p:cNvSpPr>
                <p:nvPr/>
              </p:nvSpPr>
              <p:spPr bwMode="auto">
                <a:xfrm>
                  <a:off x="4164013" y="2074863"/>
                  <a:ext cx="34925" cy="66675"/>
                </a:xfrm>
                <a:custGeom>
                  <a:avLst/>
                  <a:gdLst>
                    <a:gd name="T0" fmla="*/ 6 w 12"/>
                    <a:gd name="T1" fmla="*/ 23 h 23"/>
                    <a:gd name="T2" fmla="*/ 0 w 12"/>
                    <a:gd name="T3" fmla="*/ 17 h 23"/>
                    <a:gd name="T4" fmla="*/ 0 w 12"/>
                    <a:gd name="T5" fmla="*/ 6 h 23"/>
                    <a:gd name="T6" fmla="*/ 6 w 12"/>
                    <a:gd name="T7" fmla="*/ 0 h 23"/>
                    <a:gd name="T8" fmla="*/ 12 w 12"/>
                    <a:gd name="T9" fmla="*/ 6 h 23"/>
                    <a:gd name="T10" fmla="*/ 12 w 12"/>
                    <a:gd name="T11" fmla="*/ 17 h 23"/>
                    <a:gd name="T12" fmla="*/ 6 w 12"/>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 h="23">
                      <a:moveTo>
                        <a:pt x="6" y="23"/>
                      </a:moveTo>
                      <a:cubicBezTo>
                        <a:pt x="2" y="23"/>
                        <a:pt x="0" y="20"/>
                        <a:pt x="0" y="17"/>
                      </a:cubicBezTo>
                      <a:cubicBezTo>
                        <a:pt x="0" y="6"/>
                        <a:pt x="0" y="6"/>
                        <a:pt x="0" y="6"/>
                      </a:cubicBezTo>
                      <a:cubicBezTo>
                        <a:pt x="0" y="3"/>
                        <a:pt x="2" y="0"/>
                        <a:pt x="6" y="0"/>
                      </a:cubicBezTo>
                      <a:cubicBezTo>
                        <a:pt x="9" y="0"/>
                        <a:pt x="12" y="3"/>
                        <a:pt x="12" y="6"/>
                      </a:cubicBezTo>
                      <a:cubicBezTo>
                        <a:pt x="12" y="17"/>
                        <a:pt x="12" y="17"/>
                        <a:pt x="12" y="17"/>
                      </a:cubicBezTo>
                      <a:cubicBezTo>
                        <a:pt x="12" y="20"/>
                        <a:pt x="9" y="23"/>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75" name="Freeform 282">
                  <a:extLst>
                    <a:ext uri="{FF2B5EF4-FFF2-40B4-BE49-F238E27FC236}">
                      <a16:creationId xmlns:a16="http://schemas.microsoft.com/office/drawing/2014/main" id="{38110388-AB63-69C7-7411-8F9F40522F7C}"/>
                    </a:ext>
                  </a:extLst>
                </p:cNvPr>
                <p:cNvSpPr>
                  <a:spLocks/>
                </p:cNvSpPr>
                <p:nvPr/>
              </p:nvSpPr>
              <p:spPr bwMode="auto">
                <a:xfrm>
                  <a:off x="4227513" y="2197100"/>
                  <a:ext cx="173038" cy="34925"/>
                </a:xfrm>
                <a:custGeom>
                  <a:avLst/>
                  <a:gdLst>
                    <a:gd name="T0" fmla="*/ 53 w 59"/>
                    <a:gd name="T1" fmla="*/ 12 h 12"/>
                    <a:gd name="T2" fmla="*/ 6 w 59"/>
                    <a:gd name="T3" fmla="*/ 12 h 12"/>
                    <a:gd name="T4" fmla="*/ 0 w 59"/>
                    <a:gd name="T5" fmla="*/ 6 h 12"/>
                    <a:gd name="T6" fmla="*/ 6 w 59"/>
                    <a:gd name="T7" fmla="*/ 0 h 12"/>
                    <a:gd name="T8" fmla="*/ 53 w 59"/>
                    <a:gd name="T9" fmla="*/ 0 h 12"/>
                    <a:gd name="T10" fmla="*/ 59 w 59"/>
                    <a:gd name="T11" fmla="*/ 6 h 12"/>
                    <a:gd name="T12" fmla="*/ 53 w 5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9" h="12">
                      <a:moveTo>
                        <a:pt x="53" y="12"/>
                      </a:moveTo>
                      <a:cubicBezTo>
                        <a:pt x="6" y="12"/>
                        <a:pt x="6" y="12"/>
                        <a:pt x="6" y="12"/>
                      </a:cubicBezTo>
                      <a:cubicBezTo>
                        <a:pt x="3" y="12"/>
                        <a:pt x="0" y="10"/>
                        <a:pt x="0" y="6"/>
                      </a:cubicBezTo>
                      <a:cubicBezTo>
                        <a:pt x="0" y="3"/>
                        <a:pt x="3" y="0"/>
                        <a:pt x="6" y="0"/>
                      </a:cubicBezTo>
                      <a:cubicBezTo>
                        <a:pt x="53" y="0"/>
                        <a:pt x="53" y="0"/>
                        <a:pt x="53" y="0"/>
                      </a:cubicBezTo>
                      <a:cubicBezTo>
                        <a:pt x="56" y="0"/>
                        <a:pt x="59" y="3"/>
                        <a:pt x="59" y="6"/>
                      </a:cubicBezTo>
                      <a:cubicBezTo>
                        <a:pt x="59" y="10"/>
                        <a:pt x="56" y="12"/>
                        <a:pt x="5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176" name="Freeform 283">
                  <a:extLst>
                    <a:ext uri="{FF2B5EF4-FFF2-40B4-BE49-F238E27FC236}">
                      <a16:creationId xmlns:a16="http://schemas.microsoft.com/office/drawing/2014/main" id="{3645DDB1-6359-5BD1-654A-A2F2C79F4C25}"/>
                    </a:ext>
                  </a:extLst>
                </p:cNvPr>
                <p:cNvSpPr>
                  <a:spLocks/>
                </p:cNvSpPr>
                <p:nvPr/>
              </p:nvSpPr>
              <p:spPr bwMode="auto">
                <a:xfrm>
                  <a:off x="4225926" y="2074863"/>
                  <a:ext cx="174625" cy="157163"/>
                </a:xfrm>
                <a:custGeom>
                  <a:avLst/>
                  <a:gdLst>
                    <a:gd name="T0" fmla="*/ 54 w 60"/>
                    <a:gd name="T1" fmla="*/ 54 h 54"/>
                    <a:gd name="T2" fmla="*/ 48 w 60"/>
                    <a:gd name="T3" fmla="*/ 48 h 54"/>
                    <a:gd name="T4" fmla="*/ 48 w 60"/>
                    <a:gd name="T5" fmla="*/ 38 h 54"/>
                    <a:gd name="T6" fmla="*/ 5 w 60"/>
                    <a:gd name="T7" fmla="*/ 23 h 54"/>
                    <a:gd name="T8" fmla="*/ 0 w 60"/>
                    <a:gd name="T9" fmla="*/ 17 h 54"/>
                    <a:gd name="T10" fmla="*/ 0 w 60"/>
                    <a:gd name="T11" fmla="*/ 6 h 54"/>
                    <a:gd name="T12" fmla="*/ 6 w 60"/>
                    <a:gd name="T13" fmla="*/ 0 h 54"/>
                    <a:gd name="T14" fmla="*/ 12 w 60"/>
                    <a:gd name="T15" fmla="*/ 6 h 54"/>
                    <a:gd name="T16" fmla="*/ 12 w 60"/>
                    <a:gd name="T17" fmla="*/ 12 h 54"/>
                    <a:gd name="T18" fmla="*/ 60 w 60"/>
                    <a:gd name="T19" fmla="*/ 38 h 54"/>
                    <a:gd name="T20" fmla="*/ 60 w 60"/>
                    <a:gd name="T21" fmla="*/ 48 h 54"/>
                    <a:gd name="T22" fmla="*/ 54 w 60"/>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54">
                      <a:moveTo>
                        <a:pt x="54" y="54"/>
                      </a:moveTo>
                      <a:cubicBezTo>
                        <a:pt x="50" y="54"/>
                        <a:pt x="48" y="52"/>
                        <a:pt x="48" y="48"/>
                      </a:cubicBezTo>
                      <a:cubicBezTo>
                        <a:pt x="48" y="38"/>
                        <a:pt x="48" y="38"/>
                        <a:pt x="48" y="38"/>
                      </a:cubicBezTo>
                      <a:cubicBezTo>
                        <a:pt x="45" y="34"/>
                        <a:pt x="25" y="27"/>
                        <a:pt x="5" y="23"/>
                      </a:cubicBezTo>
                      <a:cubicBezTo>
                        <a:pt x="2" y="22"/>
                        <a:pt x="0" y="20"/>
                        <a:pt x="0" y="17"/>
                      </a:cubicBezTo>
                      <a:cubicBezTo>
                        <a:pt x="0" y="6"/>
                        <a:pt x="0" y="6"/>
                        <a:pt x="0" y="6"/>
                      </a:cubicBezTo>
                      <a:cubicBezTo>
                        <a:pt x="0" y="2"/>
                        <a:pt x="3" y="0"/>
                        <a:pt x="6" y="0"/>
                      </a:cubicBezTo>
                      <a:cubicBezTo>
                        <a:pt x="9" y="0"/>
                        <a:pt x="12" y="2"/>
                        <a:pt x="12" y="6"/>
                      </a:cubicBezTo>
                      <a:cubicBezTo>
                        <a:pt x="12" y="12"/>
                        <a:pt x="12" y="12"/>
                        <a:pt x="12" y="12"/>
                      </a:cubicBezTo>
                      <a:cubicBezTo>
                        <a:pt x="44" y="20"/>
                        <a:pt x="60" y="28"/>
                        <a:pt x="60" y="38"/>
                      </a:cubicBezTo>
                      <a:cubicBezTo>
                        <a:pt x="60" y="48"/>
                        <a:pt x="60" y="48"/>
                        <a:pt x="60" y="48"/>
                      </a:cubicBezTo>
                      <a:cubicBezTo>
                        <a:pt x="60" y="52"/>
                        <a:pt x="57" y="54"/>
                        <a:pt x="5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grpSp>
        <p:sp>
          <p:nvSpPr>
            <p:cNvPr id="167" name="Прямоугольник 166">
              <a:extLst>
                <a:ext uri="{FF2B5EF4-FFF2-40B4-BE49-F238E27FC236}">
                  <a16:creationId xmlns:a16="http://schemas.microsoft.com/office/drawing/2014/main" id="{88A22C2C-19E8-D008-FF37-E835BE895ADB}"/>
                </a:ext>
              </a:extLst>
            </p:cNvPr>
            <p:cNvSpPr/>
            <p:nvPr/>
          </p:nvSpPr>
          <p:spPr>
            <a:xfrm>
              <a:off x="633703" y="4819920"/>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клиент</a:t>
              </a:r>
            </a:p>
          </p:txBody>
        </p:sp>
      </p:grpSp>
      <p:grpSp>
        <p:nvGrpSpPr>
          <p:cNvPr id="178" name="Группа 177">
            <a:extLst>
              <a:ext uri="{FF2B5EF4-FFF2-40B4-BE49-F238E27FC236}">
                <a16:creationId xmlns:a16="http://schemas.microsoft.com/office/drawing/2014/main" id="{FC4BEEB6-1352-45CC-E50D-0F6666D2CCAF}"/>
              </a:ext>
            </a:extLst>
          </p:cNvPr>
          <p:cNvGrpSpPr/>
          <p:nvPr/>
        </p:nvGrpSpPr>
        <p:grpSpPr>
          <a:xfrm>
            <a:off x="5622885" y="4218615"/>
            <a:ext cx="759600" cy="432000"/>
            <a:chOff x="-792725" y="4047737"/>
            <a:chExt cx="817227" cy="475253"/>
          </a:xfrm>
        </p:grpSpPr>
        <p:sp>
          <p:nvSpPr>
            <p:cNvPr id="179" name="Овал 178">
              <a:extLst>
                <a:ext uri="{FF2B5EF4-FFF2-40B4-BE49-F238E27FC236}">
                  <a16:creationId xmlns:a16="http://schemas.microsoft.com/office/drawing/2014/main" id="{6E243CED-7B3E-E6DC-2721-1218BBC8AA28}"/>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0" name="Прямоугольник 179">
              <a:extLst>
                <a:ext uri="{FF2B5EF4-FFF2-40B4-BE49-F238E27FC236}">
                  <a16:creationId xmlns:a16="http://schemas.microsoft.com/office/drawing/2014/main" id="{79725D81-80A9-BB0C-B815-758BF19F090C}"/>
                </a:ext>
              </a:extLst>
            </p:cNvPr>
            <p:cNvSpPr>
              <a:spLocks noChangeAspect="1"/>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сумма</a:t>
              </a:r>
            </a:p>
          </p:txBody>
        </p:sp>
        <p:sp>
          <p:nvSpPr>
            <p:cNvPr id="181" name="Freeform 9">
              <a:extLst>
                <a:ext uri="{FF2B5EF4-FFF2-40B4-BE49-F238E27FC236}">
                  <a16:creationId xmlns:a16="http://schemas.microsoft.com/office/drawing/2014/main" id="{D011256B-5A19-71B3-1A82-E9F8E336E715}"/>
                </a:ext>
              </a:extLst>
            </p:cNvPr>
            <p:cNvSpPr>
              <a:spLocks noEditPoints="1"/>
            </p:cNvSpPr>
            <p:nvPr/>
          </p:nvSpPr>
          <p:spPr bwMode="auto">
            <a:xfrm>
              <a:off x="-463612" y="4124529"/>
              <a:ext cx="164566" cy="173904"/>
            </a:xfrm>
            <a:custGeom>
              <a:avLst/>
              <a:gdLst>
                <a:gd name="T0" fmla="*/ 240 w 1477"/>
                <a:gd name="T1" fmla="*/ 188 h 1850"/>
                <a:gd name="T2" fmla="*/ 77 w 1477"/>
                <a:gd name="T3" fmla="*/ 577 h 1850"/>
                <a:gd name="T4" fmla="*/ 169 w 1477"/>
                <a:gd name="T5" fmla="*/ 970 h 1850"/>
                <a:gd name="T6" fmla="*/ 162 w 1477"/>
                <a:gd name="T7" fmla="*/ 1240 h 1850"/>
                <a:gd name="T8" fmla="*/ 0 w 1477"/>
                <a:gd name="T9" fmla="*/ 1631 h 1850"/>
                <a:gd name="T10" fmla="*/ 1243 w 1477"/>
                <a:gd name="T11" fmla="*/ 1396 h 1850"/>
                <a:gd name="T12" fmla="*/ 1399 w 1477"/>
                <a:gd name="T13" fmla="*/ 973 h 1850"/>
                <a:gd name="T14" fmla="*/ 1315 w 1477"/>
                <a:gd name="T15" fmla="*/ 611 h 1850"/>
                <a:gd name="T16" fmla="*/ 1472 w 1477"/>
                <a:gd name="T17" fmla="*/ 188 h 1850"/>
                <a:gd name="T18" fmla="*/ 386 w 1477"/>
                <a:gd name="T19" fmla="*/ 508 h 1850"/>
                <a:gd name="T20" fmla="*/ 271 w 1477"/>
                <a:gd name="T21" fmla="*/ 538 h 1850"/>
                <a:gd name="T22" fmla="*/ 693 w 1477"/>
                <a:gd name="T23" fmla="*/ 736 h 1850"/>
                <a:gd name="T24" fmla="*/ 477 w 1477"/>
                <a:gd name="T25" fmla="*/ 541 h 1850"/>
                <a:gd name="T26" fmla="*/ 598 w 1477"/>
                <a:gd name="T27" fmla="*/ 567 h 1850"/>
                <a:gd name="T28" fmla="*/ 689 w 1477"/>
                <a:gd name="T29" fmla="*/ 431 h 1850"/>
                <a:gd name="T30" fmla="*/ 689 w 1477"/>
                <a:gd name="T31" fmla="*/ 579 h 1850"/>
                <a:gd name="T32" fmla="*/ 1023 w 1477"/>
                <a:gd name="T33" fmla="*/ 431 h 1850"/>
                <a:gd name="T34" fmla="*/ 1163 w 1477"/>
                <a:gd name="T35" fmla="*/ 897 h 1850"/>
                <a:gd name="T36" fmla="*/ 1224 w 1477"/>
                <a:gd name="T37" fmla="*/ 846 h 1850"/>
                <a:gd name="T38" fmla="*/ 1113 w 1477"/>
                <a:gd name="T39" fmla="*/ 567 h 1850"/>
                <a:gd name="T40" fmla="*/ 1235 w 1477"/>
                <a:gd name="T41" fmla="*/ 541 h 1850"/>
                <a:gd name="T42" fmla="*/ 951 w 1477"/>
                <a:gd name="T43" fmla="*/ 956 h 1850"/>
                <a:gd name="T44" fmla="*/ 860 w 1477"/>
                <a:gd name="T45" fmla="*/ 820 h 1850"/>
                <a:gd name="T46" fmla="*/ 739 w 1477"/>
                <a:gd name="T47" fmla="*/ 826 h 1850"/>
                <a:gd name="T48" fmla="*/ 648 w 1477"/>
                <a:gd name="T49" fmla="*/ 974 h 1850"/>
                <a:gd name="T50" fmla="*/ 648 w 1477"/>
                <a:gd name="T51" fmla="*/ 826 h 1850"/>
                <a:gd name="T52" fmla="*/ 314 w 1477"/>
                <a:gd name="T53" fmla="*/ 930 h 1850"/>
                <a:gd name="T54" fmla="*/ 163 w 1477"/>
                <a:gd name="T55" fmla="*/ 729 h 1850"/>
                <a:gd name="T56" fmla="*/ 163 w 1477"/>
                <a:gd name="T57" fmla="*/ 846 h 1850"/>
                <a:gd name="T58" fmla="*/ 314 w 1477"/>
                <a:gd name="T59" fmla="*/ 1154 h 1850"/>
                <a:gd name="T60" fmla="*/ 253 w 1477"/>
                <a:gd name="T61" fmla="*/ 1126 h 1850"/>
                <a:gd name="T62" fmla="*/ 91 w 1477"/>
                <a:gd name="T63" fmla="*/ 1514 h 1850"/>
                <a:gd name="T64" fmla="*/ 364 w 1477"/>
                <a:gd name="T65" fmla="*/ 1741 h 1850"/>
                <a:gd name="T66" fmla="*/ 364 w 1477"/>
                <a:gd name="T67" fmla="*/ 1594 h 1850"/>
                <a:gd name="T68" fmla="*/ 454 w 1477"/>
                <a:gd name="T69" fmla="*/ 1752 h 1850"/>
                <a:gd name="T70" fmla="*/ 576 w 1477"/>
                <a:gd name="T71" fmla="*/ 1759 h 1850"/>
                <a:gd name="T72" fmla="*/ 784 w 1477"/>
                <a:gd name="T73" fmla="*/ 1462 h 1850"/>
                <a:gd name="T74" fmla="*/ 91 w 1477"/>
                <a:gd name="T75" fmla="*/ 1393 h 1850"/>
                <a:gd name="T76" fmla="*/ 526 w 1477"/>
                <a:gd name="T77" fmla="*/ 1206 h 1850"/>
                <a:gd name="T78" fmla="*/ 617 w 1477"/>
                <a:gd name="T79" fmla="*/ 1364 h 1850"/>
                <a:gd name="T80" fmla="*/ 738 w 1477"/>
                <a:gd name="T81" fmla="*/ 1370 h 1850"/>
                <a:gd name="T82" fmla="*/ 829 w 1477"/>
                <a:gd name="T83" fmla="*/ 1223 h 1850"/>
                <a:gd name="T84" fmla="*/ 829 w 1477"/>
                <a:gd name="T85" fmla="*/ 1370 h 1850"/>
                <a:gd name="T86" fmla="*/ 667 w 1477"/>
                <a:gd name="T87" fmla="*/ 1611 h 1850"/>
                <a:gd name="T88" fmla="*/ 1000 w 1477"/>
                <a:gd name="T89" fmla="*/ 1715 h 1850"/>
                <a:gd name="T90" fmla="*/ 1000 w 1477"/>
                <a:gd name="T91" fmla="*/ 1571 h 1850"/>
                <a:gd name="T92" fmla="*/ 1091 w 1477"/>
                <a:gd name="T93" fmla="*/ 1682 h 1850"/>
                <a:gd name="T94" fmla="*/ 1152 w 1477"/>
                <a:gd name="T95" fmla="*/ 1631 h 1850"/>
                <a:gd name="T96" fmla="*/ 1041 w 1477"/>
                <a:gd name="T97" fmla="*/ 1206 h 1850"/>
                <a:gd name="T98" fmla="*/ 1314 w 1477"/>
                <a:gd name="T99" fmla="*/ 1243 h 1850"/>
                <a:gd name="T100" fmla="*/ 1314 w 1477"/>
                <a:gd name="T101" fmla="*/ 1126 h 1850"/>
                <a:gd name="T102" fmla="*/ 254 w 1477"/>
                <a:gd name="T103" fmla="*/ 1006 h 1850"/>
                <a:gd name="T104" fmla="*/ 1314 w 1477"/>
                <a:gd name="T105" fmla="*/ 1005 h 1850"/>
                <a:gd name="T106" fmla="*/ 1326 w 1477"/>
                <a:gd name="T107" fmla="*/ 508 h 1850"/>
                <a:gd name="T108" fmla="*/ 1386 w 1477"/>
                <a:gd name="T109" fmla="*/ 458 h 1850"/>
                <a:gd name="T110" fmla="*/ 856 w 1477"/>
                <a:gd name="T111" fmla="*/ 91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77" h="1850">
                  <a:moveTo>
                    <a:pt x="1472" y="188"/>
                  </a:moveTo>
                  <a:cubicBezTo>
                    <a:pt x="1430" y="59"/>
                    <a:pt x="1133" y="0"/>
                    <a:pt x="856" y="0"/>
                  </a:cubicBezTo>
                  <a:cubicBezTo>
                    <a:pt x="578" y="0"/>
                    <a:pt x="282" y="59"/>
                    <a:pt x="240" y="188"/>
                  </a:cubicBezTo>
                  <a:cubicBezTo>
                    <a:pt x="237" y="194"/>
                    <a:pt x="234" y="201"/>
                    <a:pt x="234" y="208"/>
                  </a:cubicBezTo>
                  <a:cubicBezTo>
                    <a:pt x="234" y="455"/>
                    <a:pt x="234" y="455"/>
                    <a:pt x="234" y="455"/>
                  </a:cubicBezTo>
                  <a:cubicBezTo>
                    <a:pt x="131" y="493"/>
                    <a:pt x="90" y="538"/>
                    <a:pt x="77" y="577"/>
                  </a:cubicBezTo>
                  <a:cubicBezTo>
                    <a:pt x="74" y="583"/>
                    <a:pt x="72" y="590"/>
                    <a:pt x="72" y="597"/>
                  </a:cubicBezTo>
                  <a:cubicBezTo>
                    <a:pt x="72" y="846"/>
                    <a:pt x="72" y="846"/>
                    <a:pt x="72" y="846"/>
                  </a:cubicBezTo>
                  <a:cubicBezTo>
                    <a:pt x="72" y="897"/>
                    <a:pt x="109" y="938"/>
                    <a:pt x="169" y="970"/>
                  </a:cubicBezTo>
                  <a:cubicBezTo>
                    <a:pt x="168" y="971"/>
                    <a:pt x="168" y="972"/>
                    <a:pt x="168" y="973"/>
                  </a:cubicBezTo>
                  <a:cubicBezTo>
                    <a:pt x="164" y="980"/>
                    <a:pt x="162" y="986"/>
                    <a:pt x="162" y="993"/>
                  </a:cubicBezTo>
                  <a:cubicBezTo>
                    <a:pt x="162" y="1240"/>
                    <a:pt x="162" y="1240"/>
                    <a:pt x="162" y="1240"/>
                  </a:cubicBezTo>
                  <a:cubicBezTo>
                    <a:pt x="59" y="1278"/>
                    <a:pt x="18" y="1323"/>
                    <a:pt x="5" y="1362"/>
                  </a:cubicBezTo>
                  <a:cubicBezTo>
                    <a:pt x="2" y="1368"/>
                    <a:pt x="0" y="1375"/>
                    <a:pt x="0" y="1382"/>
                  </a:cubicBezTo>
                  <a:cubicBezTo>
                    <a:pt x="0" y="1631"/>
                    <a:pt x="0" y="1631"/>
                    <a:pt x="0" y="1631"/>
                  </a:cubicBezTo>
                  <a:cubicBezTo>
                    <a:pt x="0" y="1782"/>
                    <a:pt x="322" y="1850"/>
                    <a:pt x="621" y="1850"/>
                  </a:cubicBezTo>
                  <a:cubicBezTo>
                    <a:pt x="920" y="1850"/>
                    <a:pt x="1243" y="1782"/>
                    <a:pt x="1243" y="1631"/>
                  </a:cubicBezTo>
                  <a:cubicBezTo>
                    <a:pt x="1243" y="1396"/>
                    <a:pt x="1243" y="1396"/>
                    <a:pt x="1243" y="1396"/>
                  </a:cubicBezTo>
                  <a:cubicBezTo>
                    <a:pt x="1340" y="1361"/>
                    <a:pt x="1405" y="1310"/>
                    <a:pt x="1405" y="1243"/>
                  </a:cubicBezTo>
                  <a:cubicBezTo>
                    <a:pt x="1405" y="993"/>
                    <a:pt x="1405" y="993"/>
                    <a:pt x="1405" y="993"/>
                  </a:cubicBezTo>
                  <a:cubicBezTo>
                    <a:pt x="1405" y="986"/>
                    <a:pt x="1403" y="979"/>
                    <a:pt x="1399" y="973"/>
                  </a:cubicBezTo>
                  <a:cubicBezTo>
                    <a:pt x="1388" y="938"/>
                    <a:pt x="1358" y="907"/>
                    <a:pt x="1308" y="880"/>
                  </a:cubicBezTo>
                  <a:cubicBezTo>
                    <a:pt x="1312" y="869"/>
                    <a:pt x="1315" y="858"/>
                    <a:pt x="1315" y="846"/>
                  </a:cubicBezTo>
                  <a:cubicBezTo>
                    <a:pt x="1315" y="611"/>
                    <a:pt x="1315" y="611"/>
                    <a:pt x="1315" y="611"/>
                  </a:cubicBezTo>
                  <a:cubicBezTo>
                    <a:pt x="1413" y="576"/>
                    <a:pt x="1477" y="525"/>
                    <a:pt x="1477" y="458"/>
                  </a:cubicBezTo>
                  <a:cubicBezTo>
                    <a:pt x="1477" y="208"/>
                    <a:pt x="1477" y="208"/>
                    <a:pt x="1477" y="208"/>
                  </a:cubicBezTo>
                  <a:cubicBezTo>
                    <a:pt x="1477" y="201"/>
                    <a:pt x="1475" y="194"/>
                    <a:pt x="1472" y="188"/>
                  </a:cubicBezTo>
                  <a:close/>
                  <a:moveTo>
                    <a:pt x="325" y="341"/>
                  </a:moveTo>
                  <a:cubicBezTo>
                    <a:pt x="343" y="351"/>
                    <a:pt x="364" y="361"/>
                    <a:pt x="386" y="369"/>
                  </a:cubicBezTo>
                  <a:cubicBezTo>
                    <a:pt x="386" y="508"/>
                    <a:pt x="386" y="508"/>
                    <a:pt x="386" y="508"/>
                  </a:cubicBezTo>
                  <a:cubicBezTo>
                    <a:pt x="346" y="489"/>
                    <a:pt x="325" y="471"/>
                    <a:pt x="325" y="458"/>
                  </a:cubicBezTo>
                  <a:lnTo>
                    <a:pt x="325" y="341"/>
                  </a:lnTo>
                  <a:close/>
                  <a:moveTo>
                    <a:pt x="271" y="538"/>
                  </a:moveTo>
                  <a:cubicBezTo>
                    <a:pt x="363" y="633"/>
                    <a:pt x="616" y="677"/>
                    <a:pt x="856" y="677"/>
                  </a:cubicBezTo>
                  <a:cubicBezTo>
                    <a:pt x="969" y="677"/>
                    <a:pt x="1085" y="667"/>
                    <a:pt x="1186" y="647"/>
                  </a:cubicBezTo>
                  <a:cubicBezTo>
                    <a:pt x="1116" y="688"/>
                    <a:pt x="951" y="736"/>
                    <a:pt x="693" y="736"/>
                  </a:cubicBezTo>
                  <a:cubicBezTo>
                    <a:pt x="343" y="736"/>
                    <a:pt x="163" y="646"/>
                    <a:pt x="163" y="608"/>
                  </a:cubicBezTo>
                  <a:cubicBezTo>
                    <a:pt x="163" y="599"/>
                    <a:pt x="184" y="569"/>
                    <a:pt x="271" y="538"/>
                  </a:cubicBezTo>
                  <a:close/>
                  <a:moveTo>
                    <a:pt x="477" y="541"/>
                  </a:moveTo>
                  <a:cubicBezTo>
                    <a:pt x="477" y="397"/>
                    <a:pt x="477" y="397"/>
                    <a:pt x="477" y="397"/>
                  </a:cubicBezTo>
                  <a:cubicBezTo>
                    <a:pt x="515" y="407"/>
                    <a:pt x="556" y="415"/>
                    <a:pt x="598" y="421"/>
                  </a:cubicBezTo>
                  <a:cubicBezTo>
                    <a:pt x="598" y="567"/>
                    <a:pt x="598" y="567"/>
                    <a:pt x="598" y="567"/>
                  </a:cubicBezTo>
                  <a:cubicBezTo>
                    <a:pt x="552" y="560"/>
                    <a:pt x="511" y="551"/>
                    <a:pt x="477" y="541"/>
                  </a:cubicBezTo>
                  <a:close/>
                  <a:moveTo>
                    <a:pt x="689" y="579"/>
                  </a:moveTo>
                  <a:cubicBezTo>
                    <a:pt x="689" y="431"/>
                    <a:pt x="689" y="431"/>
                    <a:pt x="689" y="431"/>
                  </a:cubicBezTo>
                  <a:cubicBezTo>
                    <a:pt x="729" y="435"/>
                    <a:pt x="770" y="437"/>
                    <a:pt x="811" y="438"/>
                  </a:cubicBezTo>
                  <a:cubicBezTo>
                    <a:pt x="811" y="585"/>
                    <a:pt x="811" y="585"/>
                    <a:pt x="811" y="585"/>
                  </a:cubicBezTo>
                  <a:cubicBezTo>
                    <a:pt x="767" y="584"/>
                    <a:pt x="726" y="582"/>
                    <a:pt x="689" y="579"/>
                  </a:cubicBezTo>
                  <a:close/>
                  <a:moveTo>
                    <a:pt x="901" y="585"/>
                  </a:moveTo>
                  <a:cubicBezTo>
                    <a:pt x="901" y="438"/>
                    <a:pt x="901" y="438"/>
                    <a:pt x="901" y="438"/>
                  </a:cubicBezTo>
                  <a:cubicBezTo>
                    <a:pt x="942" y="437"/>
                    <a:pt x="983" y="435"/>
                    <a:pt x="1023" y="431"/>
                  </a:cubicBezTo>
                  <a:cubicBezTo>
                    <a:pt x="1023" y="579"/>
                    <a:pt x="1023" y="579"/>
                    <a:pt x="1023" y="579"/>
                  </a:cubicBezTo>
                  <a:cubicBezTo>
                    <a:pt x="985" y="582"/>
                    <a:pt x="945" y="584"/>
                    <a:pt x="901" y="585"/>
                  </a:cubicBezTo>
                  <a:close/>
                  <a:moveTo>
                    <a:pt x="1163" y="897"/>
                  </a:moveTo>
                  <a:cubicBezTo>
                    <a:pt x="1163" y="758"/>
                    <a:pt x="1163" y="758"/>
                    <a:pt x="1163" y="758"/>
                  </a:cubicBezTo>
                  <a:cubicBezTo>
                    <a:pt x="1186" y="749"/>
                    <a:pt x="1206" y="739"/>
                    <a:pt x="1224" y="729"/>
                  </a:cubicBezTo>
                  <a:cubicBezTo>
                    <a:pt x="1224" y="846"/>
                    <a:pt x="1224" y="846"/>
                    <a:pt x="1224" y="846"/>
                  </a:cubicBezTo>
                  <a:cubicBezTo>
                    <a:pt x="1224" y="859"/>
                    <a:pt x="1203" y="878"/>
                    <a:pt x="1163" y="897"/>
                  </a:cubicBezTo>
                  <a:close/>
                  <a:moveTo>
                    <a:pt x="1235" y="541"/>
                  </a:moveTo>
                  <a:cubicBezTo>
                    <a:pt x="1200" y="551"/>
                    <a:pt x="1160" y="560"/>
                    <a:pt x="1113" y="567"/>
                  </a:cubicBezTo>
                  <a:cubicBezTo>
                    <a:pt x="1113" y="421"/>
                    <a:pt x="1113" y="421"/>
                    <a:pt x="1113" y="421"/>
                  </a:cubicBezTo>
                  <a:cubicBezTo>
                    <a:pt x="1156" y="415"/>
                    <a:pt x="1197" y="407"/>
                    <a:pt x="1235" y="397"/>
                  </a:cubicBezTo>
                  <a:lnTo>
                    <a:pt x="1235" y="541"/>
                  </a:lnTo>
                  <a:close/>
                  <a:moveTo>
                    <a:pt x="1073" y="786"/>
                  </a:moveTo>
                  <a:cubicBezTo>
                    <a:pt x="1073" y="930"/>
                    <a:pt x="1073" y="930"/>
                    <a:pt x="1073" y="930"/>
                  </a:cubicBezTo>
                  <a:cubicBezTo>
                    <a:pt x="1038" y="939"/>
                    <a:pt x="997" y="948"/>
                    <a:pt x="951" y="956"/>
                  </a:cubicBezTo>
                  <a:cubicBezTo>
                    <a:pt x="951" y="809"/>
                    <a:pt x="951" y="809"/>
                    <a:pt x="951" y="809"/>
                  </a:cubicBezTo>
                  <a:cubicBezTo>
                    <a:pt x="994" y="803"/>
                    <a:pt x="1035" y="795"/>
                    <a:pt x="1073" y="786"/>
                  </a:cubicBezTo>
                  <a:close/>
                  <a:moveTo>
                    <a:pt x="860" y="820"/>
                  </a:moveTo>
                  <a:cubicBezTo>
                    <a:pt x="860" y="967"/>
                    <a:pt x="860" y="967"/>
                    <a:pt x="860" y="967"/>
                  </a:cubicBezTo>
                  <a:cubicBezTo>
                    <a:pt x="823" y="971"/>
                    <a:pt x="782" y="973"/>
                    <a:pt x="739" y="974"/>
                  </a:cubicBezTo>
                  <a:cubicBezTo>
                    <a:pt x="739" y="826"/>
                    <a:pt x="739" y="826"/>
                    <a:pt x="739" y="826"/>
                  </a:cubicBezTo>
                  <a:cubicBezTo>
                    <a:pt x="779" y="825"/>
                    <a:pt x="820" y="823"/>
                    <a:pt x="860" y="820"/>
                  </a:cubicBezTo>
                  <a:close/>
                  <a:moveTo>
                    <a:pt x="648" y="826"/>
                  </a:moveTo>
                  <a:cubicBezTo>
                    <a:pt x="648" y="974"/>
                    <a:pt x="648" y="974"/>
                    <a:pt x="648" y="974"/>
                  </a:cubicBezTo>
                  <a:cubicBezTo>
                    <a:pt x="605" y="973"/>
                    <a:pt x="564" y="971"/>
                    <a:pt x="526" y="967"/>
                  </a:cubicBezTo>
                  <a:cubicBezTo>
                    <a:pt x="526" y="820"/>
                    <a:pt x="526" y="820"/>
                    <a:pt x="526" y="820"/>
                  </a:cubicBezTo>
                  <a:cubicBezTo>
                    <a:pt x="566" y="823"/>
                    <a:pt x="607" y="825"/>
                    <a:pt x="648" y="826"/>
                  </a:cubicBezTo>
                  <a:close/>
                  <a:moveTo>
                    <a:pt x="436" y="809"/>
                  </a:moveTo>
                  <a:cubicBezTo>
                    <a:pt x="436" y="956"/>
                    <a:pt x="436" y="956"/>
                    <a:pt x="436" y="956"/>
                  </a:cubicBezTo>
                  <a:cubicBezTo>
                    <a:pt x="389" y="948"/>
                    <a:pt x="349" y="939"/>
                    <a:pt x="314" y="930"/>
                  </a:cubicBezTo>
                  <a:cubicBezTo>
                    <a:pt x="314" y="786"/>
                    <a:pt x="314" y="786"/>
                    <a:pt x="314" y="786"/>
                  </a:cubicBezTo>
                  <a:cubicBezTo>
                    <a:pt x="352" y="795"/>
                    <a:pt x="393" y="803"/>
                    <a:pt x="436" y="809"/>
                  </a:cubicBezTo>
                  <a:close/>
                  <a:moveTo>
                    <a:pt x="163" y="729"/>
                  </a:moveTo>
                  <a:cubicBezTo>
                    <a:pt x="181" y="739"/>
                    <a:pt x="201" y="749"/>
                    <a:pt x="223" y="758"/>
                  </a:cubicBezTo>
                  <a:cubicBezTo>
                    <a:pt x="223" y="897"/>
                    <a:pt x="223" y="897"/>
                    <a:pt x="223" y="897"/>
                  </a:cubicBezTo>
                  <a:cubicBezTo>
                    <a:pt x="183" y="878"/>
                    <a:pt x="163" y="859"/>
                    <a:pt x="163" y="846"/>
                  </a:cubicBezTo>
                  <a:lnTo>
                    <a:pt x="163" y="729"/>
                  </a:lnTo>
                  <a:close/>
                  <a:moveTo>
                    <a:pt x="253" y="1126"/>
                  </a:moveTo>
                  <a:cubicBezTo>
                    <a:pt x="271" y="1136"/>
                    <a:pt x="291" y="1146"/>
                    <a:pt x="314" y="1154"/>
                  </a:cubicBezTo>
                  <a:cubicBezTo>
                    <a:pt x="314" y="1293"/>
                    <a:pt x="314" y="1293"/>
                    <a:pt x="314" y="1293"/>
                  </a:cubicBezTo>
                  <a:cubicBezTo>
                    <a:pt x="274" y="1274"/>
                    <a:pt x="253" y="1256"/>
                    <a:pt x="253" y="1243"/>
                  </a:cubicBezTo>
                  <a:lnTo>
                    <a:pt x="253" y="1126"/>
                  </a:lnTo>
                  <a:close/>
                  <a:moveTo>
                    <a:pt x="151" y="1682"/>
                  </a:moveTo>
                  <a:cubicBezTo>
                    <a:pt x="111" y="1663"/>
                    <a:pt x="91" y="1644"/>
                    <a:pt x="91" y="1631"/>
                  </a:cubicBezTo>
                  <a:cubicBezTo>
                    <a:pt x="91" y="1514"/>
                    <a:pt x="91" y="1514"/>
                    <a:pt x="91" y="1514"/>
                  </a:cubicBezTo>
                  <a:cubicBezTo>
                    <a:pt x="109" y="1524"/>
                    <a:pt x="129" y="1534"/>
                    <a:pt x="151" y="1543"/>
                  </a:cubicBezTo>
                  <a:lnTo>
                    <a:pt x="151" y="1682"/>
                  </a:lnTo>
                  <a:close/>
                  <a:moveTo>
                    <a:pt x="364" y="1741"/>
                  </a:moveTo>
                  <a:cubicBezTo>
                    <a:pt x="317" y="1733"/>
                    <a:pt x="277" y="1724"/>
                    <a:pt x="242" y="1715"/>
                  </a:cubicBezTo>
                  <a:cubicBezTo>
                    <a:pt x="242" y="1571"/>
                    <a:pt x="242" y="1571"/>
                    <a:pt x="242" y="1571"/>
                  </a:cubicBezTo>
                  <a:cubicBezTo>
                    <a:pt x="280" y="1580"/>
                    <a:pt x="321" y="1588"/>
                    <a:pt x="364" y="1594"/>
                  </a:cubicBezTo>
                  <a:lnTo>
                    <a:pt x="364" y="1741"/>
                  </a:lnTo>
                  <a:close/>
                  <a:moveTo>
                    <a:pt x="576" y="1759"/>
                  </a:moveTo>
                  <a:cubicBezTo>
                    <a:pt x="533" y="1758"/>
                    <a:pt x="492" y="1756"/>
                    <a:pt x="454" y="1752"/>
                  </a:cubicBezTo>
                  <a:cubicBezTo>
                    <a:pt x="454" y="1605"/>
                    <a:pt x="454" y="1605"/>
                    <a:pt x="454" y="1605"/>
                  </a:cubicBezTo>
                  <a:cubicBezTo>
                    <a:pt x="494" y="1608"/>
                    <a:pt x="535" y="1610"/>
                    <a:pt x="576" y="1611"/>
                  </a:cubicBezTo>
                  <a:lnTo>
                    <a:pt x="576" y="1759"/>
                  </a:lnTo>
                  <a:close/>
                  <a:moveTo>
                    <a:pt x="91" y="1393"/>
                  </a:moveTo>
                  <a:cubicBezTo>
                    <a:pt x="91" y="1384"/>
                    <a:pt x="112" y="1354"/>
                    <a:pt x="199" y="1323"/>
                  </a:cubicBezTo>
                  <a:cubicBezTo>
                    <a:pt x="291" y="1418"/>
                    <a:pt x="544" y="1462"/>
                    <a:pt x="784" y="1462"/>
                  </a:cubicBezTo>
                  <a:cubicBezTo>
                    <a:pt x="897" y="1462"/>
                    <a:pt x="1013" y="1452"/>
                    <a:pt x="1114" y="1432"/>
                  </a:cubicBezTo>
                  <a:cubicBezTo>
                    <a:pt x="1044" y="1473"/>
                    <a:pt x="879" y="1521"/>
                    <a:pt x="621" y="1521"/>
                  </a:cubicBezTo>
                  <a:cubicBezTo>
                    <a:pt x="271" y="1521"/>
                    <a:pt x="91" y="1431"/>
                    <a:pt x="91" y="1393"/>
                  </a:cubicBezTo>
                  <a:close/>
                  <a:moveTo>
                    <a:pt x="404" y="1326"/>
                  </a:moveTo>
                  <a:cubicBezTo>
                    <a:pt x="404" y="1182"/>
                    <a:pt x="404" y="1182"/>
                    <a:pt x="404" y="1182"/>
                  </a:cubicBezTo>
                  <a:cubicBezTo>
                    <a:pt x="442" y="1192"/>
                    <a:pt x="483" y="1200"/>
                    <a:pt x="526" y="1206"/>
                  </a:cubicBezTo>
                  <a:cubicBezTo>
                    <a:pt x="526" y="1352"/>
                    <a:pt x="526" y="1352"/>
                    <a:pt x="526" y="1352"/>
                  </a:cubicBezTo>
                  <a:cubicBezTo>
                    <a:pt x="480" y="1345"/>
                    <a:pt x="439" y="1336"/>
                    <a:pt x="404" y="1326"/>
                  </a:cubicBezTo>
                  <a:close/>
                  <a:moveTo>
                    <a:pt x="617" y="1364"/>
                  </a:moveTo>
                  <a:cubicBezTo>
                    <a:pt x="617" y="1216"/>
                    <a:pt x="617" y="1216"/>
                    <a:pt x="617" y="1216"/>
                  </a:cubicBezTo>
                  <a:cubicBezTo>
                    <a:pt x="657" y="1220"/>
                    <a:pt x="698" y="1222"/>
                    <a:pt x="738" y="1223"/>
                  </a:cubicBezTo>
                  <a:cubicBezTo>
                    <a:pt x="738" y="1370"/>
                    <a:pt x="738" y="1370"/>
                    <a:pt x="738" y="1370"/>
                  </a:cubicBezTo>
                  <a:cubicBezTo>
                    <a:pt x="695" y="1369"/>
                    <a:pt x="654" y="1367"/>
                    <a:pt x="617" y="1364"/>
                  </a:cubicBezTo>
                  <a:close/>
                  <a:moveTo>
                    <a:pt x="829" y="1370"/>
                  </a:moveTo>
                  <a:cubicBezTo>
                    <a:pt x="829" y="1223"/>
                    <a:pt x="829" y="1223"/>
                    <a:pt x="829" y="1223"/>
                  </a:cubicBezTo>
                  <a:cubicBezTo>
                    <a:pt x="870" y="1222"/>
                    <a:pt x="911" y="1220"/>
                    <a:pt x="951" y="1216"/>
                  </a:cubicBezTo>
                  <a:cubicBezTo>
                    <a:pt x="951" y="1364"/>
                    <a:pt x="951" y="1364"/>
                    <a:pt x="951" y="1364"/>
                  </a:cubicBezTo>
                  <a:cubicBezTo>
                    <a:pt x="913" y="1367"/>
                    <a:pt x="872" y="1369"/>
                    <a:pt x="829" y="1370"/>
                  </a:cubicBezTo>
                  <a:close/>
                  <a:moveTo>
                    <a:pt x="788" y="1752"/>
                  </a:moveTo>
                  <a:cubicBezTo>
                    <a:pt x="751" y="1756"/>
                    <a:pt x="710" y="1758"/>
                    <a:pt x="667" y="1759"/>
                  </a:cubicBezTo>
                  <a:cubicBezTo>
                    <a:pt x="667" y="1611"/>
                    <a:pt x="667" y="1611"/>
                    <a:pt x="667" y="1611"/>
                  </a:cubicBezTo>
                  <a:cubicBezTo>
                    <a:pt x="707" y="1610"/>
                    <a:pt x="748" y="1608"/>
                    <a:pt x="788" y="1605"/>
                  </a:cubicBezTo>
                  <a:lnTo>
                    <a:pt x="788" y="1752"/>
                  </a:lnTo>
                  <a:close/>
                  <a:moveTo>
                    <a:pt x="1000" y="1715"/>
                  </a:moveTo>
                  <a:cubicBezTo>
                    <a:pt x="966" y="1724"/>
                    <a:pt x="925" y="1733"/>
                    <a:pt x="879" y="1741"/>
                  </a:cubicBezTo>
                  <a:cubicBezTo>
                    <a:pt x="879" y="1594"/>
                    <a:pt x="879" y="1594"/>
                    <a:pt x="879" y="1594"/>
                  </a:cubicBezTo>
                  <a:cubicBezTo>
                    <a:pt x="921" y="1588"/>
                    <a:pt x="963" y="1580"/>
                    <a:pt x="1000" y="1571"/>
                  </a:cubicBezTo>
                  <a:lnTo>
                    <a:pt x="1000" y="1715"/>
                  </a:lnTo>
                  <a:close/>
                  <a:moveTo>
                    <a:pt x="1152" y="1631"/>
                  </a:moveTo>
                  <a:cubicBezTo>
                    <a:pt x="1152" y="1644"/>
                    <a:pt x="1131" y="1663"/>
                    <a:pt x="1091" y="1682"/>
                  </a:cubicBezTo>
                  <a:cubicBezTo>
                    <a:pt x="1091" y="1543"/>
                    <a:pt x="1091" y="1543"/>
                    <a:pt x="1091" y="1543"/>
                  </a:cubicBezTo>
                  <a:cubicBezTo>
                    <a:pt x="1113" y="1534"/>
                    <a:pt x="1134" y="1524"/>
                    <a:pt x="1152" y="1514"/>
                  </a:cubicBezTo>
                  <a:lnTo>
                    <a:pt x="1152" y="1631"/>
                  </a:lnTo>
                  <a:close/>
                  <a:moveTo>
                    <a:pt x="1163" y="1326"/>
                  </a:moveTo>
                  <a:cubicBezTo>
                    <a:pt x="1128" y="1336"/>
                    <a:pt x="1088" y="1345"/>
                    <a:pt x="1041" y="1352"/>
                  </a:cubicBezTo>
                  <a:cubicBezTo>
                    <a:pt x="1041" y="1206"/>
                    <a:pt x="1041" y="1206"/>
                    <a:pt x="1041" y="1206"/>
                  </a:cubicBezTo>
                  <a:cubicBezTo>
                    <a:pt x="1084" y="1200"/>
                    <a:pt x="1125" y="1192"/>
                    <a:pt x="1163" y="1182"/>
                  </a:cubicBezTo>
                  <a:lnTo>
                    <a:pt x="1163" y="1326"/>
                  </a:lnTo>
                  <a:close/>
                  <a:moveTo>
                    <a:pt x="1314" y="1243"/>
                  </a:moveTo>
                  <a:cubicBezTo>
                    <a:pt x="1314" y="1256"/>
                    <a:pt x="1294" y="1274"/>
                    <a:pt x="1254" y="1293"/>
                  </a:cubicBezTo>
                  <a:cubicBezTo>
                    <a:pt x="1254" y="1154"/>
                    <a:pt x="1254" y="1154"/>
                    <a:pt x="1254" y="1154"/>
                  </a:cubicBezTo>
                  <a:cubicBezTo>
                    <a:pt x="1276" y="1146"/>
                    <a:pt x="1296" y="1136"/>
                    <a:pt x="1314" y="1126"/>
                  </a:cubicBezTo>
                  <a:lnTo>
                    <a:pt x="1314" y="1243"/>
                  </a:lnTo>
                  <a:close/>
                  <a:moveTo>
                    <a:pt x="784" y="1133"/>
                  </a:moveTo>
                  <a:cubicBezTo>
                    <a:pt x="439" y="1133"/>
                    <a:pt x="259" y="1046"/>
                    <a:pt x="254" y="1006"/>
                  </a:cubicBezTo>
                  <a:cubicBezTo>
                    <a:pt x="373" y="1046"/>
                    <a:pt x="536" y="1065"/>
                    <a:pt x="693" y="1065"/>
                  </a:cubicBezTo>
                  <a:cubicBezTo>
                    <a:pt x="911" y="1065"/>
                    <a:pt x="1139" y="1029"/>
                    <a:pt x="1249" y="951"/>
                  </a:cubicBezTo>
                  <a:cubicBezTo>
                    <a:pt x="1302" y="976"/>
                    <a:pt x="1314" y="998"/>
                    <a:pt x="1314" y="1005"/>
                  </a:cubicBezTo>
                  <a:cubicBezTo>
                    <a:pt x="1314" y="1043"/>
                    <a:pt x="1134" y="1133"/>
                    <a:pt x="784" y="1133"/>
                  </a:cubicBezTo>
                  <a:close/>
                  <a:moveTo>
                    <a:pt x="1386" y="458"/>
                  </a:moveTo>
                  <a:cubicBezTo>
                    <a:pt x="1386" y="471"/>
                    <a:pt x="1366" y="489"/>
                    <a:pt x="1326" y="508"/>
                  </a:cubicBezTo>
                  <a:cubicBezTo>
                    <a:pt x="1326" y="369"/>
                    <a:pt x="1326" y="369"/>
                    <a:pt x="1326" y="369"/>
                  </a:cubicBezTo>
                  <a:cubicBezTo>
                    <a:pt x="1348" y="361"/>
                    <a:pt x="1368" y="351"/>
                    <a:pt x="1386" y="341"/>
                  </a:cubicBezTo>
                  <a:lnTo>
                    <a:pt x="1386" y="458"/>
                  </a:lnTo>
                  <a:close/>
                  <a:moveTo>
                    <a:pt x="856" y="348"/>
                  </a:moveTo>
                  <a:cubicBezTo>
                    <a:pt x="506" y="348"/>
                    <a:pt x="325" y="258"/>
                    <a:pt x="325" y="220"/>
                  </a:cubicBezTo>
                  <a:cubicBezTo>
                    <a:pt x="325" y="181"/>
                    <a:pt x="506" y="91"/>
                    <a:pt x="856" y="91"/>
                  </a:cubicBezTo>
                  <a:cubicBezTo>
                    <a:pt x="1206" y="91"/>
                    <a:pt x="1386" y="181"/>
                    <a:pt x="1386" y="220"/>
                  </a:cubicBezTo>
                  <a:cubicBezTo>
                    <a:pt x="1386" y="258"/>
                    <a:pt x="1206" y="348"/>
                    <a:pt x="856" y="348"/>
                  </a:cubicBezTo>
                  <a:close/>
                </a:path>
              </a:pathLst>
            </a:custGeom>
            <a:solidFill>
              <a:schemeClr val="bg1"/>
            </a:solidFill>
            <a:ln>
              <a:noFill/>
            </a:ln>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grpSp>
        <p:nvGrpSpPr>
          <p:cNvPr id="183" name="Группа 182">
            <a:extLst>
              <a:ext uri="{FF2B5EF4-FFF2-40B4-BE49-F238E27FC236}">
                <a16:creationId xmlns:a16="http://schemas.microsoft.com/office/drawing/2014/main" id="{472BAF33-37ED-EAF4-FA65-086581BDF059}"/>
              </a:ext>
            </a:extLst>
          </p:cNvPr>
          <p:cNvGrpSpPr/>
          <p:nvPr/>
        </p:nvGrpSpPr>
        <p:grpSpPr>
          <a:xfrm>
            <a:off x="8315898" y="4260460"/>
            <a:ext cx="759600" cy="432000"/>
            <a:chOff x="2273440" y="5295480"/>
            <a:chExt cx="817227" cy="475253"/>
          </a:xfrm>
        </p:grpSpPr>
        <p:grpSp>
          <p:nvGrpSpPr>
            <p:cNvPr id="184" name="Группа 183">
              <a:extLst>
                <a:ext uri="{FF2B5EF4-FFF2-40B4-BE49-F238E27FC236}">
                  <a16:creationId xmlns:a16="http://schemas.microsoft.com/office/drawing/2014/main" id="{379AF908-5AD3-6F4D-5BB9-EC0CBABFC4F0}"/>
                </a:ext>
              </a:extLst>
            </p:cNvPr>
            <p:cNvGrpSpPr/>
            <p:nvPr/>
          </p:nvGrpSpPr>
          <p:grpSpPr>
            <a:xfrm>
              <a:off x="2273440" y="5295480"/>
              <a:ext cx="817227" cy="475253"/>
              <a:chOff x="-792725" y="4047737"/>
              <a:chExt cx="817227" cy="475253"/>
            </a:xfrm>
          </p:grpSpPr>
          <p:sp>
            <p:nvSpPr>
              <p:cNvPr id="189" name="Овал 188">
                <a:extLst>
                  <a:ext uri="{FF2B5EF4-FFF2-40B4-BE49-F238E27FC236}">
                    <a16:creationId xmlns:a16="http://schemas.microsoft.com/office/drawing/2014/main" id="{FC656EF9-0955-6573-61D8-133A9A38F052}"/>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0" name="Прямоугольник 189">
                <a:extLst>
                  <a:ext uri="{FF2B5EF4-FFF2-40B4-BE49-F238E27FC236}">
                    <a16:creationId xmlns:a16="http://schemas.microsoft.com/office/drawing/2014/main" id="{6D7D8423-B17C-8405-3C07-3F82670E4EE4}"/>
                  </a:ext>
                </a:extLst>
              </p:cNvPr>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срок</a:t>
                </a:r>
              </a:p>
            </p:txBody>
          </p:sp>
        </p:grpSp>
        <p:grpSp>
          <p:nvGrpSpPr>
            <p:cNvPr id="185" name="Group 39">
              <a:extLst>
                <a:ext uri="{FF2B5EF4-FFF2-40B4-BE49-F238E27FC236}">
                  <a16:creationId xmlns:a16="http://schemas.microsoft.com/office/drawing/2014/main" id="{8ADED07A-23E0-D626-F177-A767BE2DCC42}"/>
                </a:ext>
              </a:extLst>
            </p:cNvPr>
            <p:cNvGrpSpPr>
              <a:grpSpLocks noChangeAspect="1"/>
            </p:cNvGrpSpPr>
            <p:nvPr/>
          </p:nvGrpSpPr>
          <p:grpSpPr bwMode="auto">
            <a:xfrm>
              <a:off x="2615575" y="5399902"/>
              <a:ext cx="131234" cy="143868"/>
              <a:chOff x="-186" y="1572"/>
              <a:chExt cx="374" cy="410"/>
            </a:xfrm>
            <a:solidFill>
              <a:schemeClr val="bg1"/>
            </a:solidFill>
          </p:grpSpPr>
          <p:sp>
            <p:nvSpPr>
              <p:cNvPr id="186" name="Freeform 40">
                <a:extLst>
                  <a:ext uri="{FF2B5EF4-FFF2-40B4-BE49-F238E27FC236}">
                    <a16:creationId xmlns:a16="http://schemas.microsoft.com/office/drawing/2014/main" id="{F85DE71B-DC20-4F38-A090-D0D958A0D2D1}"/>
                  </a:ext>
                </a:extLst>
              </p:cNvPr>
              <p:cNvSpPr>
                <a:spLocks noEditPoints="1"/>
              </p:cNvSpPr>
              <p:nvPr/>
            </p:nvSpPr>
            <p:spPr bwMode="auto">
              <a:xfrm>
                <a:off x="-186" y="1572"/>
                <a:ext cx="374" cy="410"/>
              </a:xfrm>
              <a:custGeom>
                <a:avLst/>
                <a:gdLst>
                  <a:gd name="T0" fmla="*/ 148 w 155"/>
                  <a:gd name="T1" fmla="*/ 0 h 170"/>
                  <a:gd name="T2" fmla="*/ 142 w 155"/>
                  <a:gd name="T3" fmla="*/ 16 h 170"/>
                  <a:gd name="T4" fmla="*/ 108 w 155"/>
                  <a:gd name="T5" fmla="*/ 85 h 170"/>
                  <a:gd name="T6" fmla="*/ 142 w 155"/>
                  <a:gd name="T7" fmla="*/ 153 h 170"/>
                  <a:gd name="T8" fmla="*/ 149 w 155"/>
                  <a:gd name="T9" fmla="*/ 156 h 170"/>
                  <a:gd name="T10" fmla="*/ 152 w 155"/>
                  <a:gd name="T11" fmla="*/ 163 h 170"/>
                  <a:gd name="T12" fmla="*/ 146 w 155"/>
                  <a:gd name="T13" fmla="*/ 169 h 170"/>
                  <a:gd name="T14" fmla="*/ 141 w 155"/>
                  <a:gd name="T15" fmla="*/ 169 h 170"/>
                  <a:gd name="T16" fmla="*/ 15 w 155"/>
                  <a:gd name="T17" fmla="*/ 169 h 170"/>
                  <a:gd name="T18" fmla="*/ 3 w 155"/>
                  <a:gd name="T19" fmla="*/ 162 h 170"/>
                  <a:gd name="T20" fmla="*/ 13 w 155"/>
                  <a:gd name="T21" fmla="*/ 153 h 170"/>
                  <a:gd name="T22" fmla="*/ 47 w 155"/>
                  <a:gd name="T23" fmla="*/ 85 h 170"/>
                  <a:gd name="T24" fmla="*/ 13 w 155"/>
                  <a:gd name="T25" fmla="*/ 16 h 170"/>
                  <a:gd name="T26" fmla="*/ 8 w 155"/>
                  <a:gd name="T27" fmla="*/ 0 h 170"/>
                  <a:gd name="T28" fmla="*/ 148 w 155"/>
                  <a:gd name="T29" fmla="*/ 0 h 170"/>
                  <a:gd name="T30" fmla="*/ 127 w 155"/>
                  <a:gd name="T31" fmla="*/ 153 h 170"/>
                  <a:gd name="T32" fmla="*/ 126 w 155"/>
                  <a:gd name="T33" fmla="*/ 146 h 170"/>
                  <a:gd name="T34" fmla="*/ 96 w 155"/>
                  <a:gd name="T35" fmla="*/ 93 h 170"/>
                  <a:gd name="T36" fmla="*/ 96 w 155"/>
                  <a:gd name="T37" fmla="*/ 76 h 170"/>
                  <a:gd name="T38" fmla="*/ 124 w 155"/>
                  <a:gd name="T39" fmla="*/ 32 h 170"/>
                  <a:gd name="T40" fmla="*/ 128 w 155"/>
                  <a:gd name="T41" fmla="*/ 16 h 170"/>
                  <a:gd name="T42" fmla="*/ 28 w 155"/>
                  <a:gd name="T43" fmla="*/ 16 h 170"/>
                  <a:gd name="T44" fmla="*/ 29 w 155"/>
                  <a:gd name="T45" fmla="*/ 23 h 170"/>
                  <a:gd name="T46" fmla="*/ 59 w 155"/>
                  <a:gd name="T47" fmla="*/ 76 h 170"/>
                  <a:gd name="T48" fmla="*/ 59 w 155"/>
                  <a:gd name="T49" fmla="*/ 93 h 170"/>
                  <a:gd name="T50" fmla="*/ 32 w 155"/>
                  <a:gd name="T51" fmla="*/ 137 h 170"/>
                  <a:gd name="T52" fmla="*/ 28 w 155"/>
                  <a:gd name="T53" fmla="*/ 153 h 170"/>
                  <a:gd name="T54" fmla="*/ 127 w 155"/>
                  <a:gd name="T55" fmla="*/ 15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5" h="170">
                    <a:moveTo>
                      <a:pt x="148" y="0"/>
                    </a:moveTo>
                    <a:cubicBezTo>
                      <a:pt x="155" y="8"/>
                      <a:pt x="153" y="13"/>
                      <a:pt x="142" y="16"/>
                    </a:cubicBezTo>
                    <a:cubicBezTo>
                      <a:pt x="139" y="43"/>
                      <a:pt x="126" y="64"/>
                      <a:pt x="108" y="85"/>
                    </a:cubicBezTo>
                    <a:cubicBezTo>
                      <a:pt x="125" y="105"/>
                      <a:pt x="139" y="126"/>
                      <a:pt x="142" y="153"/>
                    </a:cubicBezTo>
                    <a:cubicBezTo>
                      <a:pt x="145" y="154"/>
                      <a:pt x="147" y="154"/>
                      <a:pt x="149" y="156"/>
                    </a:cubicBezTo>
                    <a:cubicBezTo>
                      <a:pt x="150" y="158"/>
                      <a:pt x="152" y="161"/>
                      <a:pt x="152" y="163"/>
                    </a:cubicBezTo>
                    <a:cubicBezTo>
                      <a:pt x="151" y="165"/>
                      <a:pt x="148" y="167"/>
                      <a:pt x="146" y="169"/>
                    </a:cubicBezTo>
                    <a:cubicBezTo>
                      <a:pt x="144" y="170"/>
                      <a:pt x="142" y="169"/>
                      <a:pt x="141" y="169"/>
                    </a:cubicBezTo>
                    <a:cubicBezTo>
                      <a:pt x="99" y="169"/>
                      <a:pt x="57" y="169"/>
                      <a:pt x="15" y="169"/>
                    </a:cubicBezTo>
                    <a:cubicBezTo>
                      <a:pt x="9" y="169"/>
                      <a:pt x="4" y="169"/>
                      <a:pt x="3" y="162"/>
                    </a:cubicBezTo>
                    <a:cubicBezTo>
                      <a:pt x="3" y="156"/>
                      <a:pt x="8" y="154"/>
                      <a:pt x="13" y="153"/>
                    </a:cubicBezTo>
                    <a:cubicBezTo>
                      <a:pt x="16" y="127"/>
                      <a:pt x="30" y="105"/>
                      <a:pt x="47" y="85"/>
                    </a:cubicBezTo>
                    <a:cubicBezTo>
                      <a:pt x="30" y="65"/>
                      <a:pt x="16" y="43"/>
                      <a:pt x="13" y="16"/>
                    </a:cubicBezTo>
                    <a:cubicBezTo>
                      <a:pt x="2" y="13"/>
                      <a:pt x="0" y="8"/>
                      <a:pt x="8" y="0"/>
                    </a:cubicBezTo>
                    <a:cubicBezTo>
                      <a:pt x="54" y="0"/>
                      <a:pt x="101" y="0"/>
                      <a:pt x="148" y="0"/>
                    </a:cubicBezTo>
                    <a:close/>
                    <a:moveTo>
                      <a:pt x="127" y="153"/>
                    </a:moveTo>
                    <a:cubicBezTo>
                      <a:pt x="127" y="151"/>
                      <a:pt x="127" y="149"/>
                      <a:pt x="126" y="146"/>
                    </a:cubicBezTo>
                    <a:cubicBezTo>
                      <a:pt x="122" y="125"/>
                      <a:pt x="110" y="109"/>
                      <a:pt x="96" y="93"/>
                    </a:cubicBezTo>
                    <a:cubicBezTo>
                      <a:pt x="90" y="86"/>
                      <a:pt x="90" y="83"/>
                      <a:pt x="96" y="76"/>
                    </a:cubicBezTo>
                    <a:cubicBezTo>
                      <a:pt x="107" y="63"/>
                      <a:pt x="118" y="49"/>
                      <a:pt x="124" y="32"/>
                    </a:cubicBezTo>
                    <a:cubicBezTo>
                      <a:pt x="125" y="27"/>
                      <a:pt x="126" y="22"/>
                      <a:pt x="128" y="16"/>
                    </a:cubicBezTo>
                    <a:cubicBezTo>
                      <a:pt x="94" y="16"/>
                      <a:pt x="61" y="16"/>
                      <a:pt x="28" y="16"/>
                    </a:cubicBezTo>
                    <a:cubicBezTo>
                      <a:pt x="28" y="19"/>
                      <a:pt x="29" y="21"/>
                      <a:pt x="29" y="23"/>
                    </a:cubicBezTo>
                    <a:cubicBezTo>
                      <a:pt x="33" y="44"/>
                      <a:pt x="46" y="60"/>
                      <a:pt x="59" y="76"/>
                    </a:cubicBezTo>
                    <a:cubicBezTo>
                      <a:pt x="65" y="84"/>
                      <a:pt x="65" y="86"/>
                      <a:pt x="59" y="93"/>
                    </a:cubicBezTo>
                    <a:cubicBezTo>
                      <a:pt x="48" y="106"/>
                      <a:pt x="37" y="120"/>
                      <a:pt x="32" y="137"/>
                    </a:cubicBezTo>
                    <a:cubicBezTo>
                      <a:pt x="30" y="142"/>
                      <a:pt x="29" y="148"/>
                      <a:pt x="28" y="153"/>
                    </a:cubicBezTo>
                    <a:cubicBezTo>
                      <a:pt x="61" y="153"/>
                      <a:pt x="94" y="153"/>
                      <a:pt x="127"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7" name="Freeform 41">
                <a:extLst>
                  <a:ext uri="{FF2B5EF4-FFF2-40B4-BE49-F238E27FC236}">
                    <a16:creationId xmlns:a16="http://schemas.microsoft.com/office/drawing/2014/main" id="{4CBFB983-5000-C8BB-C147-DD7E40040501}"/>
                  </a:ext>
                </a:extLst>
              </p:cNvPr>
              <p:cNvSpPr>
                <a:spLocks/>
              </p:cNvSpPr>
              <p:nvPr/>
            </p:nvSpPr>
            <p:spPr bwMode="auto">
              <a:xfrm>
                <a:off x="-99" y="1796"/>
                <a:ext cx="200" cy="133"/>
              </a:xfrm>
              <a:custGeom>
                <a:avLst/>
                <a:gdLst>
                  <a:gd name="T0" fmla="*/ 41 w 83"/>
                  <a:gd name="T1" fmla="*/ 55 h 55"/>
                  <a:gd name="T2" fmla="*/ 8 w 83"/>
                  <a:gd name="T3" fmla="*/ 55 h 55"/>
                  <a:gd name="T4" fmla="*/ 0 w 83"/>
                  <a:gd name="T5" fmla="*/ 53 h 55"/>
                  <a:gd name="T6" fmla="*/ 3 w 83"/>
                  <a:gd name="T7" fmla="*/ 45 h 55"/>
                  <a:gd name="T8" fmla="*/ 25 w 83"/>
                  <a:gd name="T9" fmla="*/ 22 h 55"/>
                  <a:gd name="T10" fmla="*/ 38 w 83"/>
                  <a:gd name="T11" fmla="*/ 4 h 55"/>
                  <a:gd name="T12" fmla="*/ 41 w 83"/>
                  <a:gd name="T13" fmla="*/ 0 h 55"/>
                  <a:gd name="T14" fmla="*/ 45 w 83"/>
                  <a:gd name="T15" fmla="*/ 4 h 55"/>
                  <a:gd name="T16" fmla="*/ 58 w 83"/>
                  <a:gd name="T17" fmla="*/ 22 h 55"/>
                  <a:gd name="T18" fmla="*/ 81 w 83"/>
                  <a:gd name="T19" fmla="*/ 46 h 55"/>
                  <a:gd name="T20" fmla="*/ 83 w 83"/>
                  <a:gd name="T21" fmla="*/ 53 h 55"/>
                  <a:gd name="T22" fmla="*/ 77 w 83"/>
                  <a:gd name="T23" fmla="*/ 55 h 55"/>
                  <a:gd name="T24" fmla="*/ 41 w 83"/>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55">
                    <a:moveTo>
                      <a:pt x="41" y="55"/>
                    </a:moveTo>
                    <a:cubicBezTo>
                      <a:pt x="30" y="55"/>
                      <a:pt x="19" y="55"/>
                      <a:pt x="8" y="55"/>
                    </a:cubicBezTo>
                    <a:cubicBezTo>
                      <a:pt x="5" y="55"/>
                      <a:pt x="3" y="53"/>
                      <a:pt x="0" y="53"/>
                    </a:cubicBezTo>
                    <a:cubicBezTo>
                      <a:pt x="1" y="50"/>
                      <a:pt x="1" y="47"/>
                      <a:pt x="3" y="45"/>
                    </a:cubicBezTo>
                    <a:cubicBezTo>
                      <a:pt x="10" y="37"/>
                      <a:pt x="17" y="29"/>
                      <a:pt x="25" y="22"/>
                    </a:cubicBezTo>
                    <a:cubicBezTo>
                      <a:pt x="31" y="16"/>
                      <a:pt x="37" y="12"/>
                      <a:pt x="38" y="4"/>
                    </a:cubicBezTo>
                    <a:cubicBezTo>
                      <a:pt x="39" y="2"/>
                      <a:pt x="40" y="1"/>
                      <a:pt x="41" y="0"/>
                    </a:cubicBezTo>
                    <a:cubicBezTo>
                      <a:pt x="43" y="1"/>
                      <a:pt x="45" y="2"/>
                      <a:pt x="45" y="4"/>
                    </a:cubicBezTo>
                    <a:cubicBezTo>
                      <a:pt x="46" y="12"/>
                      <a:pt x="52" y="16"/>
                      <a:pt x="58" y="22"/>
                    </a:cubicBezTo>
                    <a:cubicBezTo>
                      <a:pt x="66" y="29"/>
                      <a:pt x="74" y="38"/>
                      <a:pt x="81" y="46"/>
                    </a:cubicBezTo>
                    <a:cubicBezTo>
                      <a:pt x="82" y="48"/>
                      <a:pt x="83" y="51"/>
                      <a:pt x="83" y="53"/>
                    </a:cubicBezTo>
                    <a:cubicBezTo>
                      <a:pt x="82" y="54"/>
                      <a:pt x="79" y="55"/>
                      <a:pt x="77" y="55"/>
                    </a:cubicBezTo>
                    <a:cubicBezTo>
                      <a:pt x="65" y="55"/>
                      <a:pt x="53" y="55"/>
                      <a:pt x="4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8" name="Freeform 42">
                <a:extLst>
                  <a:ext uri="{FF2B5EF4-FFF2-40B4-BE49-F238E27FC236}">
                    <a16:creationId xmlns:a16="http://schemas.microsoft.com/office/drawing/2014/main" id="{571F572C-8A48-9E64-CE53-9028634C0D51}"/>
                  </a:ext>
                </a:extLst>
              </p:cNvPr>
              <p:cNvSpPr>
                <a:spLocks/>
              </p:cNvSpPr>
              <p:nvPr/>
            </p:nvSpPr>
            <p:spPr bwMode="auto">
              <a:xfrm>
                <a:off x="-55" y="1666"/>
                <a:ext cx="115" cy="109"/>
              </a:xfrm>
              <a:custGeom>
                <a:avLst/>
                <a:gdLst>
                  <a:gd name="T0" fmla="*/ 24 w 48"/>
                  <a:gd name="T1" fmla="*/ 0 h 45"/>
                  <a:gd name="T2" fmla="*/ 41 w 48"/>
                  <a:gd name="T3" fmla="*/ 0 h 45"/>
                  <a:gd name="T4" fmla="*/ 45 w 48"/>
                  <a:gd name="T5" fmla="*/ 7 h 45"/>
                  <a:gd name="T6" fmla="*/ 35 w 48"/>
                  <a:gd name="T7" fmla="*/ 25 h 45"/>
                  <a:gd name="T8" fmla="*/ 27 w 48"/>
                  <a:gd name="T9" fmla="*/ 41 h 45"/>
                  <a:gd name="T10" fmla="*/ 24 w 48"/>
                  <a:gd name="T11" fmla="*/ 45 h 45"/>
                  <a:gd name="T12" fmla="*/ 21 w 48"/>
                  <a:gd name="T13" fmla="*/ 43 h 45"/>
                  <a:gd name="T14" fmla="*/ 7 w 48"/>
                  <a:gd name="T15" fmla="*/ 18 h 45"/>
                  <a:gd name="T16" fmla="*/ 2 w 48"/>
                  <a:gd name="T17" fmla="*/ 7 h 45"/>
                  <a:gd name="T18" fmla="*/ 6 w 48"/>
                  <a:gd name="T19" fmla="*/ 0 h 45"/>
                  <a:gd name="T20" fmla="*/ 24 w 48"/>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5">
                    <a:moveTo>
                      <a:pt x="24" y="0"/>
                    </a:moveTo>
                    <a:cubicBezTo>
                      <a:pt x="30" y="0"/>
                      <a:pt x="35" y="0"/>
                      <a:pt x="41" y="0"/>
                    </a:cubicBezTo>
                    <a:cubicBezTo>
                      <a:pt x="45" y="0"/>
                      <a:pt x="48" y="2"/>
                      <a:pt x="45" y="7"/>
                    </a:cubicBezTo>
                    <a:cubicBezTo>
                      <a:pt x="42" y="13"/>
                      <a:pt x="39" y="19"/>
                      <a:pt x="35" y="25"/>
                    </a:cubicBezTo>
                    <a:cubicBezTo>
                      <a:pt x="33" y="30"/>
                      <a:pt x="30" y="36"/>
                      <a:pt x="27" y="41"/>
                    </a:cubicBezTo>
                    <a:cubicBezTo>
                      <a:pt x="26" y="43"/>
                      <a:pt x="25" y="44"/>
                      <a:pt x="24" y="45"/>
                    </a:cubicBezTo>
                    <a:cubicBezTo>
                      <a:pt x="23" y="45"/>
                      <a:pt x="21" y="43"/>
                      <a:pt x="21" y="43"/>
                    </a:cubicBezTo>
                    <a:cubicBezTo>
                      <a:pt x="20" y="32"/>
                      <a:pt x="12" y="26"/>
                      <a:pt x="7" y="18"/>
                    </a:cubicBezTo>
                    <a:cubicBezTo>
                      <a:pt x="5" y="14"/>
                      <a:pt x="4" y="10"/>
                      <a:pt x="2" y="7"/>
                    </a:cubicBezTo>
                    <a:cubicBezTo>
                      <a:pt x="0" y="2"/>
                      <a:pt x="2" y="0"/>
                      <a:pt x="6" y="0"/>
                    </a:cubicBezTo>
                    <a:cubicBezTo>
                      <a:pt x="12" y="0"/>
                      <a:pt x="18"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221" name="圆角矩形 95">
            <a:extLst>
              <a:ext uri="{FF2B5EF4-FFF2-40B4-BE49-F238E27FC236}">
                <a16:creationId xmlns:a16="http://schemas.microsoft.com/office/drawing/2014/main" id="{A4EBB511-BEED-DAC4-5D38-99667CFEC4D1}"/>
              </a:ext>
            </a:extLst>
          </p:cNvPr>
          <p:cNvSpPr/>
          <p:nvPr/>
        </p:nvSpPr>
        <p:spPr>
          <a:xfrm>
            <a:off x="3173395" y="5032507"/>
            <a:ext cx="8559036" cy="756448"/>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06" fontAlgn="auto">
              <a:spcBef>
                <a:spcPts val="0"/>
              </a:spcBef>
              <a:spcAft>
                <a:spcPts val="0"/>
              </a:spcAft>
              <a:defRPr/>
            </a:pPr>
            <a:endParaRPr lang="ru-RU" sz="1100" b="1" dirty="0">
              <a:solidFill>
                <a:srgbClr val="2B6030"/>
              </a:solidFill>
              <a:cs typeface="Arial" panose="020B0604020202020204" pitchFamily="34" charset="0"/>
            </a:endParaRPr>
          </a:p>
        </p:txBody>
      </p:sp>
      <p:grpSp>
        <p:nvGrpSpPr>
          <p:cNvPr id="222" name="Группа 221">
            <a:extLst>
              <a:ext uri="{FF2B5EF4-FFF2-40B4-BE49-F238E27FC236}">
                <a16:creationId xmlns:a16="http://schemas.microsoft.com/office/drawing/2014/main" id="{D6A0C4F5-2F82-07A3-77C5-7F3EDFE8F48B}"/>
              </a:ext>
            </a:extLst>
          </p:cNvPr>
          <p:cNvGrpSpPr>
            <a:grpSpLocks noChangeAspect="1"/>
          </p:cNvGrpSpPr>
          <p:nvPr/>
        </p:nvGrpSpPr>
        <p:grpSpPr>
          <a:xfrm>
            <a:off x="3253326" y="5173492"/>
            <a:ext cx="760236" cy="432000"/>
            <a:chOff x="633703" y="4595227"/>
            <a:chExt cx="817227" cy="475253"/>
          </a:xfrm>
        </p:grpSpPr>
        <p:grpSp>
          <p:nvGrpSpPr>
            <p:cNvPr id="223" name="Группа 222">
              <a:extLst>
                <a:ext uri="{FF2B5EF4-FFF2-40B4-BE49-F238E27FC236}">
                  <a16:creationId xmlns:a16="http://schemas.microsoft.com/office/drawing/2014/main" id="{A3A668D0-1711-425F-7018-91225C4C7F69}"/>
                </a:ext>
              </a:extLst>
            </p:cNvPr>
            <p:cNvGrpSpPr/>
            <p:nvPr/>
          </p:nvGrpSpPr>
          <p:grpSpPr>
            <a:xfrm>
              <a:off x="791277" y="4595227"/>
              <a:ext cx="475253" cy="475253"/>
              <a:chOff x="-588233" y="5080746"/>
              <a:chExt cx="475253" cy="475253"/>
            </a:xfrm>
          </p:grpSpPr>
          <p:sp>
            <p:nvSpPr>
              <p:cNvPr id="225" name="Овал 224">
                <a:extLst>
                  <a:ext uri="{FF2B5EF4-FFF2-40B4-BE49-F238E27FC236}">
                    <a16:creationId xmlns:a16="http://schemas.microsoft.com/office/drawing/2014/main" id="{0E16A8A5-35F3-C22F-2124-4B9F443EE829}"/>
                  </a:ext>
                </a:extLst>
              </p:cNvPr>
              <p:cNvSpPr/>
              <p:nvPr/>
            </p:nvSpPr>
            <p:spPr>
              <a:xfrm>
                <a:off x="-588233" y="5080746"/>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highlight>
                    <a:srgbClr val="000000"/>
                  </a:highlight>
                </a:endParaRPr>
              </a:p>
            </p:txBody>
          </p:sp>
          <p:grpSp>
            <p:nvGrpSpPr>
              <p:cNvPr id="226" name="Group 411">
                <a:extLst>
                  <a:ext uri="{FF2B5EF4-FFF2-40B4-BE49-F238E27FC236}">
                    <a16:creationId xmlns:a16="http://schemas.microsoft.com/office/drawing/2014/main" id="{EB0B4181-187E-D397-E04A-172599EA3D7A}"/>
                  </a:ext>
                </a:extLst>
              </p:cNvPr>
              <p:cNvGrpSpPr/>
              <p:nvPr/>
            </p:nvGrpSpPr>
            <p:grpSpPr>
              <a:xfrm>
                <a:off x="-470367" y="5183446"/>
                <a:ext cx="239520" cy="183160"/>
                <a:chOff x="3725863" y="1755775"/>
                <a:chExt cx="674688" cy="476251"/>
              </a:xfrm>
              <a:solidFill>
                <a:schemeClr val="bg1"/>
              </a:solidFill>
            </p:grpSpPr>
            <p:sp>
              <p:nvSpPr>
                <p:cNvPr id="227" name="Freeform 277">
                  <a:extLst>
                    <a:ext uri="{FF2B5EF4-FFF2-40B4-BE49-F238E27FC236}">
                      <a16:creationId xmlns:a16="http://schemas.microsoft.com/office/drawing/2014/main" id="{9936E2A4-1932-B878-3E3F-83FFBF233BB4}"/>
                    </a:ext>
                  </a:extLst>
                </p:cNvPr>
                <p:cNvSpPr>
                  <a:spLocks noEditPoints="1"/>
                </p:cNvSpPr>
                <p:nvPr/>
              </p:nvSpPr>
              <p:spPr bwMode="auto">
                <a:xfrm>
                  <a:off x="3844926" y="1755775"/>
                  <a:ext cx="225425" cy="319088"/>
                </a:xfrm>
                <a:custGeom>
                  <a:avLst/>
                  <a:gdLst>
                    <a:gd name="T0" fmla="*/ 42 w 77"/>
                    <a:gd name="T1" fmla="*/ 109 h 109"/>
                    <a:gd name="T2" fmla="*/ 35 w 77"/>
                    <a:gd name="T3" fmla="*/ 109 h 109"/>
                    <a:gd name="T4" fmla="*/ 0 w 77"/>
                    <a:gd name="T5" fmla="*/ 74 h 109"/>
                    <a:gd name="T6" fmla="*/ 0 w 77"/>
                    <a:gd name="T7" fmla="*/ 36 h 109"/>
                    <a:gd name="T8" fmla="*/ 35 w 77"/>
                    <a:gd name="T9" fmla="*/ 0 h 109"/>
                    <a:gd name="T10" fmla="*/ 42 w 77"/>
                    <a:gd name="T11" fmla="*/ 0 h 109"/>
                    <a:gd name="T12" fmla="*/ 77 w 77"/>
                    <a:gd name="T13" fmla="*/ 36 h 109"/>
                    <a:gd name="T14" fmla="*/ 77 w 77"/>
                    <a:gd name="T15" fmla="*/ 74 h 109"/>
                    <a:gd name="T16" fmla="*/ 42 w 77"/>
                    <a:gd name="T17" fmla="*/ 109 h 109"/>
                    <a:gd name="T18" fmla="*/ 35 w 77"/>
                    <a:gd name="T19" fmla="*/ 12 h 109"/>
                    <a:gd name="T20" fmla="*/ 12 w 77"/>
                    <a:gd name="T21" fmla="*/ 36 h 109"/>
                    <a:gd name="T22" fmla="*/ 12 w 77"/>
                    <a:gd name="T23" fmla="*/ 74 h 109"/>
                    <a:gd name="T24" fmla="*/ 35 w 77"/>
                    <a:gd name="T25" fmla="*/ 97 h 109"/>
                    <a:gd name="T26" fmla="*/ 42 w 77"/>
                    <a:gd name="T27" fmla="*/ 97 h 109"/>
                    <a:gd name="T28" fmla="*/ 65 w 77"/>
                    <a:gd name="T29" fmla="*/ 74 h 109"/>
                    <a:gd name="T30" fmla="*/ 65 w 77"/>
                    <a:gd name="T31" fmla="*/ 36 h 109"/>
                    <a:gd name="T32" fmla="*/ 42 w 77"/>
                    <a:gd name="T33" fmla="*/ 12 h 109"/>
                    <a:gd name="T34" fmla="*/ 35 w 77"/>
                    <a:gd name="T35" fmla="*/ 1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109">
                      <a:moveTo>
                        <a:pt x="42" y="109"/>
                      </a:moveTo>
                      <a:cubicBezTo>
                        <a:pt x="35" y="109"/>
                        <a:pt x="35" y="109"/>
                        <a:pt x="35" y="109"/>
                      </a:cubicBezTo>
                      <a:cubicBezTo>
                        <a:pt x="16" y="109"/>
                        <a:pt x="0" y="93"/>
                        <a:pt x="0" y="74"/>
                      </a:cubicBezTo>
                      <a:cubicBezTo>
                        <a:pt x="0" y="36"/>
                        <a:pt x="0" y="36"/>
                        <a:pt x="0" y="36"/>
                      </a:cubicBezTo>
                      <a:cubicBezTo>
                        <a:pt x="0" y="16"/>
                        <a:pt x="16" y="0"/>
                        <a:pt x="35" y="0"/>
                      </a:cubicBezTo>
                      <a:cubicBezTo>
                        <a:pt x="42" y="0"/>
                        <a:pt x="42" y="0"/>
                        <a:pt x="42" y="0"/>
                      </a:cubicBezTo>
                      <a:cubicBezTo>
                        <a:pt x="61" y="0"/>
                        <a:pt x="77" y="16"/>
                        <a:pt x="77" y="36"/>
                      </a:cubicBezTo>
                      <a:cubicBezTo>
                        <a:pt x="77" y="74"/>
                        <a:pt x="77" y="74"/>
                        <a:pt x="77" y="74"/>
                      </a:cubicBezTo>
                      <a:cubicBezTo>
                        <a:pt x="77" y="93"/>
                        <a:pt x="61" y="109"/>
                        <a:pt x="42" y="109"/>
                      </a:cubicBezTo>
                      <a:close/>
                      <a:moveTo>
                        <a:pt x="35" y="12"/>
                      </a:moveTo>
                      <a:cubicBezTo>
                        <a:pt x="22" y="12"/>
                        <a:pt x="12" y="23"/>
                        <a:pt x="12" y="36"/>
                      </a:cubicBezTo>
                      <a:cubicBezTo>
                        <a:pt x="12" y="74"/>
                        <a:pt x="12" y="74"/>
                        <a:pt x="12" y="74"/>
                      </a:cubicBezTo>
                      <a:cubicBezTo>
                        <a:pt x="12" y="86"/>
                        <a:pt x="22" y="97"/>
                        <a:pt x="35" y="97"/>
                      </a:cubicBezTo>
                      <a:cubicBezTo>
                        <a:pt x="42" y="97"/>
                        <a:pt x="42" y="97"/>
                        <a:pt x="42" y="97"/>
                      </a:cubicBezTo>
                      <a:cubicBezTo>
                        <a:pt x="55" y="97"/>
                        <a:pt x="65" y="86"/>
                        <a:pt x="65" y="74"/>
                      </a:cubicBezTo>
                      <a:cubicBezTo>
                        <a:pt x="65" y="36"/>
                        <a:pt x="65" y="36"/>
                        <a:pt x="65" y="36"/>
                      </a:cubicBezTo>
                      <a:cubicBezTo>
                        <a:pt x="65" y="23"/>
                        <a:pt x="55" y="12"/>
                        <a:pt x="42" y="12"/>
                      </a:cubicBezTo>
                      <a:lnTo>
                        <a:pt x="3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228" name="Freeform 278">
                  <a:extLst>
                    <a:ext uri="{FF2B5EF4-FFF2-40B4-BE49-F238E27FC236}">
                      <a16:creationId xmlns:a16="http://schemas.microsoft.com/office/drawing/2014/main" id="{A5BD8148-A5E1-F72D-A0C2-262B6931B549}"/>
                    </a:ext>
                  </a:extLst>
                </p:cNvPr>
                <p:cNvSpPr>
                  <a:spLocks/>
                </p:cNvSpPr>
                <p:nvPr/>
              </p:nvSpPr>
              <p:spPr bwMode="auto">
                <a:xfrm>
                  <a:off x="3725863" y="2044700"/>
                  <a:ext cx="461963" cy="187325"/>
                </a:xfrm>
                <a:custGeom>
                  <a:avLst/>
                  <a:gdLst>
                    <a:gd name="T0" fmla="*/ 152 w 158"/>
                    <a:gd name="T1" fmla="*/ 64 h 64"/>
                    <a:gd name="T2" fmla="*/ 7 w 158"/>
                    <a:gd name="T3" fmla="*/ 64 h 64"/>
                    <a:gd name="T4" fmla="*/ 1 w 158"/>
                    <a:gd name="T5" fmla="*/ 58 h 64"/>
                    <a:gd name="T6" fmla="*/ 1 w 158"/>
                    <a:gd name="T7" fmla="*/ 45 h 64"/>
                    <a:gd name="T8" fmla="*/ 60 w 158"/>
                    <a:gd name="T9" fmla="*/ 14 h 64"/>
                    <a:gd name="T10" fmla="*/ 60 w 158"/>
                    <a:gd name="T11" fmla="*/ 6 h 64"/>
                    <a:gd name="T12" fmla="*/ 66 w 158"/>
                    <a:gd name="T13" fmla="*/ 0 h 64"/>
                    <a:gd name="T14" fmla="*/ 72 w 158"/>
                    <a:gd name="T15" fmla="*/ 6 h 64"/>
                    <a:gd name="T16" fmla="*/ 72 w 158"/>
                    <a:gd name="T17" fmla="*/ 19 h 64"/>
                    <a:gd name="T18" fmla="*/ 67 w 158"/>
                    <a:gd name="T19" fmla="*/ 25 h 64"/>
                    <a:gd name="T20" fmla="*/ 13 w 158"/>
                    <a:gd name="T21" fmla="*/ 45 h 64"/>
                    <a:gd name="T22" fmla="*/ 13 w 158"/>
                    <a:gd name="T23" fmla="*/ 52 h 64"/>
                    <a:gd name="T24" fmla="*/ 152 w 158"/>
                    <a:gd name="T25" fmla="*/ 52 h 64"/>
                    <a:gd name="T26" fmla="*/ 158 w 158"/>
                    <a:gd name="T27" fmla="*/ 58 h 64"/>
                    <a:gd name="T28" fmla="*/ 152 w 158"/>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64">
                      <a:moveTo>
                        <a:pt x="152" y="64"/>
                      </a:moveTo>
                      <a:cubicBezTo>
                        <a:pt x="7" y="64"/>
                        <a:pt x="7" y="64"/>
                        <a:pt x="7" y="64"/>
                      </a:cubicBezTo>
                      <a:cubicBezTo>
                        <a:pt x="3" y="64"/>
                        <a:pt x="1" y="62"/>
                        <a:pt x="1" y="58"/>
                      </a:cubicBezTo>
                      <a:cubicBezTo>
                        <a:pt x="1" y="45"/>
                        <a:pt x="1" y="45"/>
                        <a:pt x="1" y="45"/>
                      </a:cubicBezTo>
                      <a:cubicBezTo>
                        <a:pt x="0" y="31"/>
                        <a:pt x="32" y="21"/>
                        <a:pt x="60" y="14"/>
                      </a:cubicBezTo>
                      <a:cubicBezTo>
                        <a:pt x="60" y="6"/>
                        <a:pt x="60" y="6"/>
                        <a:pt x="60" y="6"/>
                      </a:cubicBezTo>
                      <a:cubicBezTo>
                        <a:pt x="60" y="2"/>
                        <a:pt x="63" y="0"/>
                        <a:pt x="66" y="0"/>
                      </a:cubicBezTo>
                      <a:cubicBezTo>
                        <a:pt x="69" y="0"/>
                        <a:pt x="72" y="2"/>
                        <a:pt x="72" y="6"/>
                      </a:cubicBezTo>
                      <a:cubicBezTo>
                        <a:pt x="72" y="19"/>
                        <a:pt x="72" y="19"/>
                        <a:pt x="72" y="19"/>
                      </a:cubicBezTo>
                      <a:cubicBezTo>
                        <a:pt x="72" y="22"/>
                        <a:pt x="70" y="24"/>
                        <a:pt x="67" y="25"/>
                      </a:cubicBezTo>
                      <a:cubicBezTo>
                        <a:pt x="41" y="31"/>
                        <a:pt x="15" y="40"/>
                        <a:pt x="13" y="45"/>
                      </a:cubicBezTo>
                      <a:cubicBezTo>
                        <a:pt x="13" y="52"/>
                        <a:pt x="13" y="52"/>
                        <a:pt x="13" y="52"/>
                      </a:cubicBezTo>
                      <a:cubicBezTo>
                        <a:pt x="152" y="52"/>
                        <a:pt x="152" y="52"/>
                        <a:pt x="152" y="52"/>
                      </a:cubicBezTo>
                      <a:cubicBezTo>
                        <a:pt x="156" y="52"/>
                        <a:pt x="158" y="55"/>
                        <a:pt x="158" y="58"/>
                      </a:cubicBezTo>
                      <a:cubicBezTo>
                        <a:pt x="158" y="62"/>
                        <a:pt x="156" y="64"/>
                        <a:pt x="152"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cs typeface="Arial" pitchFamily="34" charset="0"/>
                  </a:endParaRPr>
                </a:p>
              </p:txBody>
            </p:sp>
            <p:sp>
              <p:nvSpPr>
                <p:cNvPr id="229" name="Freeform 279">
                  <a:extLst>
                    <a:ext uri="{FF2B5EF4-FFF2-40B4-BE49-F238E27FC236}">
                      <a16:creationId xmlns:a16="http://schemas.microsoft.com/office/drawing/2014/main" id="{5BFCC90F-D676-5EEE-A249-4FA0465785FA}"/>
                    </a:ext>
                  </a:extLst>
                </p:cNvPr>
                <p:cNvSpPr>
                  <a:spLocks/>
                </p:cNvSpPr>
                <p:nvPr/>
              </p:nvSpPr>
              <p:spPr bwMode="auto">
                <a:xfrm>
                  <a:off x="3979863" y="2041525"/>
                  <a:ext cx="209550" cy="190500"/>
                </a:xfrm>
                <a:custGeom>
                  <a:avLst/>
                  <a:gdLst>
                    <a:gd name="T0" fmla="*/ 65 w 72"/>
                    <a:gd name="T1" fmla="*/ 65 h 65"/>
                    <a:gd name="T2" fmla="*/ 59 w 72"/>
                    <a:gd name="T3" fmla="*/ 59 h 65"/>
                    <a:gd name="T4" fmla="*/ 59 w 72"/>
                    <a:gd name="T5" fmla="*/ 46 h 65"/>
                    <a:gd name="T6" fmla="*/ 5 w 72"/>
                    <a:gd name="T7" fmla="*/ 26 h 65"/>
                    <a:gd name="T8" fmla="*/ 0 w 72"/>
                    <a:gd name="T9" fmla="*/ 20 h 65"/>
                    <a:gd name="T10" fmla="*/ 0 w 72"/>
                    <a:gd name="T11" fmla="*/ 6 h 65"/>
                    <a:gd name="T12" fmla="*/ 6 w 72"/>
                    <a:gd name="T13" fmla="*/ 0 h 65"/>
                    <a:gd name="T14" fmla="*/ 12 w 72"/>
                    <a:gd name="T15" fmla="*/ 6 h 65"/>
                    <a:gd name="T16" fmla="*/ 12 w 72"/>
                    <a:gd name="T17" fmla="*/ 15 h 65"/>
                    <a:gd name="T18" fmla="*/ 71 w 72"/>
                    <a:gd name="T19" fmla="*/ 47 h 65"/>
                    <a:gd name="T20" fmla="*/ 71 w 72"/>
                    <a:gd name="T21" fmla="*/ 59 h 65"/>
                    <a:gd name="T22" fmla="*/ 65 w 7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65">
                      <a:moveTo>
                        <a:pt x="65" y="65"/>
                      </a:moveTo>
                      <a:cubicBezTo>
                        <a:pt x="62" y="65"/>
                        <a:pt x="59" y="63"/>
                        <a:pt x="59" y="59"/>
                      </a:cubicBezTo>
                      <a:cubicBezTo>
                        <a:pt x="59" y="46"/>
                        <a:pt x="59" y="46"/>
                        <a:pt x="59" y="46"/>
                      </a:cubicBezTo>
                      <a:cubicBezTo>
                        <a:pt x="57" y="41"/>
                        <a:pt x="31" y="32"/>
                        <a:pt x="5" y="26"/>
                      </a:cubicBezTo>
                      <a:cubicBezTo>
                        <a:pt x="2" y="25"/>
                        <a:pt x="0" y="23"/>
                        <a:pt x="0" y="20"/>
                      </a:cubicBezTo>
                      <a:cubicBezTo>
                        <a:pt x="0" y="6"/>
                        <a:pt x="0" y="6"/>
                        <a:pt x="0" y="6"/>
                      </a:cubicBezTo>
                      <a:cubicBezTo>
                        <a:pt x="0" y="3"/>
                        <a:pt x="3" y="0"/>
                        <a:pt x="6" y="0"/>
                      </a:cubicBezTo>
                      <a:cubicBezTo>
                        <a:pt x="9" y="0"/>
                        <a:pt x="12" y="3"/>
                        <a:pt x="12" y="6"/>
                      </a:cubicBezTo>
                      <a:cubicBezTo>
                        <a:pt x="12" y="15"/>
                        <a:pt x="12" y="15"/>
                        <a:pt x="12" y="15"/>
                      </a:cubicBezTo>
                      <a:cubicBezTo>
                        <a:pt x="40" y="22"/>
                        <a:pt x="72" y="32"/>
                        <a:pt x="71" y="47"/>
                      </a:cubicBezTo>
                      <a:cubicBezTo>
                        <a:pt x="71" y="59"/>
                        <a:pt x="71" y="59"/>
                        <a:pt x="71" y="59"/>
                      </a:cubicBezTo>
                      <a:cubicBezTo>
                        <a:pt x="71" y="63"/>
                        <a:pt x="69" y="65"/>
                        <a:pt x="65"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230" name="Freeform 280">
                  <a:extLst>
                    <a:ext uri="{FF2B5EF4-FFF2-40B4-BE49-F238E27FC236}">
                      <a16:creationId xmlns:a16="http://schemas.microsoft.com/office/drawing/2014/main" id="{10BEEFCB-7410-63C5-B174-E339002869FD}"/>
                    </a:ext>
                  </a:extLst>
                </p:cNvPr>
                <p:cNvSpPr>
                  <a:spLocks noEditPoints="1"/>
                </p:cNvSpPr>
                <p:nvPr/>
              </p:nvSpPr>
              <p:spPr bwMode="auto">
                <a:xfrm>
                  <a:off x="4116388" y="1843088"/>
                  <a:ext cx="187325" cy="263525"/>
                </a:xfrm>
                <a:custGeom>
                  <a:avLst/>
                  <a:gdLst>
                    <a:gd name="T0" fmla="*/ 35 w 64"/>
                    <a:gd name="T1" fmla="*/ 90 h 90"/>
                    <a:gd name="T2" fmla="*/ 30 w 64"/>
                    <a:gd name="T3" fmla="*/ 90 h 90"/>
                    <a:gd name="T4" fmla="*/ 0 w 64"/>
                    <a:gd name="T5" fmla="*/ 60 h 90"/>
                    <a:gd name="T6" fmla="*/ 0 w 64"/>
                    <a:gd name="T7" fmla="*/ 30 h 90"/>
                    <a:gd name="T8" fmla="*/ 30 w 64"/>
                    <a:gd name="T9" fmla="*/ 0 h 90"/>
                    <a:gd name="T10" fmla="*/ 35 w 64"/>
                    <a:gd name="T11" fmla="*/ 0 h 90"/>
                    <a:gd name="T12" fmla="*/ 64 w 64"/>
                    <a:gd name="T13" fmla="*/ 30 h 90"/>
                    <a:gd name="T14" fmla="*/ 64 w 64"/>
                    <a:gd name="T15" fmla="*/ 60 h 90"/>
                    <a:gd name="T16" fmla="*/ 35 w 64"/>
                    <a:gd name="T17" fmla="*/ 90 h 90"/>
                    <a:gd name="T18" fmla="*/ 30 w 64"/>
                    <a:gd name="T19" fmla="*/ 12 h 90"/>
                    <a:gd name="T20" fmla="*/ 12 w 64"/>
                    <a:gd name="T21" fmla="*/ 30 h 90"/>
                    <a:gd name="T22" fmla="*/ 12 w 64"/>
                    <a:gd name="T23" fmla="*/ 60 h 90"/>
                    <a:gd name="T24" fmla="*/ 30 w 64"/>
                    <a:gd name="T25" fmla="*/ 78 h 90"/>
                    <a:gd name="T26" fmla="*/ 35 w 64"/>
                    <a:gd name="T27" fmla="*/ 78 h 90"/>
                    <a:gd name="T28" fmla="*/ 52 w 64"/>
                    <a:gd name="T29" fmla="*/ 60 h 90"/>
                    <a:gd name="T30" fmla="*/ 52 w 64"/>
                    <a:gd name="T31" fmla="*/ 30 h 90"/>
                    <a:gd name="T32" fmla="*/ 35 w 64"/>
                    <a:gd name="T33" fmla="*/ 12 h 90"/>
                    <a:gd name="T34" fmla="*/ 30 w 64"/>
                    <a:gd name="T35"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90">
                      <a:moveTo>
                        <a:pt x="35" y="90"/>
                      </a:moveTo>
                      <a:cubicBezTo>
                        <a:pt x="30" y="90"/>
                        <a:pt x="30" y="90"/>
                        <a:pt x="30" y="90"/>
                      </a:cubicBezTo>
                      <a:cubicBezTo>
                        <a:pt x="13" y="90"/>
                        <a:pt x="0" y="76"/>
                        <a:pt x="0" y="60"/>
                      </a:cubicBezTo>
                      <a:cubicBezTo>
                        <a:pt x="0" y="30"/>
                        <a:pt x="0" y="30"/>
                        <a:pt x="0" y="30"/>
                      </a:cubicBezTo>
                      <a:cubicBezTo>
                        <a:pt x="0" y="14"/>
                        <a:pt x="13" y="0"/>
                        <a:pt x="30" y="0"/>
                      </a:cubicBezTo>
                      <a:cubicBezTo>
                        <a:pt x="35" y="0"/>
                        <a:pt x="35" y="0"/>
                        <a:pt x="35" y="0"/>
                      </a:cubicBezTo>
                      <a:cubicBezTo>
                        <a:pt x="51" y="0"/>
                        <a:pt x="64" y="14"/>
                        <a:pt x="64" y="30"/>
                      </a:cubicBezTo>
                      <a:cubicBezTo>
                        <a:pt x="64" y="60"/>
                        <a:pt x="64" y="60"/>
                        <a:pt x="64" y="60"/>
                      </a:cubicBezTo>
                      <a:cubicBezTo>
                        <a:pt x="64" y="76"/>
                        <a:pt x="51" y="90"/>
                        <a:pt x="35" y="90"/>
                      </a:cubicBezTo>
                      <a:close/>
                      <a:moveTo>
                        <a:pt x="30" y="12"/>
                      </a:moveTo>
                      <a:cubicBezTo>
                        <a:pt x="20" y="12"/>
                        <a:pt x="12" y="20"/>
                        <a:pt x="12" y="30"/>
                      </a:cubicBezTo>
                      <a:cubicBezTo>
                        <a:pt x="12" y="60"/>
                        <a:pt x="12" y="60"/>
                        <a:pt x="12" y="60"/>
                      </a:cubicBezTo>
                      <a:cubicBezTo>
                        <a:pt x="12" y="70"/>
                        <a:pt x="20" y="78"/>
                        <a:pt x="30" y="78"/>
                      </a:cubicBezTo>
                      <a:cubicBezTo>
                        <a:pt x="35" y="78"/>
                        <a:pt x="35" y="78"/>
                        <a:pt x="35" y="78"/>
                      </a:cubicBezTo>
                      <a:cubicBezTo>
                        <a:pt x="45" y="78"/>
                        <a:pt x="52" y="70"/>
                        <a:pt x="52" y="60"/>
                      </a:cubicBezTo>
                      <a:cubicBezTo>
                        <a:pt x="52" y="30"/>
                        <a:pt x="52" y="30"/>
                        <a:pt x="52" y="30"/>
                      </a:cubicBezTo>
                      <a:cubicBezTo>
                        <a:pt x="52" y="20"/>
                        <a:pt x="45" y="12"/>
                        <a:pt x="35"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231" name="Freeform 281">
                  <a:extLst>
                    <a:ext uri="{FF2B5EF4-FFF2-40B4-BE49-F238E27FC236}">
                      <a16:creationId xmlns:a16="http://schemas.microsoft.com/office/drawing/2014/main" id="{568BCB36-7861-3DAC-2227-3749127C63D4}"/>
                    </a:ext>
                  </a:extLst>
                </p:cNvPr>
                <p:cNvSpPr>
                  <a:spLocks/>
                </p:cNvSpPr>
                <p:nvPr/>
              </p:nvSpPr>
              <p:spPr bwMode="auto">
                <a:xfrm>
                  <a:off x="4164013" y="2074863"/>
                  <a:ext cx="34925" cy="66675"/>
                </a:xfrm>
                <a:custGeom>
                  <a:avLst/>
                  <a:gdLst>
                    <a:gd name="T0" fmla="*/ 6 w 12"/>
                    <a:gd name="T1" fmla="*/ 23 h 23"/>
                    <a:gd name="T2" fmla="*/ 0 w 12"/>
                    <a:gd name="T3" fmla="*/ 17 h 23"/>
                    <a:gd name="T4" fmla="*/ 0 w 12"/>
                    <a:gd name="T5" fmla="*/ 6 h 23"/>
                    <a:gd name="T6" fmla="*/ 6 w 12"/>
                    <a:gd name="T7" fmla="*/ 0 h 23"/>
                    <a:gd name="T8" fmla="*/ 12 w 12"/>
                    <a:gd name="T9" fmla="*/ 6 h 23"/>
                    <a:gd name="T10" fmla="*/ 12 w 12"/>
                    <a:gd name="T11" fmla="*/ 17 h 23"/>
                    <a:gd name="T12" fmla="*/ 6 w 12"/>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 h="23">
                      <a:moveTo>
                        <a:pt x="6" y="23"/>
                      </a:moveTo>
                      <a:cubicBezTo>
                        <a:pt x="2" y="23"/>
                        <a:pt x="0" y="20"/>
                        <a:pt x="0" y="17"/>
                      </a:cubicBezTo>
                      <a:cubicBezTo>
                        <a:pt x="0" y="6"/>
                        <a:pt x="0" y="6"/>
                        <a:pt x="0" y="6"/>
                      </a:cubicBezTo>
                      <a:cubicBezTo>
                        <a:pt x="0" y="3"/>
                        <a:pt x="2" y="0"/>
                        <a:pt x="6" y="0"/>
                      </a:cubicBezTo>
                      <a:cubicBezTo>
                        <a:pt x="9" y="0"/>
                        <a:pt x="12" y="3"/>
                        <a:pt x="12" y="6"/>
                      </a:cubicBezTo>
                      <a:cubicBezTo>
                        <a:pt x="12" y="17"/>
                        <a:pt x="12" y="17"/>
                        <a:pt x="12" y="17"/>
                      </a:cubicBezTo>
                      <a:cubicBezTo>
                        <a:pt x="12" y="20"/>
                        <a:pt x="9" y="23"/>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232" name="Freeform 282">
                  <a:extLst>
                    <a:ext uri="{FF2B5EF4-FFF2-40B4-BE49-F238E27FC236}">
                      <a16:creationId xmlns:a16="http://schemas.microsoft.com/office/drawing/2014/main" id="{AE194477-F276-EDD3-969E-6FA443F9CA7A}"/>
                    </a:ext>
                  </a:extLst>
                </p:cNvPr>
                <p:cNvSpPr>
                  <a:spLocks/>
                </p:cNvSpPr>
                <p:nvPr/>
              </p:nvSpPr>
              <p:spPr bwMode="auto">
                <a:xfrm>
                  <a:off x="4227513" y="2197100"/>
                  <a:ext cx="173038" cy="34925"/>
                </a:xfrm>
                <a:custGeom>
                  <a:avLst/>
                  <a:gdLst>
                    <a:gd name="T0" fmla="*/ 53 w 59"/>
                    <a:gd name="T1" fmla="*/ 12 h 12"/>
                    <a:gd name="T2" fmla="*/ 6 w 59"/>
                    <a:gd name="T3" fmla="*/ 12 h 12"/>
                    <a:gd name="T4" fmla="*/ 0 w 59"/>
                    <a:gd name="T5" fmla="*/ 6 h 12"/>
                    <a:gd name="T6" fmla="*/ 6 w 59"/>
                    <a:gd name="T7" fmla="*/ 0 h 12"/>
                    <a:gd name="T8" fmla="*/ 53 w 59"/>
                    <a:gd name="T9" fmla="*/ 0 h 12"/>
                    <a:gd name="T10" fmla="*/ 59 w 59"/>
                    <a:gd name="T11" fmla="*/ 6 h 12"/>
                    <a:gd name="T12" fmla="*/ 53 w 5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9" h="12">
                      <a:moveTo>
                        <a:pt x="53" y="12"/>
                      </a:moveTo>
                      <a:cubicBezTo>
                        <a:pt x="6" y="12"/>
                        <a:pt x="6" y="12"/>
                        <a:pt x="6" y="12"/>
                      </a:cubicBezTo>
                      <a:cubicBezTo>
                        <a:pt x="3" y="12"/>
                        <a:pt x="0" y="10"/>
                        <a:pt x="0" y="6"/>
                      </a:cubicBezTo>
                      <a:cubicBezTo>
                        <a:pt x="0" y="3"/>
                        <a:pt x="3" y="0"/>
                        <a:pt x="6" y="0"/>
                      </a:cubicBezTo>
                      <a:cubicBezTo>
                        <a:pt x="53" y="0"/>
                        <a:pt x="53" y="0"/>
                        <a:pt x="53" y="0"/>
                      </a:cubicBezTo>
                      <a:cubicBezTo>
                        <a:pt x="56" y="0"/>
                        <a:pt x="59" y="3"/>
                        <a:pt x="59" y="6"/>
                      </a:cubicBezTo>
                      <a:cubicBezTo>
                        <a:pt x="59" y="10"/>
                        <a:pt x="56" y="12"/>
                        <a:pt x="5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233" name="Freeform 283">
                  <a:extLst>
                    <a:ext uri="{FF2B5EF4-FFF2-40B4-BE49-F238E27FC236}">
                      <a16:creationId xmlns:a16="http://schemas.microsoft.com/office/drawing/2014/main" id="{9AE4AF5B-F6C8-70EF-5739-CC5058942767}"/>
                    </a:ext>
                  </a:extLst>
                </p:cNvPr>
                <p:cNvSpPr>
                  <a:spLocks/>
                </p:cNvSpPr>
                <p:nvPr/>
              </p:nvSpPr>
              <p:spPr bwMode="auto">
                <a:xfrm>
                  <a:off x="4225926" y="2074863"/>
                  <a:ext cx="174625" cy="157163"/>
                </a:xfrm>
                <a:custGeom>
                  <a:avLst/>
                  <a:gdLst>
                    <a:gd name="T0" fmla="*/ 54 w 60"/>
                    <a:gd name="T1" fmla="*/ 54 h 54"/>
                    <a:gd name="T2" fmla="*/ 48 w 60"/>
                    <a:gd name="T3" fmla="*/ 48 h 54"/>
                    <a:gd name="T4" fmla="*/ 48 w 60"/>
                    <a:gd name="T5" fmla="*/ 38 h 54"/>
                    <a:gd name="T6" fmla="*/ 5 w 60"/>
                    <a:gd name="T7" fmla="*/ 23 h 54"/>
                    <a:gd name="T8" fmla="*/ 0 w 60"/>
                    <a:gd name="T9" fmla="*/ 17 h 54"/>
                    <a:gd name="T10" fmla="*/ 0 w 60"/>
                    <a:gd name="T11" fmla="*/ 6 h 54"/>
                    <a:gd name="T12" fmla="*/ 6 w 60"/>
                    <a:gd name="T13" fmla="*/ 0 h 54"/>
                    <a:gd name="T14" fmla="*/ 12 w 60"/>
                    <a:gd name="T15" fmla="*/ 6 h 54"/>
                    <a:gd name="T16" fmla="*/ 12 w 60"/>
                    <a:gd name="T17" fmla="*/ 12 h 54"/>
                    <a:gd name="T18" fmla="*/ 60 w 60"/>
                    <a:gd name="T19" fmla="*/ 38 h 54"/>
                    <a:gd name="T20" fmla="*/ 60 w 60"/>
                    <a:gd name="T21" fmla="*/ 48 h 54"/>
                    <a:gd name="T22" fmla="*/ 54 w 60"/>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54">
                      <a:moveTo>
                        <a:pt x="54" y="54"/>
                      </a:moveTo>
                      <a:cubicBezTo>
                        <a:pt x="50" y="54"/>
                        <a:pt x="48" y="52"/>
                        <a:pt x="48" y="48"/>
                      </a:cubicBezTo>
                      <a:cubicBezTo>
                        <a:pt x="48" y="38"/>
                        <a:pt x="48" y="38"/>
                        <a:pt x="48" y="38"/>
                      </a:cubicBezTo>
                      <a:cubicBezTo>
                        <a:pt x="45" y="34"/>
                        <a:pt x="25" y="27"/>
                        <a:pt x="5" y="23"/>
                      </a:cubicBezTo>
                      <a:cubicBezTo>
                        <a:pt x="2" y="22"/>
                        <a:pt x="0" y="20"/>
                        <a:pt x="0" y="17"/>
                      </a:cubicBezTo>
                      <a:cubicBezTo>
                        <a:pt x="0" y="6"/>
                        <a:pt x="0" y="6"/>
                        <a:pt x="0" y="6"/>
                      </a:cubicBezTo>
                      <a:cubicBezTo>
                        <a:pt x="0" y="2"/>
                        <a:pt x="3" y="0"/>
                        <a:pt x="6" y="0"/>
                      </a:cubicBezTo>
                      <a:cubicBezTo>
                        <a:pt x="9" y="0"/>
                        <a:pt x="12" y="2"/>
                        <a:pt x="12" y="6"/>
                      </a:cubicBezTo>
                      <a:cubicBezTo>
                        <a:pt x="12" y="12"/>
                        <a:pt x="12" y="12"/>
                        <a:pt x="12" y="12"/>
                      </a:cubicBezTo>
                      <a:cubicBezTo>
                        <a:pt x="44" y="20"/>
                        <a:pt x="60" y="28"/>
                        <a:pt x="60" y="38"/>
                      </a:cubicBezTo>
                      <a:cubicBezTo>
                        <a:pt x="60" y="48"/>
                        <a:pt x="60" y="48"/>
                        <a:pt x="60" y="48"/>
                      </a:cubicBezTo>
                      <a:cubicBezTo>
                        <a:pt x="60" y="52"/>
                        <a:pt x="57" y="54"/>
                        <a:pt x="5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grpSp>
        <p:sp>
          <p:nvSpPr>
            <p:cNvPr id="224" name="Прямоугольник 223">
              <a:extLst>
                <a:ext uri="{FF2B5EF4-FFF2-40B4-BE49-F238E27FC236}">
                  <a16:creationId xmlns:a16="http://schemas.microsoft.com/office/drawing/2014/main" id="{15B44CCA-E57A-F5BE-F148-F1BE013A9804}"/>
                </a:ext>
              </a:extLst>
            </p:cNvPr>
            <p:cNvSpPr/>
            <p:nvPr/>
          </p:nvSpPr>
          <p:spPr>
            <a:xfrm>
              <a:off x="633703" y="4819920"/>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клиент</a:t>
              </a:r>
            </a:p>
          </p:txBody>
        </p:sp>
      </p:grpSp>
      <p:grpSp>
        <p:nvGrpSpPr>
          <p:cNvPr id="235" name="Группа 234">
            <a:extLst>
              <a:ext uri="{FF2B5EF4-FFF2-40B4-BE49-F238E27FC236}">
                <a16:creationId xmlns:a16="http://schemas.microsoft.com/office/drawing/2014/main" id="{7B89D55C-6EA1-8568-2963-CBC4126E827F}"/>
              </a:ext>
            </a:extLst>
          </p:cNvPr>
          <p:cNvGrpSpPr/>
          <p:nvPr/>
        </p:nvGrpSpPr>
        <p:grpSpPr>
          <a:xfrm>
            <a:off x="5041120" y="5194575"/>
            <a:ext cx="759600" cy="432000"/>
            <a:chOff x="-792725" y="4047737"/>
            <a:chExt cx="817227" cy="475253"/>
          </a:xfrm>
        </p:grpSpPr>
        <p:sp>
          <p:nvSpPr>
            <p:cNvPr id="236" name="Овал 235">
              <a:extLst>
                <a:ext uri="{FF2B5EF4-FFF2-40B4-BE49-F238E27FC236}">
                  <a16:creationId xmlns:a16="http://schemas.microsoft.com/office/drawing/2014/main" id="{A53035B6-E810-181B-2DED-D18353C2905E}"/>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7" name="Прямоугольник 236">
              <a:extLst>
                <a:ext uri="{FF2B5EF4-FFF2-40B4-BE49-F238E27FC236}">
                  <a16:creationId xmlns:a16="http://schemas.microsoft.com/office/drawing/2014/main" id="{8DDF9598-8E21-1CD8-7A76-C46FF17EBE6C}"/>
                </a:ext>
              </a:extLst>
            </p:cNvPr>
            <p:cNvSpPr>
              <a:spLocks noChangeAspect="1"/>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сумма</a:t>
              </a:r>
            </a:p>
          </p:txBody>
        </p:sp>
        <p:sp>
          <p:nvSpPr>
            <p:cNvPr id="238" name="Freeform 9">
              <a:extLst>
                <a:ext uri="{FF2B5EF4-FFF2-40B4-BE49-F238E27FC236}">
                  <a16:creationId xmlns:a16="http://schemas.microsoft.com/office/drawing/2014/main" id="{992182E1-DC9A-54FE-7495-213CCD0015DE}"/>
                </a:ext>
              </a:extLst>
            </p:cNvPr>
            <p:cNvSpPr>
              <a:spLocks noEditPoints="1"/>
            </p:cNvSpPr>
            <p:nvPr/>
          </p:nvSpPr>
          <p:spPr bwMode="auto">
            <a:xfrm>
              <a:off x="-463612" y="4124529"/>
              <a:ext cx="164566" cy="173904"/>
            </a:xfrm>
            <a:custGeom>
              <a:avLst/>
              <a:gdLst>
                <a:gd name="T0" fmla="*/ 240 w 1477"/>
                <a:gd name="T1" fmla="*/ 188 h 1850"/>
                <a:gd name="T2" fmla="*/ 77 w 1477"/>
                <a:gd name="T3" fmla="*/ 577 h 1850"/>
                <a:gd name="T4" fmla="*/ 169 w 1477"/>
                <a:gd name="T5" fmla="*/ 970 h 1850"/>
                <a:gd name="T6" fmla="*/ 162 w 1477"/>
                <a:gd name="T7" fmla="*/ 1240 h 1850"/>
                <a:gd name="T8" fmla="*/ 0 w 1477"/>
                <a:gd name="T9" fmla="*/ 1631 h 1850"/>
                <a:gd name="T10" fmla="*/ 1243 w 1477"/>
                <a:gd name="T11" fmla="*/ 1396 h 1850"/>
                <a:gd name="T12" fmla="*/ 1399 w 1477"/>
                <a:gd name="T13" fmla="*/ 973 h 1850"/>
                <a:gd name="T14" fmla="*/ 1315 w 1477"/>
                <a:gd name="T15" fmla="*/ 611 h 1850"/>
                <a:gd name="T16" fmla="*/ 1472 w 1477"/>
                <a:gd name="T17" fmla="*/ 188 h 1850"/>
                <a:gd name="T18" fmla="*/ 386 w 1477"/>
                <a:gd name="T19" fmla="*/ 508 h 1850"/>
                <a:gd name="T20" fmla="*/ 271 w 1477"/>
                <a:gd name="T21" fmla="*/ 538 h 1850"/>
                <a:gd name="T22" fmla="*/ 693 w 1477"/>
                <a:gd name="T23" fmla="*/ 736 h 1850"/>
                <a:gd name="T24" fmla="*/ 477 w 1477"/>
                <a:gd name="T25" fmla="*/ 541 h 1850"/>
                <a:gd name="T26" fmla="*/ 598 w 1477"/>
                <a:gd name="T27" fmla="*/ 567 h 1850"/>
                <a:gd name="T28" fmla="*/ 689 w 1477"/>
                <a:gd name="T29" fmla="*/ 431 h 1850"/>
                <a:gd name="T30" fmla="*/ 689 w 1477"/>
                <a:gd name="T31" fmla="*/ 579 h 1850"/>
                <a:gd name="T32" fmla="*/ 1023 w 1477"/>
                <a:gd name="T33" fmla="*/ 431 h 1850"/>
                <a:gd name="T34" fmla="*/ 1163 w 1477"/>
                <a:gd name="T35" fmla="*/ 897 h 1850"/>
                <a:gd name="T36" fmla="*/ 1224 w 1477"/>
                <a:gd name="T37" fmla="*/ 846 h 1850"/>
                <a:gd name="T38" fmla="*/ 1113 w 1477"/>
                <a:gd name="T39" fmla="*/ 567 h 1850"/>
                <a:gd name="T40" fmla="*/ 1235 w 1477"/>
                <a:gd name="T41" fmla="*/ 541 h 1850"/>
                <a:gd name="T42" fmla="*/ 951 w 1477"/>
                <a:gd name="T43" fmla="*/ 956 h 1850"/>
                <a:gd name="T44" fmla="*/ 860 w 1477"/>
                <a:gd name="T45" fmla="*/ 820 h 1850"/>
                <a:gd name="T46" fmla="*/ 739 w 1477"/>
                <a:gd name="T47" fmla="*/ 826 h 1850"/>
                <a:gd name="T48" fmla="*/ 648 w 1477"/>
                <a:gd name="T49" fmla="*/ 974 h 1850"/>
                <a:gd name="T50" fmla="*/ 648 w 1477"/>
                <a:gd name="T51" fmla="*/ 826 h 1850"/>
                <a:gd name="T52" fmla="*/ 314 w 1477"/>
                <a:gd name="T53" fmla="*/ 930 h 1850"/>
                <a:gd name="T54" fmla="*/ 163 w 1477"/>
                <a:gd name="T55" fmla="*/ 729 h 1850"/>
                <a:gd name="T56" fmla="*/ 163 w 1477"/>
                <a:gd name="T57" fmla="*/ 846 h 1850"/>
                <a:gd name="T58" fmla="*/ 314 w 1477"/>
                <a:gd name="T59" fmla="*/ 1154 h 1850"/>
                <a:gd name="T60" fmla="*/ 253 w 1477"/>
                <a:gd name="T61" fmla="*/ 1126 h 1850"/>
                <a:gd name="T62" fmla="*/ 91 w 1477"/>
                <a:gd name="T63" fmla="*/ 1514 h 1850"/>
                <a:gd name="T64" fmla="*/ 364 w 1477"/>
                <a:gd name="T65" fmla="*/ 1741 h 1850"/>
                <a:gd name="T66" fmla="*/ 364 w 1477"/>
                <a:gd name="T67" fmla="*/ 1594 h 1850"/>
                <a:gd name="T68" fmla="*/ 454 w 1477"/>
                <a:gd name="T69" fmla="*/ 1752 h 1850"/>
                <a:gd name="T70" fmla="*/ 576 w 1477"/>
                <a:gd name="T71" fmla="*/ 1759 h 1850"/>
                <a:gd name="T72" fmla="*/ 784 w 1477"/>
                <a:gd name="T73" fmla="*/ 1462 h 1850"/>
                <a:gd name="T74" fmla="*/ 91 w 1477"/>
                <a:gd name="T75" fmla="*/ 1393 h 1850"/>
                <a:gd name="T76" fmla="*/ 526 w 1477"/>
                <a:gd name="T77" fmla="*/ 1206 h 1850"/>
                <a:gd name="T78" fmla="*/ 617 w 1477"/>
                <a:gd name="T79" fmla="*/ 1364 h 1850"/>
                <a:gd name="T80" fmla="*/ 738 w 1477"/>
                <a:gd name="T81" fmla="*/ 1370 h 1850"/>
                <a:gd name="T82" fmla="*/ 829 w 1477"/>
                <a:gd name="T83" fmla="*/ 1223 h 1850"/>
                <a:gd name="T84" fmla="*/ 829 w 1477"/>
                <a:gd name="T85" fmla="*/ 1370 h 1850"/>
                <a:gd name="T86" fmla="*/ 667 w 1477"/>
                <a:gd name="T87" fmla="*/ 1611 h 1850"/>
                <a:gd name="T88" fmla="*/ 1000 w 1477"/>
                <a:gd name="T89" fmla="*/ 1715 h 1850"/>
                <a:gd name="T90" fmla="*/ 1000 w 1477"/>
                <a:gd name="T91" fmla="*/ 1571 h 1850"/>
                <a:gd name="T92" fmla="*/ 1091 w 1477"/>
                <a:gd name="T93" fmla="*/ 1682 h 1850"/>
                <a:gd name="T94" fmla="*/ 1152 w 1477"/>
                <a:gd name="T95" fmla="*/ 1631 h 1850"/>
                <a:gd name="T96" fmla="*/ 1041 w 1477"/>
                <a:gd name="T97" fmla="*/ 1206 h 1850"/>
                <a:gd name="T98" fmla="*/ 1314 w 1477"/>
                <a:gd name="T99" fmla="*/ 1243 h 1850"/>
                <a:gd name="T100" fmla="*/ 1314 w 1477"/>
                <a:gd name="T101" fmla="*/ 1126 h 1850"/>
                <a:gd name="T102" fmla="*/ 254 w 1477"/>
                <a:gd name="T103" fmla="*/ 1006 h 1850"/>
                <a:gd name="T104" fmla="*/ 1314 w 1477"/>
                <a:gd name="T105" fmla="*/ 1005 h 1850"/>
                <a:gd name="T106" fmla="*/ 1326 w 1477"/>
                <a:gd name="T107" fmla="*/ 508 h 1850"/>
                <a:gd name="T108" fmla="*/ 1386 w 1477"/>
                <a:gd name="T109" fmla="*/ 458 h 1850"/>
                <a:gd name="T110" fmla="*/ 856 w 1477"/>
                <a:gd name="T111" fmla="*/ 91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77" h="1850">
                  <a:moveTo>
                    <a:pt x="1472" y="188"/>
                  </a:moveTo>
                  <a:cubicBezTo>
                    <a:pt x="1430" y="59"/>
                    <a:pt x="1133" y="0"/>
                    <a:pt x="856" y="0"/>
                  </a:cubicBezTo>
                  <a:cubicBezTo>
                    <a:pt x="578" y="0"/>
                    <a:pt x="282" y="59"/>
                    <a:pt x="240" y="188"/>
                  </a:cubicBezTo>
                  <a:cubicBezTo>
                    <a:pt x="237" y="194"/>
                    <a:pt x="234" y="201"/>
                    <a:pt x="234" y="208"/>
                  </a:cubicBezTo>
                  <a:cubicBezTo>
                    <a:pt x="234" y="455"/>
                    <a:pt x="234" y="455"/>
                    <a:pt x="234" y="455"/>
                  </a:cubicBezTo>
                  <a:cubicBezTo>
                    <a:pt x="131" y="493"/>
                    <a:pt x="90" y="538"/>
                    <a:pt x="77" y="577"/>
                  </a:cubicBezTo>
                  <a:cubicBezTo>
                    <a:pt x="74" y="583"/>
                    <a:pt x="72" y="590"/>
                    <a:pt x="72" y="597"/>
                  </a:cubicBezTo>
                  <a:cubicBezTo>
                    <a:pt x="72" y="846"/>
                    <a:pt x="72" y="846"/>
                    <a:pt x="72" y="846"/>
                  </a:cubicBezTo>
                  <a:cubicBezTo>
                    <a:pt x="72" y="897"/>
                    <a:pt x="109" y="938"/>
                    <a:pt x="169" y="970"/>
                  </a:cubicBezTo>
                  <a:cubicBezTo>
                    <a:pt x="168" y="971"/>
                    <a:pt x="168" y="972"/>
                    <a:pt x="168" y="973"/>
                  </a:cubicBezTo>
                  <a:cubicBezTo>
                    <a:pt x="164" y="980"/>
                    <a:pt x="162" y="986"/>
                    <a:pt x="162" y="993"/>
                  </a:cubicBezTo>
                  <a:cubicBezTo>
                    <a:pt x="162" y="1240"/>
                    <a:pt x="162" y="1240"/>
                    <a:pt x="162" y="1240"/>
                  </a:cubicBezTo>
                  <a:cubicBezTo>
                    <a:pt x="59" y="1278"/>
                    <a:pt x="18" y="1323"/>
                    <a:pt x="5" y="1362"/>
                  </a:cubicBezTo>
                  <a:cubicBezTo>
                    <a:pt x="2" y="1368"/>
                    <a:pt x="0" y="1375"/>
                    <a:pt x="0" y="1382"/>
                  </a:cubicBezTo>
                  <a:cubicBezTo>
                    <a:pt x="0" y="1631"/>
                    <a:pt x="0" y="1631"/>
                    <a:pt x="0" y="1631"/>
                  </a:cubicBezTo>
                  <a:cubicBezTo>
                    <a:pt x="0" y="1782"/>
                    <a:pt x="322" y="1850"/>
                    <a:pt x="621" y="1850"/>
                  </a:cubicBezTo>
                  <a:cubicBezTo>
                    <a:pt x="920" y="1850"/>
                    <a:pt x="1243" y="1782"/>
                    <a:pt x="1243" y="1631"/>
                  </a:cubicBezTo>
                  <a:cubicBezTo>
                    <a:pt x="1243" y="1396"/>
                    <a:pt x="1243" y="1396"/>
                    <a:pt x="1243" y="1396"/>
                  </a:cubicBezTo>
                  <a:cubicBezTo>
                    <a:pt x="1340" y="1361"/>
                    <a:pt x="1405" y="1310"/>
                    <a:pt x="1405" y="1243"/>
                  </a:cubicBezTo>
                  <a:cubicBezTo>
                    <a:pt x="1405" y="993"/>
                    <a:pt x="1405" y="993"/>
                    <a:pt x="1405" y="993"/>
                  </a:cubicBezTo>
                  <a:cubicBezTo>
                    <a:pt x="1405" y="986"/>
                    <a:pt x="1403" y="979"/>
                    <a:pt x="1399" y="973"/>
                  </a:cubicBezTo>
                  <a:cubicBezTo>
                    <a:pt x="1388" y="938"/>
                    <a:pt x="1358" y="907"/>
                    <a:pt x="1308" y="880"/>
                  </a:cubicBezTo>
                  <a:cubicBezTo>
                    <a:pt x="1312" y="869"/>
                    <a:pt x="1315" y="858"/>
                    <a:pt x="1315" y="846"/>
                  </a:cubicBezTo>
                  <a:cubicBezTo>
                    <a:pt x="1315" y="611"/>
                    <a:pt x="1315" y="611"/>
                    <a:pt x="1315" y="611"/>
                  </a:cubicBezTo>
                  <a:cubicBezTo>
                    <a:pt x="1413" y="576"/>
                    <a:pt x="1477" y="525"/>
                    <a:pt x="1477" y="458"/>
                  </a:cubicBezTo>
                  <a:cubicBezTo>
                    <a:pt x="1477" y="208"/>
                    <a:pt x="1477" y="208"/>
                    <a:pt x="1477" y="208"/>
                  </a:cubicBezTo>
                  <a:cubicBezTo>
                    <a:pt x="1477" y="201"/>
                    <a:pt x="1475" y="194"/>
                    <a:pt x="1472" y="188"/>
                  </a:cubicBezTo>
                  <a:close/>
                  <a:moveTo>
                    <a:pt x="325" y="341"/>
                  </a:moveTo>
                  <a:cubicBezTo>
                    <a:pt x="343" y="351"/>
                    <a:pt x="364" y="361"/>
                    <a:pt x="386" y="369"/>
                  </a:cubicBezTo>
                  <a:cubicBezTo>
                    <a:pt x="386" y="508"/>
                    <a:pt x="386" y="508"/>
                    <a:pt x="386" y="508"/>
                  </a:cubicBezTo>
                  <a:cubicBezTo>
                    <a:pt x="346" y="489"/>
                    <a:pt x="325" y="471"/>
                    <a:pt x="325" y="458"/>
                  </a:cubicBezTo>
                  <a:lnTo>
                    <a:pt x="325" y="341"/>
                  </a:lnTo>
                  <a:close/>
                  <a:moveTo>
                    <a:pt x="271" y="538"/>
                  </a:moveTo>
                  <a:cubicBezTo>
                    <a:pt x="363" y="633"/>
                    <a:pt x="616" y="677"/>
                    <a:pt x="856" y="677"/>
                  </a:cubicBezTo>
                  <a:cubicBezTo>
                    <a:pt x="969" y="677"/>
                    <a:pt x="1085" y="667"/>
                    <a:pt x="1186" y="647"/>
                  </a:cubicBezTo>
                  <a:cubicBezTo>
                    <a:pt x="1116" y="688"/>
                    <a:pt x="951" y="736"/>
                    <a:pt x="693" y="736"/>
                  </a:cubicBezTo>
                  <a:cubicBezTo>
                    <a:pt x="343" y="736"/>
                    <a:pt x="163" y="646"/>
                    <a:pt x="163" y="608"/>
                  </a:cubicBezTo>
                  <a:cubicBezTo>
                    <a:pt x="163" y="599"/>
                    <a:pt x="184" y="569"/>
                    <a:pt x="271" y="538"/>
                  </a:cubicBezTo>
                  <a:close/>
                  <a:moveTo>
                    <a:pt x="477" y="541"/>
                  </a:moveTo>
                  <a:cubicBezTo>
                    <a:pt x="477" y="397"/>
                    <a:pt x="477" y="397"/>
                    <a:pt x="477" y="397"/>
                  </a:cubicBezTo>
                  <a:cubicBezTo>
                    <a:pt x="515" y="407"/>
                    <a:pt x="556" y="415"/>
                    <a:pt x="598" y="421"/>
                  </a:cubicBezTo>
                  <a:cubicBezTo>
                    <a:pt x="598" y="567"/>
                    <a:pt x="598" y="567"/>
                    <a:pt x="598" y="567"/>
                  </a:cubicBezTo>
                  <a:cubicBezTo>
                    <a:pt x="552" y="560"/>
                    <a:pt x="511" y="551"/>
                    <a:pt x="477" y="541"/>
                  </a:cubicBezTo>
                  <a:close/>
                  <a:moveTo>
                    <a:pt x="689" y="579"/>
                  </a:moveTo>
                  <a:cubicBezTo>
                    <a:pt x="689" y="431"/>
                    <a:pt x="689" y="431"/>
                    <a:pt x="689" y="431"/>
                  </a:cubicBezTo>
                  <a:cubicBezTo>
                    <a:pt x="729" y="435"/>
                    <a:pt x="770" y="437"/>
                    <a:pt x="811" y="438"/>
                  </a:cubicBezTo>
                  <a:cubicBezTo>
                    <a:pt x="811" y="585"/>
                    <a:pt x="811" y="585"/>
                    <a:pt x="811" y="585"/>
                  </a:cubicBezTo>
                  <a:cubicBezTo>
                    <a:pt x="767" y="584"/>
                    <a:pt x="726" y="582"/>
                    <a:pt x="689" y="579"/>
                  </a:cubicBezTo>
                  <a:close/>
                  <a:moveTo>
                    <a:pt x="901" y="585"/>
                  </a:moveTo>
                  <a:cubicBezTo>
                    <a:pt x="901" y="438"/>
                    <a:pt x="901" y="438"/>
                    <a:pt x="901" y="438"/>
                  </a:cubicBezTo>
                  <a:cubicBezTo>
                    <a:pt x="942" y="437"/>
                    <a:pt x="983" y="435"/>
                    <a:pt x="1023" y="431"/>
                  </a:cubicBezTo>
                  <a:cubicBezTo>
                    <a:pt x="1023" y="579"/>
                    <a:pt x="1023" y="579"/>
                    <a:pt x="1023" y="579"/>
                  </a:cubicBezTo>
                  <a:cubicBezTo>
                    <a:pt x="985" y="582"/>
                    <a:pt x="945" y="584"/>
                    <a:pt x="901" y="585"/>
                  </a:cubicBezTo>
                  <a:close/>
                  <a:moveTo>
                    <a:pt x="1163" y="897"/>
                  </a:moveTo>
                  <a:cubicBezTo>
                    <a:pt x="1163" y="758"/>
                    <a:pt x="1163" y="758"/>
                    <a:pt x="1163" y="758"/>
                  </a:cubicBezTo>
                  <a:cubicBezTo>
                    <a:pt x="1186" y="749"/>
                    <a:pt x="1206" y="739"/>
                    <a:pt x="1224" y="729"/>
                  </a:cubicBezTo>
                  <a:cubicBezTo>
                    <a:pt x="1224" y="846"/>
                    <a:pt x="1224" y="846"/>
                    <a:pt x="1224" y="846"/>
                  </a:cubicBezTo>
                  <a:cubicBezTo>
                    <a:pt x="1224" y="859"/>
                    <a:pt x="1203" y="878"/>
                    <a:pt x="1163" y="897"/>
                  </a:cubicBezTo>
                  <a:close/>
                  <a:moveTo>
                    <a:pt x="1235" y="541"/>
                  </a:moveTo>
                  <a:cubicBezTo>
                    <a:pt x="1200" y="551"/>
                    <a:pt x="1160" y="560"/>
                    <a:pt x="1113" y="567"/>
                  </a:cubicBezTo>
                  <a:cubicBezTo>
                    <a:pt x="1113" y="421"/>
                    <a:pt x="1113" y="421"/>
                    <a:pt x="1113" y="421"/>
                  </a:cubicBezTo>
                  <a:cubicBezTo>
                    <a:pt x="1156" y="415"/>
                    <a:pt x="1197" y="407"/>
                    <a:pt x="1235" y="397"/>
                  </a:cubicBezTo>
                  <a:lnTo>
                    <a:pt x="1235" y="541"/>
                  </a:lnTo>
                  <a:close/>
                  <a:moveTo>
                    <a:pt x="1073" y="786"/>
                  </a:moveTo>
                  <a:cubicBezTo>
                    <a:pt x="1073" y="930"/>
                    <a:pt x="1073" y="930"/>
                    <a:pt x="1073" y="930"/>
                  </a:cubicBezTo>
                  <a:cubicBezTo>
                    <a:pt x="1038" y="939"/>
                    <a:pt x="997" y="948"/>
                    <a:pt x="951" y="956"/>
                  </a:cubicBezTo>
                  <a:cubicBezTo>
                    <a:pt x="951" y="809"/>
                    <a:pt x="951" y="809"/>
                    <a:pt x="951" y="809"/>
                  </a:cubicBezTo>
                  <a:cubicBezTo>
                    <a:pt x="994" y="803"/>
                    <a:pt x="1035" y="795"/>
                    <a:pt x="1073" y="786"/>
                  </a:cubicBezTo>
                  <a:close/>
                  <a:moveTo>
                    <a:pt x="860" y="820"/>
                  </a:moveTo>
                  <a:cubicBezTo>
                    <a:pt x="860" y="967"/>
                    <a:pt x="860" y="967"/>
                    <a:pt x="860" y="967"/>
                  </a:cubicBezTo>
                  <a:cubicBezTo>
                    <a:pt x="823" y="971"/>
                    <a:pt x="782" y="973"/>
                    <a:pt x="739" y="974"/>
                  </a:cubicBezTo>
                  <a:cubicBezTo>
                    <a:pt x="739" y="826"/>
                    <a:pt x="739" y="826"/>
                    <a:pt x="739" y="826"/>
                  </a:cubicBezTo>
                  <a:cubicBezTo>
                    <a:pt x="779" y="825"/>
                    <a:pt x="820" y="823"/>
                    <a:pt x="860" y="820"/>
                  </a:cubicBezTo>
                  <a:close/>
                  <a:moveTo>
                    <a:pt x="648" y="826"/>
                  </a:moveTo>
                  <a:cubicBezTo>
                    <a:pt x="648" y="974"/>
                    <a:pt x="648" y="974"/>
                    <a:pt x="648" y="974"/>
                  </a:cubicBezTo>
                  <a:cubicBezTo>
                    <a:pt x="605" y="973"/>
                    <a:pt x="564" y="971"/>
                    <a:pt x="526" y="967"/>
                  </a:cubicBezTo>
                  <a:cubicBezTo>
                    <a:pt x="526" y="820"/>
                    <a:pt x="526" y="820"/>
                    <a:pt x="526" y="820"/>
                  </a:cubicBezTo>
                  <a:cubicBezTo>
                    <a:pt x="566" y="823"/>
                    <a:pt x="607" y="825"/>
                    <a:pt x="648" y="826"/>
                  </a:cubicBezTo>
                  <a:close/>
                  <a:moveTo>
                    <a:pt x="436" y="809"/>
                  </a:moveTo>
                  <a:cubicBezTo>
                    <a:pt x="436" y="956"/>
                    <a:pt x="436" y="956"/>
                    <a:pt x="436" y="956"/>
                  </a:cubicBezTo>
                  <a:cubicBezTo>
                    <a:pt x="389" y="948"/>
                    <a:pt x="349" y="939"/>
                    <a:pt x="314" y="930"/>
                  </a:cubicBezTo>
                  <a:cubicBezTo>
                    <a:pt x="314" y="786"/>
                    <a:pt x="314" y="786"/>
                    <a:pt x="314" y="786"/>
                  </a:cubicBezTo>
                  <a:cubicBezTo>
                    <a:pt x="352" y="795"/>
                    <a:pt x="393" y="803"/>
                    <a:pt x="436" y="809"/>
                  </a:cubicBezTo>
                  <a:close/>
                  <a:moveTo>
                    <a:pt x="163" y="729"/>
                  </a:moveTo>
                  <a:cubicBezTo>
                    <a:pt x="181" y="739"/>
                    <a:pt x="201" y="749"/>
                    <a:pt x="223" y="758"/>
                  </a:cubicBezTo>
                  <a:cubicBezTo>
                    <a:pt x="223" y="897"/>
                    <a:pt x="223" y="897"/>
                    <a:pt x="223" y="897"/>
                  </a:cubicBezTo>
                  <a:cubicBezTo>
                    <a:pt x="183" y="878"/>
                    <a:pt x="163" y="859"/>
                    <a:pt x="163" y="846"/>
                  </a:cubicBezTo>
                  <a:lnTo>
                    <a:pt x="163" y="729"/>
                  </a:lnTo>
                  <a:close/>
                  <a:moveTo>
                    <a:pt x="253" y="1126"/>
                  </a:moveTo>
                  <a:cubicBezTo>
                    <a:pt x="271" y="1136"/>
                    <a:pt x="291" y="1146"/>
                    <a:pt x="314" y="1154"/>
                  </a:cubicBezTo>
                  <a:cubicBezTo>
                    <a:pt x="314" y="1293"/>
                    <a:pt x="314" y="1293"/>
                    <a:pt x="314" y="1293"/>
                  </a:cubicBezTo>
                  <a:cubicBezTo>
                    <a:pt x="274" y="1274"/>
                    <a:pt x="253" y="1256"/>
                    <a:pt x="253" y="1243"/>
                  </a:cubicBezTo>
                  <a:lnTo>
                    <a:pt x="253" y="1126"/>
                  </a:lnTo>
                  <a:close/>
                  <a:moveTo>
                    <a:pt x="151" y="1682"/>
                  </a:moveTo>
                  <a:cubicBezTo>
                    <a:pt x="111" y="1663"/>
                    <a:pt x="91" y="1644"/>
                    <a:pt x="91" y="1631"/>
                  </a:cubicBezTo>
                  <a:cubicBezTo>
                    <a:pt x="91" y="1514"/>
                    <a:pt x="91" y="1514"/>
                    <a:pt x="91" y="1514"/>
                  </a:cubicBezTo>
                  <a:cubicBezTo>
                    <a:pt x="109" y="1524"/>
                    <a:pt x="129" y="1534"/>
                    <a:pt x="151" y="1543"/>
                  </a:cubicBezTo>
                  <a:lnTo>
                    <a:pt x="151" y="1682"/>
                  </a:lnTo>
                  <a:close/>
                  <a:moveTo>
                    <a:pt x="364" y="1741"/>
                  </a:moveTo>
                  <a:cubicBezTo>
                    <a:pt x="317" y="1733"/>
                    <a:pt x="277" y="1724"/>
                    <a:pt x="242" y="1715"/>
                  </a:cubicBezTo>
                  <a:cubicBezTo>
                    <a:pt x="242" y="1571"/>
                    <a:pt x="242" y="1571"/>
                    <a:pt x="242" y="1571"/>
                  </a:cubicBezTo>
                  <a:cubicBezTo>
                    <a:pt x="280" y="1580"/>
                    <a:pt x="321" y="1588"/>
                    <a:pt x="364" y="1594"/>
                  </a:cubicBezTo>
                  <a:lnTo>
                    <a:pt x="364" y="1741"/>
                  </a:lnTo>
                  <a:close/>
                  <a:moveTo>
                    <a:pt x="576" y="1759"/>
                  </a:moveTo>
                  <a:cubicBezTo>
                    <a:pt x="533" y="1758"/>
                    <a:pt x="492" y="1756"/>
                    <a:pt x="454" y="1752"/>
                  </a:cubicBezTo>
                  <a:cubicBezTo>
                    <a:pt x="454" y="1605"/>
                    <a:pt x="454" y="1605"/>
                    <a:pt x="454" y="1605"/>
                  </a:cubicBezTo>
                  <a:cubicBezTo>
                    <a:pt x="494" y="1608"/>
                    <a:pt x="535" y="1610"/>
                    <a:pt x="576" y="1611"/>
                  </a:cubicBezTo>
                  <a:lnTo>
                    <a:pt x="576" y="1759"/>
                  </a:lnTo>
                  <a:close/>
                  <a:moveTo>
                    <a:pt x="91" y="1393"/>
                  </a:moveTo>
                  <a:cubicBezTo>
                    <a:pt x="91" y="1384"/>
                    <a:pt x="112" y="1354"/>
                    <a:pt x="199" y="1323"/>
                  </a:cubicBezTo>
                  <a:cubicBezTo>
                    <a:pt x="291" y="1418"/>
                    <a:pt x="544" y="1462"/>
                    <a:pt x="784" y="1462"/>
                  </a:cubicBezTo>
                  <a:cubicBezTo>
                    <a:pt x="897" y="1462"/>
                    <a:pt x="1013" y="1452"/>
                    <a:pt x="1114" y="1432"/>
                  </a:cubicBezTo>
                  <a:cubicBezTo>
                    <a:pt x="1044" y="1473"/>
                    <a:pt x="879" y="1521"/>
                    <a:pt x="621" y="1521"/>
                  </a:cubicBezTo>
                  <a:cubicBezTo>
                    <a:pt x="271" y="1521"/>
                    <a:pt x="91" y="1431"/>
                    <a:pt x="91" y="1393"/>
                  </a:cubicBezTo>
                  <a:close/>
                  <a:moveTo>
                    <a:pt x="404" y="1326"/>
                  </a:moveTo>
                  <a:cubicBezTo>
                    <a:pt x="404" y="1182"/>
                    <a:pt x="404" y="1182"/>
                    <a:pt x="404" y="1182"/>
                  </a:cubicBezTo>
                  <a:cubicBezTo>
                    <a:pt x="442" y="1192"/>
                    <a:pt x="483" y="1200"/>
                    <a:pt x="526" y="1206"/>
                  </a:cubicBezTo>
                  <a:cubicBezTo>
                    <a:pt x="526" y="1352"/>
                    <a:pt x="526" y="1352"/>
                    <a:pt x="526" y="1352"/>
                  </a:cubicBezTo>
                  <a:cubicBezTo>
                    <a:pt x="480" y="1345"/>
                    <a:pt x="439" y="1336"/>
                    <a:pt x="404" y="1326"/>
                  </a:cubicBezTo>
                  <a:close/>
                  <a:moveTo>
                    <a:pt x="617" y="1364"/>
                  </a:moveTo>
                  <a:cubicBezTo>
                    <a:pt x="617" y="1216"/>
                    <a:pt x="617" y="1216"/>
                    <a:pt x="617" y="1216"/>
                  </a:cubicBezTo>
                  <a:cubicBezTo>
                    <a:pt x="657" y="1220"/>
                    <a:pt x="698" y="1222"/>
                    <a:pt x="738" y="1223"/>
                  </a:cubicBezTo>
                  <a:cubicBezTo>
                    <a:pt x="738" y="1370"/>
                    <a:pt x="738" y="1370"/>
                    <a:pt x="738" y="1370"/>
                  </a:cubicBezTo>
                  <a:cubicBezTo>
                    <a:pt x="695" y="1369"/>
                    <a:pt x="654" y="1367"/>
                    <a:pt x="617" y="1364"/>
                  </a:cubicBezTo>
                  <a:close/>
                  <a:moveTo>
                    <a:pt x="829" y="1370"/>
                  </a:moveTo>
                  <a:cubicBezTo>
                    <a:pt x="829" y="1223"/>
                    <a:pt x="829" y="1223"/>
                    <a:pt x="829" y="1223"/>
                  </a:cubicBezTo>
                  <a:cubicBezTo>
                    <a:pt x="870" y="1222"/>
                    <a:pt x="911" y="1220"/>
                    <a:pt x="951" y="1216"/>
                  </a:cubicBezTo>
                  <a:cubicBezTo>
                    <a:pt x="951" y="1364"/>
                    <a:pt x="951" y="1364"/>
                    <a:pt x="951" y="1364"/>
                  </a:cubicBezTo>
                  <a:cubicBezTo>
                    <a:pt x="913" y="1367"/>
                    <a:pt x="872" y="1369"/>
                    <a:pt x="829" y="1370"/>
                  </a:cubicBezTo>
                  <a:close/>
                  <a:moveTo>
                    <a:pt x="788" y="1752"/>
                  </a:moveTo>
                  <a:cubicBezTo>
                    <a:pt x="751" y="1756"/>
                    <a:pt x="710" y="1758"/>
                    <a:pt x="667" y="1759"/>
                  </a:cubicBezTo>
                  <a:cubicBezTo>
                    <a:pt x="667" y="1611"/>
                    <a:pt x="667" y="1611"/>
                    <a:pt x="667" y="1611"/>
                  </a:cubicBezTo>
                  <a:cubicBezTo>
                    <a:pt x="707" y="1610"/>
                    <a:pt x="748" y="1608"/>
                    <a:pt x="788" y="1605"/>
                  </a:cubicBezTo>
                  <a:lnTo>
                    <a:pt x="788" y="1752"/>
                  </a:lnTo>
                  <a:close/>
                  <a:moveTo>
                    <a:pt x="1000" y="1715"/>
                  </a:moveTo>
                  <a:cubicBezTo>
                    <a:pt x="966" y="1724"/>
                    <a:pt x="925" y="1733"/>
                    <a:pt x="879" y="1741"/>
                  </a:cubicBezTo>
                  <a:cubicBezTo>
                    <a:pt x="879" y="1594"/>
                    <a:pt x="879" y="1594"/>
                    <a:pt x="879" y="1594"/>
                  </a:cubicBezTo>
                  <a:cubicBezTo>
                    <a:pt x="921" y="1588"/>
                    <a:pt x="963" y="1580"/>
                    <a:pt x="1000" y="1571"/>
                  </a:cubicBezTo>
                  <a:lnTo>
                    <a:pt x="1000" y="1715"/>
                  </a:lnTo>
                  <a:close/>
                  <a:moveTo>
                    <a:pt x="1152" y="1631"/>
                  </a:moveTo>
                  <a:cubicBezTo>
                    <a:pt x="1152" y="1644"/>
                    <a:pt x="1131" y="1663"/>
                    <a:pt x="1091" y="1682"/>
                  </a:cubicBezTo>
                  <a:cubicBezTo>
                    <a:pt x="1091" y="1543"/>
                    <a:pt x="1091" y="1543"/>
                    <a:pt x="1091" y="1543"/>
                  </a:cubicBezTo>
                  <a:cubicBezTo>
                    <a:pt x="1113" y="1534"/>
                    <a:pt x="1134" y="1524"/>
                    <a:pt x="1152" y="1514"/>
                  </a:cubicBezTo>
                  <a:lnTo>
                    <a:pt x="1152" y="1631"/>
                  </a:lnTo>
                  <a:close/>
                  <a:moveTo>
                    <a:pt x="1163" y="1326"/>
                  </a:moveTo>
                  <a:cubicBezTo>
                    <a:pt x="1128" y="1336"/>
                    <a:pt x="1088" y="1345"/>
                    <a:pt x="1041" y="1352"/>
                  </a:cubicBezTo>
                  <a:cubicBezTo>
                    <a:pt x="1041" y="1206"/>
                    <a:pt x="1041" y="1206"/>
                    <a:pt x="1041" y="1206"/>
                  </a:cubicBezTo>
                  <a:cubicBezTo>
                    <a:pt x="1084" y="1200"/>
                    <a:pt x="1125" y="1192"/>
                    <a:pt x="1163" y="1182"/>
                  </a:cubicBezTo>
                  <a:lnTo>
                    <a:pt x="1163" y="1326"/>
                  </a:lnTo>
                  <a:close/>
                  <a:moveTo>
                    <a:pt x="1314" y="1243"/>
                  </a:moveTo>
                  <a:cubicBezTo>
                    <a:pt x="1314" y="1256"/>
                    <a:pt x="1294" y="1274"/>
                    <a:pt x="1254" y="1293"/>
                  </a:cubicBezTo>
                  <a:cubicBezTo>
                    <a:pt x="1254" y="1154"/>
                    <a:pt x="1254" y="1154"/>
                    <a:pt x="1254" y="1154"/>
                  </a:cubicBezTo>
                  <a:cubicBezTo>
                    <a:pt x="1276" y="1146"/>
                    <a:pt x="1296" y="1136"/>
                    <a:pt x="1314" y="1126"/>
                  </a:cubicBezTo>
                  <a:lnTo>
                    <a:pt x="1314" y="1243"/>
                  </a:lnTo>
                  <a:close/>
                  <a:moveTo>
                    <a:pt x="784" y="1133"/>
                  </a:moveTo>
                  <a:cubicBezTo>
                    <a:pt x="439" y="1133"/>
                    <a:pt x="259" y="1046"/>
                    <a:pt x="254" y="1006"/>
                  </a:cubicBezTo>
                  <a:cubicBezTo>
                    <a:pt x="373" y="1046"/>
                    <a:pt x="536" y="1065"/>
                    <a:pt x="693" y="1065"/>
                  </a:cubicBezTo>
                  <a:cubicBezTo>
                    <a:pt x="911" y="1065"/>
                    <a:pt x="1139" y="1029"/>
                    <a:pt x="1249" y="951"/>
                  </a:cubicBezTo>
                  <a:cubicBezTo>
                    <a:pt x="1302" y="976"/>
                    <a:pt x="1314" y="998"/>
                    <a:pt x="1314" y="1005"/>
                  </a:cubicBezTo>
                  <a:cubicBezTo>
                    <a:pt x="1314" y="1043"/>
                    <a:pt x="1134" y="1133"/>
                    <a:pt x="784" y="1133"/>
                  </a:cubicBezTo>
                  <a:close/>
                  <a:moveTo>
                    <a:pt x="1386" y="458"/>
                  </a:moveTo>
                  <a:cubicBezTo>
                    <a:pt x="1386" y="471"/>
                    <a:pt x="1366" y="489"/>
                    <a:pt x="1326" y="508"/>
                  </a:cubicBezTo>
                  <a:cubicBezTo>
                    <a:pt x="1326" y="369"/>
                    <a:pt x="1326" y="369"/>
                    <a:pt x="1326" y="369"/>
                  </a:cubicBezTo>
                  <a:cubicBezTo>
                    <a:pt x="1348" y="361"/>
                    <a:pt x="1368" y="351"/>
                    <a:pt x="1386" y="341"/>
                  </a:cubicBezTo>
                  <a:lnTo>
                    <a:pt x="1386" y="458"/>
                  </a:lnTo>
                  <a:close/>
                  <a:moveTo>
                    <a:pt x="856" y="348"/>
                  </a:moveTo>
                  <a:cubicBezTo>
                    <a:pt x="506" y="348"/>
                    <a:pt x="325" y="258"/>
                    <a:pt x="325" y="220"/>
                  </a:cubicBezTo>
                  <a:cubicBezTo>
                    <a:pt x="325" y="181"/>
                    <a:pt x="506" y="91"/>
                    <a:pt x="856" y="91"/>
                  </a:cubicBezTo>
                  <a:cubicBezTo>
                    <a:pt x="1206" y="91"/>
                    <a:pt x="1386" y="181"/>
                    <a:pt x="1386" y="220"/>
                  </a:cubicBezTo>
                  <a:cubicBezTo>
                    <a:pt x="1386" y="258"/>
                    <a:pt x="1206" y="348"/>
                    <a:pt x="856" y="348"/>
                  </a:cubicBezTo>
                  <a:close/>
                </a:path>
              </a:pathLst>
            </a:custGeom>
            <a:solidFill>
              <a:schemeClr val="bg1"/>
            </a:solidFill>
            <a:ln>
              <a:noFill/>
            </a:ln>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sp>
        <p:nvSpPr>
          <p:cNvPr id="239" name="TextBox 238">
            <a:extLst>
              <a:ext uri="{FF2B5EF4-FFF2-40B4-BE49-F238E27FC236}">
                <a16:creationId xmlns:a16="http://schemas.microsoft.com/office/drawing/2014/main" id="{CF2A82F5-DD78-6048-E785-1DF44EA47F49}"/>
              </a:ext>
            </a:extLst>
          </p:cNvPr>
          <p:cNvSpPr txBox="1"/>
          <p:nvPr/>
        </p:nvSpPr>
        <p:spPr>
          <a:xfrm>
            <a:off x="6211765" y="4100157"/>
            <a:ext cx="2162244" cy="769441"/>
          </a:xfrm>
          <a:prstGeom prst="rect">
            <a:avLst/>
          </a:prstGeom>
          <a:noFill/>
        </p:spPr>
        <p:txBody>
          <a:bodyPr wrap="square">
            <a:spAutoFit/>
          </a:bodyPr>
          <a:lstStyle/>
          <a:p>
            <a:pPr defTabSz="914206"/>
            <a:r>
              <a:rPr lang="ru-RU" sz="1100" b="1" dirty="0">
                <a:latin typeface="Times New Roman" panose="02020603050405020304" pitchFamily="18" charset="0"/>
                <a:cs typeface="Times New Roman" panose="02020603050405020304" pitchFamily="18" charset="0"/>
              </a:rPr>
              <a:t>ДО 50 МЛН РУБ для </a:t>
            </a:r>
          </a:p>
          <a:p>
            <a:pPr defTabSz="914206"/>
            <a:r>
              <a:rPr lang="ru-RU" sz="1100" b="1" dirty="0">
                <a:latin typeface="Times New Roman" panose="02020603050405020304" pitchFamily="18" charset="0"/>
                <a:cs typeface="Times New Roman" panose="02020603050405020304" pitchFamily="18" charset="0"/>
              </a:rPr>
              <a:t>действующего кооператива</a:t>
            </a:r>
          </a:p>
          <a:p>
            <a:pPr defTabSz="914206"/>
            <a:r>
              <a:rPr lang="ru-RU" sz="1100" b="1" dirty="0">
                <a:latin typeface="Times New Roman" panose="02020603050405020304" pitchFamily="18" charset="0"/>
                <a:cs typeface="Times New Roman" panose="02020603050405020304" pitchFamily="18" charset="0"/>
              </a:rPr>
              <a:t>ДО 25 МЛН РУБ для вновь созданного кооператива</a:t>
            </a:r>
          </a:p>
        </p:txBody>
      </p:sp>
      <p:grpSp>
        <p:nvGrpSpPr>
          <p:cNvPr id="240" name="Группа 239">
            <a:extLst>
              <a:ext uri="{FF2B5EF4-FFF2-40B4-BE49-F238E27FC236}">
                <a16:creationId xmlns:a16="http://schemas.microsoft.com/office/drawing/2014/main" id="{7AE6CBA7-90BA-5C2C-2839-3C8DC56661D9}"/>
              </a:ext>
            </a:extLst>
          </p:cNvPr>
          <p:cNvGrpSpPr/>
          <p:nvPr/>
        </p:nvGrpSpPr>
        <p:grpSpPr>
          <a:xfrm>
            <a:off x="8334340" y="5261750"/>
            <a:ext cx="759600" cy="432000"/>
            <a:chOff x="2273440" y="5295480"/>
            <a:chExt cx="817227" cy="475253"/>
          </a:xfrm>
        </p:grpSpPr>
        <p:grpSp>
          <p:nvGrpSpPr>
            <p:cNvPr id="241" name="Группа 240">
              <a:extLst>
                <a:ext uri="{FF2B5EF4-FFF2-40B4-BE49-F238E27FC236}">
                  <a16:creationId xmlns:a16="http://schemas.microsoft.com/office/drawing/2014/main" id="{3EF12CA1-D1B6-36A5-C9B1-110C8E446C4D}"/>
                </a:ext>
              </a:extLst>
            </p:cNvPr>
            <p:cNvGrpSpPr/>
            <p:nvPr/>
          </p:nvGrpSpPr>
          <p:grpSpPr>
            <a:xfrm>
              <a:off x="2273440" y="5295480"/>
              <a:ext cx="817227" cy="475253"/>
              <a:chOff x="-792725" y="4047737"/>
              <a:chExt cx="817227" cy="475253"/>
            </a:xfrm>
          </p:grpSpPr>
          <p:sp>
            <p:nvSpPr>
              <p:cNvPr id="246" name="Овал 245">
                <a:extLst>
                  <a:ext uri="{FF2B5EF4-FFF2-40B4-BE49-F238E27FC236}">
                    <a16:creationId xmlns:a16="http://schemas.microsoft.com/office/drawing/2014/main" id="{7B82DC84-2CDA-FB6C-0A60-BB98E4AD191A}"/>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7" name="Прямоугольник 246">
                <a:extLst>
                  <a:ext uri="{FF2B5EF4-FFF2-40B4-BE49-F238E27FC236}">
                    <a16:creationId xmlns:a16="http://schemas.microsoft.com/office/drawing/2014/main" id="{36D38469-704D-93EA-A785-6B62344179D1}"/>
                  </a:ext>
                </a:extLst>
              </p:cNvPr>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срок</a:t>
                </a:r>
              </a:p>
            </p:txBody>
          </p:sp>
        </p:grpSp>
        <p:grpSp>
          <p:nvGrpSpPr>
            <p:cNvPr id="242" name="Group 39">
              <a:extLst>
                <a:ext uri="{FF2B5EF4-FFF2-40B4-BE49-F238E27FC236}">
                  <a16:creationId xmlns:a16="http://schemas.microsoft.com/office/drawing/2014/main" id="{551A0560-BC50-93CF-C9F6-3F39A3A6937B}"/>
                </a:ext>
              </a:extLst>
            </p:cNvPr>
            <p:cNvGrpSpPr>
              <a:grpSpLocks noChangeAspect="1"/>
            </p:cNvGrpSpPr>
            <p:nvPr/>
          </p:nvGrpSpPr>
          <p:grpSpPr bwMode="auto">
            <a:xfrm>
              <a:off x="2615575" y="5399902"/>
              <a:ext cx="131234" cy="143868"/>
              <a:chOff x="-186" y="1572"/>
              <a:chExt cx="374" cy="410"/>
            </a:xfrm>
            <a:solidFill>
              <a:schemeClr val="bg1"/>
            </a:solidFill>
          </p:grpSpPr>
          <p:sp>
            <p:nvSpPr>
              <p:cNvPr id="243" name="Freeform 40">
                <a:extLst>
                  <a:ext uri="{FF2B5EF4-FFF2-40B4-BE49-F238E27FC236}">
                    <a16:creationId xmlns:a16="http://schemas.microsoft.com/office/drawing/2014/main" id="{0C4859DA-47B1-1292-38E2-2E3D4DD87738}"/>
                  </a:ext>
                </a:extLst>
              </p:cNvPr>
              <p:cNvSpPr>
                <a:spLocks noEditPoints="1"/>
              </p:cNvSpPr>
              <p:nvPr/>
            </p:nvSpPr>
            <p:spPr bwMode="auto">
              <a:xfrm>
                <a:off x="-186" y="1572"/>
                <a:ext cx="374" cy="410"/>
              </a:xfrm>
              <a:custGeom>
                <a:avLst/>
                <a:gdLst>
                  <a:gd name="T0" fmla="*/ 148 w 155"/>
                  <a:gd name="T1" fmla="*/ 0 h 170"/>
                  <a:gd name="T2" fmla="*/ 142 w 155"/>
                  <a:gd name="T3" fmla="*/ 16 h 170"/>
                  <a:gd name="T4" fmla="*/ 108 w 155"/>
                  <a:gd name="T5" fmla="*/ 85 h 170"/>
                  <a:gd name="T6" fmla="*/ 142 w 155"/>
                  <a:gd name="T7" fmla="*/ 153 h 170"/>
                  <a:gd name="T8" fmla="*/ 149 w 155"/>
                  <a:gd name="T9" fmla="*/ 156 h 170"/>
                  <a:gd name="T10" fmla="*/ 152 w 155"/>
                  <a:gd name="T11" fmla="*/ 163 h 170"/>
                  <a:gd name="T12" fmla="*/ 146 w 155"/>
                  <a:gd name="T13" fmla="*/ 169 h 170"/>
                  <a:gd name="T14" fmla="*/ 141 w 155"/>
                  <a:gd name="T15" fmla="*/ 169 h 170"/>
                  <a:gd name="T16" fmla="*/ 15 w 155"/>
                  <a:gd name="T17" fmla="*/ 169 h 170"/>
                  <a:gd name="T18" fmla="*/ 3 w 155"/>
                  <a:gd name="T19" fmla="*/ 162 h 170"/>
                  <a:gd name="T20" fmla="*/ 13 w 155"/>
                  <a:gd name="T21" fmla="*/ 153 h 170"/>
                  <a:gd name="T22" fmla="*/ 47 w 155"/>
                  <a:gd name="T23" fmla="*/ 85 h 170"/>
                  <a:gd name="T24" fmla="*/ 13 w 155"/>
                  <a:gd name="T25" fmla="*/ 16 h 170"/>
                  <a:gd name="T26" fmla="*/ 8 w 155"/>
                  <a:gd name="T27" fmla="*/ 0 h 170"/>
                  <a:gd name="T28" fmla="*/ 148 w 155"/>
                  <a:gd name="T29" fmla="*/ 0 h 170"/>
                  <a:gd name="T30" fmla="*/ 127 w 155"/>
                  <a:gd name="T31" fmla="*/ 153 h 170"/>
                  <a:gd name="T32" fmla="*/ 126 w 155"/>
                  <a:gd name="T33" fmla="*/ 146 h 170"/>
                  <a:gd name="T34" fmla="*/ 96 w 155"/>
                  <a:gd name="T35" fmla="*/ 93 h 170"/>
                  <a:gd name="T36" fmla="*/ 96 w 155"/>
                  <a:gd name="T37" fmla="*/ 76 h 170"/>
                  <a:gd name="T38" fmla="*/ 124 w 155"/>
                  <a:gd name="T39" fmla="*/ 32 h 170"/>
                  <a:gd name="T40" fmla="*/ 128 w 155"/>
                  <a:gd name="T41" fmla="*/ 16 h 170"/>
                  <a:gd name="T42" fmla="*/ 28 w 155"/>
                  <a:gd name="T43" fmla="*/ 16 h 170"/>
                  <a:gd name="T44" fmla="*/ 29 w 155"/>
                  <a:gd name="T45" fmla="*/ 23 h 170"/>
                  <a:gd name="T46" fmla="*/ 59 w 155"/>
                  <a:gd name="T47" fmla="*/ 76 h 170"/>
                  <a:gd name="T48" fmla="*/ 59 w 155"/>
                  <a:gd name="T49" fmla="*/ 93 h 170"/>
                  <a:gd name="T50" fmla="*/ 32 w 155"/>
                  <a:gd name="T51" fmla="*/ 137 h 170"/>
                  <a:gd name="T52" fmla="*/ 28 w 155"/>
                  <a:gd name="T53" fmla="*/ 153 h 170"/>
                  <a:gd name="T54" fmla="*/ 127 w 155"/>
                  <a:gd name="T55" fmla="*/ 15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5" h="170">
                    <a:moveTo>
                      <a:pt x="148" y="0"/>
                    </a:moveTo>
                    <a:cubicBezTo>
                      <a:pt x="155" y="8"/>
                      <a:pt x="153" y="13"/>
                      <a:pt x="142" y="16"/>
                    </a:cubicBezTo>
                    <a:cubicBezTo>
                      <a:pt x="139" y="43"/>
                      <a:pt x="126" y="64"/>
                      <a:pt x="108" y="85"/>
                    </a:cubicBezTo>
                    <a:cubicBezTo>
                      <a:pt x="125" y="105"/>
                      <a:pt x="139" y="126"/>
                      <a:pt x="142" y="153"/>
                    </a:cubicBezTo>
                    <a:cubicBezTo>
                      <a:pt x="145" y="154"/>
                      <a:pt x="147" y="154"/>
                      <a:pt x="149" y="156"/>
                    </a:cubicBezTo>
                    <a:cubicBezTo>
                      <a:pt x="150" y="158"/>
                      <a:pt x="152" y="161"/>
                      <a:pt x="152" y="163"/>
                    </a:cubicBezTo>
                    <a:cubicBezTo>
                      <a:pt x="151" y="165"/>
                      <a:pt x="148" y="167"/>
                      <a:pt x="146" y="169"/>
                    </a:cubicBezTo>
                    <a:cubicBezTo>
                      <a:pt x="144" y="170"/>
                      <a:pt x="142" y="169"/>
                      <a:pt x="141" y="169"/>
                    </a:cubicBezTo>
                    <a:cubicBezTo>
                      <a:pt x="99" y="169"/>
                      <a:pt x="57" y="169"/>
                      <a:pt x="15" y="169"/>
                    </a:cubicBezTo>
                    <a:cubicBezTo>
                      <a:pt x="9" y="169"/>
                      <a:pt x="4" y="169"/>
                      <a:pt x="3" y="162"/>
                    </a:cubicBezTo>
                    <a:cubicBezTo>
                      <a:pt x="3" y="156"/>
                      <a:pt x="8" y="154"/>
                      <a:pt x="13" y="153"/>
                    </a:cubicBezTo>
                    <a:cubicBezTo>
                      <a:pt x="16" y="127"/>
                      <a:pt x="30" y="105"/>
                      <a:pt x="47" y="85"/>
                    </a:cubicBezTo>
                    <a:cubicBezTo>
                      <a:pt x="30" y="65"/>
                      <a:pt x="16" y="43"/>
                      <a:pt x="13" y="16"/>
                    </a:cubicBezTo>
                    <a:cubicBezTo>
                      <a:pt x="2" y="13"/>
                      <a:pt x="0" y="8"/>
                      <a:pt x="8" y="0"/>
                    </a:cubicBezTo>
                    <a:cubicBezTo>
                      <a:pt x="54" y="0"/>
                      <a:pt x="101" y="0"/>
                      <a:pt x="148" y="0"/>
                    </a:cubicBezTo>
                    <a:close/>
                    <a:moveTo>
                      <a:pt x="127" y="153"/>
                    </a:moveTo>
                    <a:cubicBezTo>
                      <a:pt x="127" y="151"/>
                      <a:pt x="127" y="149"/>
                      <a:pt x="126" y="146"/>
                    </a:cubicBezTo>
                    <a:cubicBezTo>
                      <a:pt x="122" y="125"/>
                      <a:pt x="110" y="109"/>
                      <a:pt x="96" y="93"/>
                    </a:cubicBezTo>
                    <a:cubicBezTo>
                      <a:pt x="90" y="86"/>
                      <a:pt x="90" y="83"/>
                      <a:pt x="96" y="76"/>
                    </a:cubicBezTo>
                    <a:cubicBezTo>
                      <a:pt x="107" y="63"/>
                      <a:pt x="118" y="49"/>
                      <a:pt x="124" y="32"/>
                    </a:cubicBezTo>
                    <a:cubicBezTo>
                      <a:pt x="125" y="27"/>
                      <a:pt x="126" y="22"/>
                      <a:pt x="128" y="16"/>
                    </a:cubicBezTo>
                    <a:cubicBezTo>
                      <a:pt x="94" y="16"/>
                      <a:pt x="61" y="16"/>
                      <a:pt x="28" y="16"/>
                    </a:cubicBezTo>
                    <a:cubicBezTo>
                      <a:pt x="28" y="19"/>
                      <a:pt x="29" y="21"/>
                      <a:pt x="29" y="23"/>
                    </a:cubicBezTo>
                    <a:cubicBezTo>
                      <a:pt x="33" y="44"/>
                      <a:pt x="46" y="60"/>
                      <a:pt x="59" y="76"/>
                    </a:cubicBezTo>
                    <a:cubicBezTo>
                      <a:pt x="65" y="84"/>
                      <a:pt x="65" y="86"/>
                      <a:pt x="59" y="93"/>
                    </a:cubicBezTo>
                    <a:cubicBezTo>
                      <a:pt x="48" y="106"/>
                      <a:pt x="37" y="120"/>
                      <a:pt x="32" y="137"/>
                    </a:cubicBezTo>
                    <a:cubicBezTo>
                      <a:pt x="30" y="142"/>
                      <a:pt x="29" y="148"/>
                      <a:pt x="28" y="153"/>
                    </a:cubicBezTo>
                    <a:cubicBezTo>
                      <a:pt x="61" y="153"/>
                      <a:pt x="94" y="153"/>
                      <a:pt x="127"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4" name="Freeform 41">
                <a:extLst>
                  <a:ext uri="{FF2B5EF4-FFF2-40B4-BE49-F238E27FC236}">
                    <a16:creationId xmlns:a16="http://schemas.microsoft.com/office/drawing/2014/main" id="{B9FEA95D-6881-C572-0FA2-C3505563E0AB}"/>
                  </a:ext>
                </a:extLst>
              </p:cNvPr>
              <p:cNvSpPr>
                <a:spLocks/>
              </p:cNvSpPr>
              <p:nvPr/>
            </p:nvSpPr>
            <p:spPr bwMode="auto">
              <a:xfrm>
                <a:off x="-99" y="1796"/>
                <a:ext cx="200" cy="133"/>
              </a:xfrm>
              <a:custGeom>
                <a:avLst/>
                <a:gdLst>
                  <a:gd name="T0" fmla="*/ 41 w 83"/>
                  <a:gd name="T1" fmla="*/ 55 h 55"/>
                  <a:gd name="T2" fmla="*/ 8 w 83"/>
                  <a:gd name="T3" fmla="*/ 55 h 55"/>
                  <a:gd name="T4" fmla="*/ 0 w 83"/>
                  <a:gd name="T5" fmla="*/ 53 h 55"/>
                  <a:gd name="T6" fmla="*/ 3 w 83"/>
                  <a:gd name="T7" fmla="*/ 45 h 55"/>
                  <a:gd name="T8" fmla="*/ 25 w 83"/>
                  <a:gd name="T9" fmla="*/ 22 h 55"/>
                  <a:gd name="T10" fmla="*/ 38 w 83"/>
                  <a:gd name="T11" fmla="*/ 4 h 55"/>
                  <a:gd name="T12" fmla="*/ 41 w 83"/>
                  <a:gd name="T13" fmla="*/ 0 h 55"/>
                  <a:gd name="T14" fmla="*/ 45 w 83"/>
                  <a:gd name="T15" fmla="*/ 4 h 55"/>
                  <a:gd name="T16" fmla="*/ 58 w 83"/>
                  <a:gd name="T17" fmla="*/ 22 h 55"/>
                  <a:gd name="T18" fmla="*/ 81 w 83"/>
                  <a:gd name="T19" fmla="*/ 46 h 55"/>
                  <a:gd name="T20" fmla="*/ 83 w 83"/>
                  <a:gd name="T21" fmla="*/ 53 h 55"/>
                  <a:gd name="T22" fmla="*/ 77 w 83"/>
                  <a:gd name="T23" fmla="*/ 55 h 55"/>
                  <a:gd name="T24" fmla="*/ 41 w 83"/>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55">
                    <a:moveTo>
                      <a:pt x="41" y="55"/>
                    </a:moveTo>
                    <a:cubicBezTo>
                      <a:pt x="30" y="55"/>
                      <a:pt x="19" y="55"/>
                      <a:pt x="8" y="55"/>
                    </a:cubicBezTo>
                    <a:cubicBezTo>
                      <a:pt x="5" y="55"/>
                      <a:pt x="3" y="53"/>
                      <a:pt x="0" y="53"/>
                    </a:cubicBezTo>
                    <a:cubicBezTo>
                      <a:pt x="1" y="50"/>
                      <a:pt x="1" y="47"/>
                      <a:pt x="3" y="45"/>
                    </a:cubicBezTo>
                    <a:cubicBezTo>
                      <a:pt x="10" y="37"/>
                      <a:pt x="17" y="29"/>
                      <a:pt x="25" y="22"/>
                    </a:cubicBezTo>
                    <a:cubicBezTo>
                      <a:pt x="31" y="16"/>
                      <a:pt x="37" y="12"/>
                      <a:pt x="38" y="4"/>
                    </a:cubicBezTo>
                    <a:cubicBezTo>
                      <a:pt x="39" y="2"/>
                      <a:pt x="40" y="1"/>
                      <a:pt x="41" y="0"/>
                    </a:cubicBezTo>
                    <a:cubicBezTo>
                      <a:pt x="43" y="1"/>
                      <a:pt x="45" y="2"/>
                      <a:pt x="45" y="4"/>
                    </a:cubicBezTo>
                    <a:cubicBezTo>
                      <a:pt x="46" y="12"/>
                      <a:pt x="52" y="16"/>
                      <a:pt x="58" y="22"/>
                    </a:cubicBezTo>
                    <a:cubicBezTo>
                      <a:pt x="66" y="29"/>
                      <a:pt x="74" y="38"/>
                      <a:pt x="81" y="46"/>
                    </a:cubicBezTo>
                    <a:cubicBezTo>
                      <a:pt x="82" y="48"/>
                      <a:pt x="83" y="51"/>
                      <a:pt x="83" y="53"/>
                    </a:cubicBezTo>
                    <a:cubicBezTo>
                      <a:pt x="82" y="54"/>
                      <a:pt x="79" y="55"/>
                      <a:pt x="77" y="55"/>
                    </a:cubicBezTo>
                    <a:cubicBezTo>
                      <a:pt x="65" y="55"/>
                      <a:pt x="53" y="55"/>
                      <a:pt x="4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5" name="Freeform 42">
                <a:extLst>
                  <a:ext uri="{FF2B5EF4-FFF2-40B4-BE49-F238E27FC236}">
                    <a16:creationId xmlns:a16="http://schemas.microsoft.com/office/drawing/2014/main" id="{45A0A9EB-EBFE-CA77-C76B-BDD9D1511594}"/>
                  </a:ext>
                </a:extLst>
              </p:cNvPr>
              <p:cNvSpPr>
                <a:spLocks/>
              </p:cNvSpPr>
              <p:nvPr/>
            </p:nvSpPr>
            <p:spPr bwMode="auto">
              <a:xfrm>
                <a:off x="-55" y="1666"/>
                <a:ext cx="115" cy="109"/>
              </a:xfrm>
              <a:custGeom>
                <a:avLst/>
                <a:gdLst>
                  <a:gd name="T0" fmla="*/ 24 w 48"/>
                  <a:gd name="T1" fmla="*/ 0 h 45"/>
                  <a:gd name="T2" fmla="*/ 41 w 48"/>
                  <a:gd name="T3" fmla="*/ 0 h 45"/>
                  <a:gd name="T4" fmla="*/ 45 w 48"/>
                  <a:gd name="T5" fmla="*/ 7 h 45"/>
                  <a:gd name="T6" fmla="*/ 35 w 48"/>
                  <a:gd name="T7" fmla="*/ 25 h 45"/>
                  <a:gd name="T8" fmla="*/ 27 w 48"/>
                  <a:gd name="T9" fmla="*/ 41 h 45"/>
                  <a:gd name="T10" fmla="*/ 24 w 48"/>
                  <a:gd name="T11" fmla="*/ 45 h 45"/>
                  <a:gd name="T12" fmla="*/ 21 w 48"/>
                  <a:gd name="T13" fmla="*/ 43 h 45"/>
                  <a:gd name="T14" fmla="*/ 7 w 48"/>
                  <a:gd name="T15" fmla="*/ 18 h 45"/>
                  <a:gd name="T16" fmla="*/ 2 w 48"/>
                  <a:gd name="T17" fmla="*/ 7 h 45"/>
                  <a:gd name="T18" fmla="*/ 6 w 48"/>
                  <a:gd name="T19" fmla="*/ 0 h 45"/>
                  <a:gd name="T20" fmla="*/ 24 w 48"/>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5">
                    <a:moveTo>
                      <a:pt x="24" y="0"/>
                    </a:moveTo>
                    <a:cubicBezTo>
                      <a:pt x="30" y="0"/>
                      <a:pt x="35" y="0"/>
                      <a:pt x="41" y="0"/>
                    </a:cubicBezTo>
                    <a:cubicBezTo>
                      <a:pt x="45" y="0"/>
                      <a:pt x="48" y="2"/>
                      <a:pt x="45" y="7"/>
                    </a:cubicBezTo>
                    <a:cubicBezTo>
                      <a:pt x="42" y="13"/>
                      <a:pt x="39" y="19"/>
                      <a:pt x="35" y="25"/>
                    </a:cubicBezTo>
                    <a:cubicBezTo>
                      <a:pt x="33" y="30"/>
                      <a:pt x="30" y="36"/>
                      <a:pt x="27" y="41"/>
                    </a:cubicBezTo>
                    <a:cubicBezTo>
                      <a:pt x="26" y="43"/>
                      <a:pt x="25" y="44"/>
                      <a:pt x="24" y="45"/>
                    </a:cubicBezTo>
                    <a:cubicBezTo>
                      <a:pt x="23" y="45"/>
                      <a:pt x="21" y="43"/>
                      <a:pt x="21" y="43"/>
                    </a:cubicBezTo>
                    <a:cubicBezTo>
                      <a:pt x="20" y="32"/>
                      <a:pt x="12" y="26"/>
                      <a:pt x="7" y="18"/>
                    </a:cubicBezTo>
                    <a:cubicBezTo>
                      <a:pt x="5" y="14"/>
                      <a:pt x="4" y="10"/>
                      <a:pt x="2" y="7"/>
                    </a:cubicBezTo>
                    <a:cubicBezTo>
                      <a:pt x="0" y="2"/>
                      <a:pt x="2" y="0"/>
                      <a:pt x="6" y="0"/>
                    </a:cubicBezTo>
                    <a:cubicBezTo>
                      <a:pt x="12" y="0"/>
                      <a:pt x="18"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248" name="Прямоугольник 247">
            <a:extLst>
              <a:ext uri="{FF2B5EF4-FFF2-40B4-BE49-F238E27FC236}">
                <a16:creationId xmlns:a16="http://schemas.microsoft.com/office/drawing/2014/main" id="{6CE38922-EC78-3318-19E1-CAC89257B725}"/>
              </a:ext>
            </a:extLst>
          </p:cNvPr>
          <p:cNvSpPr/>
          <p:nvPr/>
        </p:nvSpPr>
        <p:spPr>
          <a:xfrm>
            <a:off x="8972472" y="4112838"/>
            <a:ext cx="2851708" cy="726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a:r>
              <a:rPr lang="ru-RU" sz="1100" b="1" dirty="0">
                <a:solidFill>
                  <a:schemeClr val="tx1"/>
                </a:solidFill>
                <a:latin typeface="Times New Roman" panose="02020603050405020304" pitchFamily="18" charset="0"/>
                <a:cs typeface="Times New Roman" panose="02020603050405020304" pitchFamily="18" charset="0"/>
              </a:rPr>
              <a:t>ДО 8 ЛЕТ инвестиционное цели</a:t>
            </a:r>
          </a:p>
          <a:p>
            <a:pPr defTabSz="914206"/>
            <a:r>
              <a:rPr lang="ru-RU" sz="1100" b="1" dirty="0">
                <a:solidFill>
                  <a:schemeClr val="tx1"/>
                </a:solidFill>
                <a:latin typeface="Times New Roman" panose="02020603050405020304" pitchFamily="18" charset="0"/>
                <a:cs typeface="Times New Roman" panose="02020603050405020304" pitchFamily="18" charset="0"/>
              </a:rPr>
              <a:t>(По Льготной ставке до 5 лет)</a:t>
            </a:r>
          </a:p>
          <a:p>
            <a:pPr defTabSz="914206"/>
            <a:r>
              <a:rPr lang="ru-RU" sz="1100" b="1" dirty="0">
                <a:solidFill>
                  <a:schemeClr val="tx1"/>
                </a:solidFill>
                <a:latin typeface="Times New Roman" panose="02020603050405020304" pitchFamily="18" charset="0"/>
                <a:cs typeface="Times New Roman" panose="02020603050405020304" pitchFamily="18" charset="0"/>
              </a:rPr>
              <a:t>ДО 12 МЕС на сезонные работы</a:t>
            </a:r>
          </a:p>
          <a:p>
            <a:pPr defTabSz="914206"/>
            <a:r>
              <a:rPr lang="ru-RU" sz="1100" b="1" dirty="0">
                <a:solidFill>
                  <a:schemeClr val="tx1"/>
                </a:solidFill>
                <a:latin typeface="Times New Roman" panose="02020603050405020304" pitchFamily="18" charset="0"/>
                <a:cs typeface="Times New Roman" panose="02020603050405020304" pitchFamily="18" charset="0"/>
              </a:rPr>
              <a:t>(По Льготной ставке до </a:t>
            </a:r>
            <a:r>
              <a:rPr lang="en-US" sz="1100" b="1" dirty="0">
                <a:solidFill>
                  <a:schemeClr val="tx1"/>
                </a:solidFill>
                <a:latin typeface="Times New Roman" panose="02020603050405020304" pitchFamily="18" charset="0"/>
                <a:cs typeface="Times New Roman" panose="02020603050405020304" pitchFamily="18" charset="0"/>
              </a:rPr>
              <a:t> 12 </a:t>
            </a:r>
            <a:r>
              <a:rPr lang="ru-RU" sz="1100" b="1" dirty="0">
                <a:solidFill>
                  <a:schemeClr val="tx1"/>
                </a:solidFill>
                <a:latin typeface="Times New Roman" panose="02020603050405020304" pitchFamily="18" charset="0"/>
                <a:cs typeface="Times New Roman" panose="02020603050405020304" pitchFamily="18" charset="0"/>
              </a:rPr>
              <a:t>МЕС)</a:t>
            </a:r>
          </a:p>
        </p:txBody>
      </p:sp>
      <p:pic>
        <p:nvPicPr>
          <p:cNvPr id="253" name="Рисунок 252">
            <a:extLst>
              <a:ext uri="{FF2B5EF4-FFF2-40B4-BE49-F238E27FC236}">
                <a16:creationId xmlns:a16="http://schemas.microsoft.com/office/drawing/2014/main" id="{6D4AB9A1-712C-44BA-6A0E-5368784E7E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41060" y="142979"/>
            <a:ext cx="1542405" cy="1542405"/>
          </a:xfrm>
          <a:prstGeom prst="rect">
            <a:avLst/>
          </a:prstGeom>
        </p:spPr>
      </p:pic>
      <p:sp>
        <p:nvSpPr>
          <p:cNvPr id="161" name="Стрелка: пятиугольник 160">
            <a:extLst>
              <a:ext uri="{FF2B5EF4-FFF2-40B4-BE49-F238E27FC236}">
                <a16:creationId xmlns:a16="http://schemas.microsoft.com/office/drawing/2014/main" id="{DF3D3263-5050-584C-FA6D-2C44C2D63819}"/>
              </a:ext>
            </a:extLst>
          </p:cNvPr>
          <p:cNvSpPr/>
          <p:nvPr/>
        </p:nvSpPr>
        <p:spPr>
          <a:xfrm>
            <a:off x="389483" y="5942876"/>
            <a:ext cx="2753590" cy="75644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ru-RU" b="1" dirty="0">
                <a:latin typeface="Times New Roman" panose="02020603050405020304" pitchFamily="18" charset="0"/>
                <a:cs typeface="Times New Roman" panose="02020603050405020304" pitchFamily="18" charset="0"/>
              </a:rPr>
              <a:t>Кредитная Бизнес Карта</a:t>
            </a:r>
          </a:p>
        </p:txBody>
      </p:sp>
      <p:sp>
        <p:nvSpPr>
          <p:cNvPr id="162" name="圆角矩形 95">
            <a:extLst>
              <a:ext uri="{FF2B5EF4-FFF2-40B4-BE49-F238E27FC236}">
                <a16:creationId xmlns:a16="http://schemas.microsoft.com/office/drawing/2014/main" id="{C6A0EEB8-025B-9FCA-D512-B303879F0C8E}"/>
              </a:ext>
            </a:extLst>
          </p:cNvPr>
          <p:cNvSpPr/>
          <p:nvPr/>
        </p:nvSpPr>
        <p:spPr>
          <a:xfrm>
            <a:off x="3169225" y="5939886"/>
            <a:ext cx="8559036" cy="756448"/>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06" fontAlgn="auto">
              <a:spcBef>
                <a:spcPts val="0"/>
              </a:spcBef>
              <a:spcAft>
                <a:spcPts val="0"/>
              </a:spcAft>
              <a:defRPr/>
            </a:pPr>
            <a:endParaRPr lang="ru-RU" sz="1100" b="1" dirty="0">
              <a:solidFill>
                <a:srgbClr val="2B6030"/>
              </a:solidFill>
              <a:cs typeface="Arial" panose="020B0604020202020204" pitchFamily="34" charset="0"/>
            </a:endParaRPr>
          </a:p>
        </p:txBody>
      </p:sp>
      <p:grpSp>
        <p:nvGrpSpPr>
          <p:cNvPr id="192" name="Группа 191">
            <a:extLst>
              <a:ext uri="{FF2B5EF4-FFF2-40B4-BE49-F238E27FC236}">
                <a16:creationId xmlns:a16="http://schemas.microsoft.com/office/drawing/2014/main" id="{082F3545-C4AB-1A57-FACC-D8E38E0DD5D1}"/>
              </a:ext>
            </a:extLst>
          </p:cNvPr>
          <p:cNvGrpSpPr/>
          <p:nvPr/>
        </p:nvGrpSpPr>
        <p:grpSpPr>
          <a:xfrm>
            <a:off x="8472698" y="6074781"/>
            <a:ext cx="610944" cy="432000"/>
            <a:chOff x="-887591" y="5251864"/>
            <a:chExt cx="656744" cy="475253"/>
          </a:xfrm>
        </p:grpSpPr>
        <p:sp>
          <p:nvSpPr>
            <p:cNvPr id="194" name="Овал 193">
              <a:extLst>
                <a:ext uri="{FF2B5EF4-FFF2-40B4-BE49-F238E27FC236}">
                  <a16:creationId xmlns:a16="http://schemas.microsoft.com/office/drawing/2014/main" id="{A16A5E24-3297-6D84-90F2-E535EEA4A3A1}"/>
                </a:ext>
              </a:extLst>
            </p:cNvPr>
            <p:cNvSpPr/>
            <p:nvPr/>
          </p:nvSpPr>
          <p:spPr>
            <a:xfrm>
              <a:off x="-887591" y="5251864"/>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highlight>
                  <a:srgbClr val="000000"/>
                </a:highlight>
              </a:endParaRPr>
            </a:p>
          </p:txBody>
        </p:sp>
        <p:grpSp>
          <p:nvGrpSpPr>
            <p:cNvPr id="195" name="Group 411">
              <a:extLst>
                <a:ext uri="{FF2B5EF4-FFF2-40B4-BE49-F238E27FC236}">
                  <a16:creationId xmlns:a16="http://schemas.microsoft.com/office/drawing/2014/main" id="{A8503B41-7CE8-7A26-698B-8EAC734D587C}"/>
                </a:ext>
              </a:extLst>
            </p:cNvPr>
            <p:cNvGrpSpPr/>
            <p:nvPr/>
          </p:nvGrpSpPr>
          <p:grpSpPr>
            <a:xfrm>
              <a:off x="-470367" y="5294561"/>
              <a:ext cx="239520" cy="72043"/>
              <a:chOff x="3725863" y="2044700"/>
              <a:chExt cx="674688" cy="187326"/>
            </a:xfrm>
            <a:solidFill>
              <a:schemeClr val="bg1"/>
            </a:solidFill>
          </p:grpSpPr>
          <p:sp>
            <p:nvSpPr>
              <p:cNvPr id="197" name="Freeform 278">
                <a:extLst>
                  <a:ext uri="{FF2B5EF4-FFF2-40B4-BE49-F238E27FC236}">
                    <a16:creationId xmlns:a16="http://schemas.microsoft.com/office/drawing/2014/main" id="{A02F3C9B-AC63-7D54-AFC1-5992D7F4D455}"/>
                  </a:ext>
                </a:extLst>
              </p:cNvPr>
              <p:cNvSpPr>
                <a:spLocks/>
              </p:cNvSpPr>
              <p:nvPr/>
            </p:nvSpPr>
            <p:spPr bwMode="auto">
              <a:xfrm>
                <a:off x="3725863" y="2044700"/>
                <a:ext cx="461963" cy="187325"/>
              </a:xfrm>
              <a:custGeom>
                <a:avLst/>
                <a:gdLst>
                  <a:gd name="T0" fmla="*/ 152 w 158"/>
                  <a:gd name="T1" fmla="*/ 64 h 64"/>
                  <a:gd name="T2" fmla="*/ 7 w 158"/>
                  <a:gd name="T3" fmla="*/ 64 h 64"/>
                  <a:gd name="T4" fmla="*/ 1 w 158"/>
                  <a:gd name="T5" fmla="*/ 58 h 64"/>
                  <a:gd name="T6" fmla="*/ 1 w 158"/>
                  <a:gd name="T7" fmla="*/ 45 h 64"/>
                  <a:gd name="T8" fmla="*/ 60 w 158"/>
                  <a:gd name="T9" fmla="*/ 14 h 64"/>
                  <a:gd name="T10" fmla="*/ 60 w 158"/>
                  <a:gd name="T11" fmla="*/ 6 h 64"/>
                  <a:gd name="T12" fmla="*/ 66 w 158"/>
                  <a:gd name="T13" fmla="*/ 0 h 64"/>
                  <a:gd name="T14" fmla="*/ 72 w 158"/>
                  <a:gd name="T15" fmla="*/ 6 h 64"/>
                  <a:gd name="T16" fmla="*/ 72 w 158"/>
                  <a:gd name="T17" fmla="*/ 19 h 64"/>
                  <a:gd name="T18" fmla="*/ 67 w 158"/>
                  <a:gd name="T19" fmla="*/ 25 h 64"/>
                  <a:gd name="T20" fmla="*/ 13 w 158"/>
                  <a:gd name="T21" fmla="*/ 45 h 64"/>
                  <a:gd name="T22" fmla="*/ 13 w 158"/>
                  <a:gd name="T23" fmla="*/ 52 h 64"/>
                  <a:gd name="T24" fmla="*/ 152 w 158"/>
                  <a:gd name="T25" fmla="*/ 52 h 64"/>
                  <a:gd name="T26" fmla="*/ 158 w 158"/>
                  <a:gd name="T27" fmla="*/ 58 h 64"/>
                  <a:gd name="T28" fmla="*/ 152 w 158"/>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64">
                    <a:moveTo>
                      <a:pt x="152" y="64"/>
                    </a:moveTo>
                    <a:cubicBezTo>
                      <a:pt x="7" y="64"/>
                      <a:pt x="7" y="64"/>
                      <a:pt x="7" y="64"/>
                    </a:cubicBezTo>
                    <a:cubicBezTo>
                      <a:pt x="3" y="64"/>
                      <a:pt x="1" y="62"/>
                      <a:pt x="1" y="58"/>
                    </a:cubicBezTo>
                    <a:cubicBezTo>
                      <a:pt x="1" y="45"/>
                      <a:pt x="1" y="45"/>
                      <a:pt x="1" y="45"/>
                    </a:cubicBezTo>
                    <a:cubicBezTo>
                      <a:pt x="0" y="31"/>
                      <a:pt x="32" y="21"/>
                      <a:pt x="60" y="14"/>
                    </a:cubicBezTo>
                    <a:cubicBezTo>
                      <a:pt x="60" y="6"/>
                      <a:pt x="60" y="6"/>
                      <a:pt x="60" y="6"/>
                    </a:cubicBezTo>
                    <a:cubicBezTo>
                      <a:pt x="60" y="2"/>
                      <a:pt x="63" y="0"/>
                      <a:pt x="66" y="0"/>
                    </a:cubicBezTo>
                    <a:cubicBezTo>
                      <a:pt x="69" y="0"/>
                      <a:pt x="72" y="2"/>
                      <a:pt x="72" y="6"/>
                    </a:cubicBezTo>
                    <a:cubicBezTo>
                      <a:pt x="72" y="19"/>
                      <a:pt x="72" y="19"/>
                      <a:pt x="72" y="19"/>
                    </a:cubicBezTo>
                    <a:cubicBezTo>
                      <a:pt x="72" y="22"/>
                      <a:pt x="70" y="24"/>
                      <a:pt x="67" y="25"/>
                    </a:cubicBezTo>
                    <a:cubicBezTo>
                      <a:pt x="41" y="31"/>
                      <a:pt x="15" y="40"/>
                      <a:pt x="13" y="45"/>
                    </a:cubicBezTo>
                    <a:cubicBezTo>
                      <a:pt x="13" y="52"/>
                      <a:pt x="13" y="52"/>
                      <a:pt x="13" y="52"/>
                    </a:cubicBezTo>
                    <a:cubicBezTo>
                      <a:pt x="152" y="52"/>
                      <a:pt x="152" y="52"/>
                      <a:pt x="152" y="52"/>
                    </a:cubicBezTo>
                    <a:cubicBezTo>
                      <a:pt x="156" y="52"/>
                      <a:pt x="158" y="55"/>
                      <a:pt x="158" y="58"/>
                    </a:cubicBezTo>
                    <a:cubicBezTo>
                      <a:pt x="158" y="62"/>
                      <a:pt x="156" y="64"/>
                      <a:pt x="152"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cs typeface="Arial" pitchFamily="34" charset="0"/>
                </a:endParaRPr>
              </a:p>
            </p:txBody>
          </p:sp>
          <p:sp>
            <p:nvSpPr>
              <p:cNvPr id="200" name="Freeform 281">
                <a:extLst>
                  <a:ext uri="{FF2B5EF4-FFF2-40B4-BE49-F238E27FC236}">
                    <a16:creationId xmlns:a16="http://schemas.microsoft.com/office/drawing/2014/main" id="{89CAC721-DAC4-5271-F0DC-D2169FC63F22}"/>
                  </a:ext>
                </a:extLst>
              </p:cNvPr>
              <p:cNvSpPr>
                <a:spLocks/>
              </p:cNvSpPr>
              <p:nvPr/>
            </p:nvSpPr>
            <p:spPr bwMode="auto">
              <a:xfrm>
                <a:off x="4164013" y="2074863"/>
                <a:ext cx="34925" cy="66675"/>
              </a:xfrm>
              <a:custGeom>
                <a:avLst/>
                <a:gdLst>
                  <a:gd name="T0" fmla="*/ 6 w 12"/>
                  <a:gd name="T1" fmla="*/ 23 h 23"/>
                  <a:gd name="T2" fmla="*/ 0 w 12"/>
                  <a:gd name="T3" fmla="*/ 17 h 23"/>
                  <a:gd name="T4" fmla="*/ 0 w 12"/>
                  <a:gd name="T5" fmla="*/ 6 h 23"/>
                  <a:gd name="T6" fmla="*/ 6 w 12"/>
                  <a:gd name="T7" fmla="*/ 0 h 23"/>
                  <a:gd name="T8" fmla="*/ 12 w 12"/>
                  <a:gd name="T9" fmla="*/ 6 h 23"/>
                  <a:gd name="T10" fmla="*/ 12 w 12"/>
                  <a:gd name="T11" fmla="*/ 17 h 23"/>
                  <a:gd name="T12" fmla="*/ 6 w 12"/>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 h="23">
                    <a:moveTo>
                      <a:pt x="6" y="23"/>
                    </a:moveTo>
                    <a:cubicBezTo>
                      <a:pt x="2" y="23"/>
                      <a:pt x="0" y="20"/>
                      <a:pt x="0" y="17"/>
                    </a:cubicBezTo>
                    <a:cubicBezTo>
                      <a:pt x="0" y="6"/>
                      <a:pt x="0" y="6"/>
                      <a:pt x="0" y="6"/>
                    </a:cubicBezTo>
                    <a:cubicBezTo>
                      <a:pt x="0" y="3"/>
                      <a:pt x="2" y="0"/>
                      <a:pt x="6" y="0"/>
                    </a:cubicBezTo>
                    <a:cubicBezTo>
                      <a:pt x="9" y="0"/>
                      <a:pt x="12" y="3"/>
                      <a:pt x="12" y="6"/>
                    </a:cubicBezTo>
                    <a:cubicBezTo>
                      <a:pt x="12" y="17"/>
                      <a:pt x="12" y="17"/>
                      <a:pt x="12" y="17"/>
                    </a:cubicBezTo>
                    <a:cubicBezTo>
                      <a:pt x="12" y="20"/>
                      <a:pt x="9" y="23"/>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201" name="Freeform 282">
                <a:extLst>
                  <a:ext uri="{FF2B5EF4-FFF2-40B4-BE49-F238E27FC236}">
                    <a16:creationId xmlns:a16="http://schemas.microsoft.com/office/drawing/2014/main" id="{71C9F41E-9BAF-9D94-6E5A-77151014A59D}"/>
                  </a:ext>
                </a:extLst>
              </p:cNvPr>
              <p:cNvSpPr>
                <a:spLocks/>
              </p:cNvSpPr>
              <p:nvPr/>
            </p:nvSpPr>
            <p:spPr bwMode="auto">
              <a:xfrm>
                <a:off x="4227513" y="2197100"/>
                <a:ext cx="173038" cy="34925"/>
              </a:xfrm>
              <a:custGeom>
                <a:avLst/>
                <a:gdLst>
                  <a:gd name="T0" fmla="*/ 53 w 59"/>
                  <a:gd name="T1" fmla="*/ 12 h 12"/>
                  <a:gd name="T2" fmla="*/ 6 w 59"/>
                  <a:gd name="T3" fmla="*/ 12 h 12"/>
                  <a:gd name="T4" fmla="*/ 0 w 59"/>
                  <a:gd name="T5" fmla="*/ 6 h 12"/>
                  <a:gd name="T6" fmla="*/ 6 w 59"/>
                  <a:gd name="T7" fmla="*/ 0 h 12"/>
                  <a:gd name="T8" fmla="*/ 53 w 59"/>
                  <a:gd name="T9" fmla="*/ 0 h 12"/>
                  <a:gd name="T10" fmla="*/ 59 w 59"/>
                  <a:gd name="T11" fmla="*/ 6 h 12"/>
                  <a:gd name="T12" fmla="*/ 53 w 5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9" h="12">
                    <a:moveTo>
                      <a:pt x="53" y="12"/>
                    </a:moveTo>
                    <a:cubicBezTo>
                      <a:pt x="6" y="12"/>
                      <a:pt x="6" y="12"/>
                      <a:pt x="6" y="12"/>
                    </a:cubicBezTo>
                    <a:cubicBezTo>
                      <a:pt x="3" y="12"/>
                      <a:pt x="0" y="10"/>
                      <a:pt x="0" y="6"/>
                    </a:cubicBezTo>
                    <a:cubicBezTo>
                      <a:pt x="0" y="3"/>
                      <a:pt x="3" y="0"/>
                      <a:pt x="6" y="0"/>
                    </a:cubicBezTo>
                    <a:cubicBezTo>
                      <a:pt x="53" y="0"/>
                      <a:pt x="53" y="0"/>
                      <a:pt x="53" y="0"/>
                    </a:cubicBezTo>
                    <a:cubicBezTo>
                      <a:pt x="56" y="0"/>
                      <a:pt x="59" y="3"/>
                      <a:pt x="59" y="6"/>
                    </a:cubicBezTo>
                    <a:cubicBezTo>
                      <a:pt x="59" y="10"/>
                      <a:pt x="56" y="12"/>
                      <a:pt x="5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sp>
            <p:nvSpPr>
              <p:cNvPr id="202" name="Freeform 283">
                <a:extLst>
                  <a:ext uri="{FF2B5EF4-FFF2-40B4-BE49-F238E27FC236}">
                    <a16:creationId xmlns:a16="http://schemas.microsoft.com/office/drawing/2014/main" id="{F8612180-B6B2-F871-953F-4542CC00B48D}"/>
                  </a:ext>
                </a:extLst>
              </p:cNvPr>
              <p:cNvSpPr>
                <a:spLocks/>
              </p:cNvSpPr>
              <p:nvPr/>
            </p:nvSpPr>
            <p:spPr bwMode="auto">
              <a:xfrm>
                <a:off x="4225926" y="2074863"/>
                <a:ext cx="174625" cy="157163"/>
              </a:xfrm>
              <a:custGeom>
                <a:avLst/>
                <a:gdLst>
                  <a:gd name="T0" fmla="*/ 54 w 60"/>
                  <a:gd name="T1" fmla="*/ 54 h 54"/>
                  <a:gd name="T2" fmla="*/ 48 w 60"/>
                  <a:gd name="T3" fmla="*/ 48 h 54"/>
                  <a:gd name="T4" fmla="*/ 48 w 60"/>
                  <a:gd name="T5" fmla="*/ 38 h 54"/>
                  <a:gd name="T6" fmla="*/ 5 w 60"/>
                  <a:gd name="T7" fmla="*/ 23 h 54"/>
                  <a:gd name="T8" fmla="*/ 0 w 60"/>
                  <a:gd name="T9" fmla="*/ 17 h 54"/>
                  <a:gd name="T10" fmla="*/ 0 w 60"/>
                  <a:gd name="T11" fmla="*/ 6 h 54"/>
                  <a:gd name="T12" fmla="*/ 6 w 60"/>
                  <a:gd name="T13" fmla="*/ 0 h 54"/>
                  <a:gd name="T14" fmla="*/ 12 w 60"/>
                  <a:gd name="T15" fmla="*/ 6 h 54"/>
                  <a:gd name="T16" fmla="*/ 12 w 60"/>
                  <a:gd name="T17" fmla="*/ 12 h 54"/>
                  <a:gd name="T18" fmla="*/ 60 w 60"/>
                  <a:gd name="T19" fmla="*/ 38 h 54"/>
                  <a:gd name="T20" fmla="*/ 60 w 60"/>
                  <a:gd name="T21" fmla="*/ 48 h 54"/>
                  <a:gd name="T22" fmla="*/ 54 w 60"/>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54">
                    <a:moveTo>
                      <a:pt x="54" y="54"/>
                    </a:moveTo>
                    <a:cubicBezTo>
                      <a:pt x="50" y="54"/>
                      <a:pt x="48" y="52"/>
                      <a:pt x="48" y="48"/>
                    </a:cubicBezTo>
                    <a:cubicBezTo>
                      <a:pt x="48" y="38"/>
                      <a:pt x="48" y="38"/>
                      <a:pt x="48" y="38"/>
                    </a:cubicBezTo>
                    <a:cubicBezTo>
                      <a:pt x="45" y="34"/>
                      <a:pt x="25" y="27"/>
                      <a:pt x="5" y="23"/>
                    </a:cubicBezTo>
                    <a:cubicBezTo>
                      <a:pt x="2" y="22"/>
                      <a:pt x="0" y="20"/>
                      <a:pt x="0" y="17"/>
                    </a:cubicBezTo>
                    <a:cubicBezTo>
                      <a:pt x="0" y="6"/>
                      <a:pt x="0" y="6"/>
                      <a:pt x="0" y="6"/>
                    </a:cubicBezTo>
                    <a:cubicBezTo>
                      <a:pt x="0" y="2"/>
                      <a:pt x="3" y="0"/>
                      <a:pt x="6" y="0"/>
                    </a:cubicBezTo>
                    <a:cubicBezTo>
                      <a:pt x="9" y="0"/>
                      <a:pt x="12" y="2"/>
                      <a:pt x="12" y="6"/>
                    </a:cubicBezTo>
                    <a:cubicBezTo>
                      <a:pt x="12" y="12"/>
                      <a:pt x="12" y="12"/>
                      <a:pt x="12" y="12"/>
                    </a:cubicBezTo>
                    <a:cubicBezTo>
                      <a:pt x="44" y="20"/>
                      <a:pt x="60" y="28"/>
                      <a:pt x="60" y="38"/>
                    </a:cubicBezTo>
                    <a:cubicBezTo>
                      <a:pt x="60" y="48"/>
                      <a:pt x="60" y="48"/>
                      <a:pt x="60" y="48"/>
                    </a:cubicBezTo>
                    <a:cubicBezTo>
                      <a:pt x="60" y="52"/>
                      <a:pt x="57" y="54"/>
                      <a:pt x="5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grpSp>
      <p:sp>
        <p:nvSpPr>
          <p:cNvPr id="204" name="Прямоугольник 203">
            <a:extLst>
              <a:ext uri="{FF2B5EF4-FFF2-40B4-BE49-F238E27FC236}">
                <a16:creationId xmlns:a16="http://schemas.microsoft.com/office/drawing/2014/main" id="{13FF7DB7-05F7-93B9-035F-36217BC35912}"/>
              </a:ext>
            </a:extLst>
          </p:cNvPr>
          <p:cNvSpPr/>
          <p:nvPr/>
        </p:nvSpPr>
        <p:spPr>
          <a:xfrm>
            <a:off x="3901639" y="5165660"/>
            <a:ext cx="1527325" cy="542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Действующий МАЛЫЙ И МИКРОБИЗНЕС АПК</a:t>
            </a:r>
          </a:p>
        </p:txBody>
      </p:sp>
      <p:grpSp>
        <p:nvGrpSpPr>
          <p:cNvPr id="206" name="Группа 205">
            <a:extLst>
              <a:ext uri="{FF2B5EF4-FFF2-40B4-BE49-F238E27FC236}">
                <a16:creationId xmlns:a16="http://schemas.microsoft.com/office/drawing/2014/main" id="{315696E8-429D-457E-5F78-38DB1A2C6E64}"/>
              </a:ext>
            </a:extLst>
          </p:cNvPr>
          <p:cNvGrpSpPr/>
          <p:nvPr/>
        </p:nvGrpSpPr>
        <p:grpSpPr>
          <a:xfrm>
            <a:off x="3278405" y="6082747"/>
            <a:ext cx="759600" cy="432000"/>
            <a:chOff x="-792725" y="4047737"/>
            <a:chExt cx="817227" cy="475253"/>
          </a:xfrm>
        </p:grpSpPr>
        <p:sp>
          <p:nvSpPr>
            <p:cNvPr id="207" name="Овал 206">
              <a:extLst>
                <a:ext uri="{FF2B5EF4-FFF2-40B4-BE49-F238E27FC236}">
                  <a16:creationId xmlns:a16="http://schemas.microsoft.com/office/drawing/2014/main" id="{EA706031-EB32-2A24-2648-9DD4DA787EB3}"/>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8" name="Прямоугольник 207">
              <a:extLst>
                <a:ext uri="{FF2B5EF4-FFF2-40B4-BE49-F238E27FC236}">
                  <a16:creationId xmlns:a16="http://schemas.microsoft.com/office/drawing/2014/main" id="{857164D9-115A-6FC9-C03F-2BBF58326796}"/>
                </a:ext>
              </a:extLst>
            </p:cNvPr>
            <p:cNvSpPr>
              <a:spLocks noChangeAspect="1"/>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сумма</a:t>
              </a:r>
            </a:p>
          </p:txBody>
        </p:sp>
        <p:sp>
          <p:nvSpPr>
            <p:cNvPr id="209" name="Freeform 9">
              <a:extLst>
                <a:ext uri="{FF2B5EF4-FFF2-40B4-BE49-F238E27FC236}">
                  <a16:creationId xmlns:a16="http://schemas.microsoft.com/office/drawing/2014/main" id="{3056E3EB-1435-ADDC-797F-3FB7A9359700}"/>
                </a:ext>
              </a:extLst>
            </p:cNvPr>
            <p:cNvSpPr>
              <a:spLocks noEditPoints="1"/>
            </p:cNvSpPr>
            <p:nvPr/>
          </p:nvSpPr>
          <p:spPr bwMode="auto">
            <a:xfrm>
              <a:off x="-463612" y="4124529"/>
              <a:ext cx="164566" cy="173904"/>
            </a:xfrm>
            <a:custGeom>
              <a:avLst/>
              <a:gdLst>
                <a:gd name="T0" fmla="*/ 240 w 1477"/>
                <a:gd name="T1" fmla="*/ 188 h 1850"/>
                <a:gd name="T2" fmla="*/ 77 w 1477"/>
                <a:gd name="T3" fmla="*/ 577 h 1850"/>
                <a:gd name="T4" fmla="*/ 169 w 1477"/>
                <a:gd name="T5" fmla="*/ 970 h 1850"/>
                <a:gd name="T6" fmla="*/ 162 w 1477"/>
                <a:gd name="T7" fmla="*/ 1240 h 1850"/>
                <a:gd name="T8" fmla="*/ 0 w 1477"/>
                <a:gd name="T9" fmla="*/ 1631 h 1850"/>
                <a:gd name="T10" fmla="*/ 1243 w 1477"/>
                <a:gd name="T11" fmla="*/ 1396 h 1850"/>
                <a:gd name="T12" fmla="*/ 1399 w 1477"/>
                <a:gd name="T13" fmla="*/ 973 h 1850"/>
                <a:gd name="T14" fmla="*/ 1315 w 1477"/>
                <a:gd name="T15" fmla="*/ 611 h 1850"/>
                <a:gd name="T16" fmla="*/ 1472 w 1477"/>
                <a:gd name="T17" fmla="*/ 188 h 1850"/>
                <a:gd name="T18" fmla="*/ 386 w 1477"/>
                <a:gd name="T19" fmla="*/ 508 h 1850"/>
                <a:gd name="T20" fmla="*/ 271 w 1477"/>
                <a:gd name="T21" fmla="*/ 538 h 1850"/>
                <a:gd name="T22" fmla="*/ 693 w 1477"/>
                <a:gd name="T23" fmla="*/ 736 h 1850"/>
                <a:gd name="T24" fmla="*/ 477 w 1477"/>
                <a:gd name="T25" fmla="*/ 541 h 1850"/>
                <a:gd name="T26" fmla="*/ 598 w 1477"/>
                <a:gd name="T27" fmla="*/ 567 h 1850"/>
                <a:gd name="T28" fmla="*/ 689 w 1477"/>
                <a:gd name="T29" fmla="*/ 431 h 1850"/>
                <a:gd name="T30" fmla="*/ 689 w 1477"/>
                <a:gd name="T31" fmla="*/ 579 h 1850"/>
                <a:gd name="T32" fmla="*/ 1023 w 1477"/>
                <a:gd name="T33" fmla="*/ 431 h 1850"/>
                <a:gd name="T34" fmla="*/ 1163 w 1477"/>
                <a:gd name="T35" fmla="*/ 897 h 1850"/>
                <a:gd name="T36" fmla="*/ 1224 w 1477"/>
                <a:gd name="T37" fmla="*/ 846 h 1850"/>
                <a:gd name="T38" fmla="*/ 1113 w 1477"/>
                <a:gd name="T39" fmla="*/ 567 h 1850"/>
                <a:gd name="T40" fmla="*/ 1235 w 1477"/>
                <a:gd name="T41" fmla="*/ 541 h 1850"/>
                <a:gd name="T42" fmla="*/ 951 w 1477"/>
                <a:gd name="T43" fmla="*/ 956 h 1850"/>
                <a:gd name="T44" fmla="*/ 860 w 1477"/>
                <a:gd name="T45" fmla="*/ 820 h 1850"/>
                <a:gd name="T46" fmla="*/ 739 w 1477"/>
                <a:gd name="T47" fmla="*/ 826 h 1850"/>
                <a:gd name="T48" fmla="*/ 648 w 1477"/>
                <a:gd name="T49" fmla="*/ 974 h 1850"/>
                <a:gd name="T50" fmla="*/ 648 w 1477"/>
                <a:gd name="T51" fmla="*/ 826 h 1850"/>
                <a:gd name="T52" fmla="*/ 314 w 1477"/>
                <a:gd name="T53" fmla="*/ 930 h 1850"/>
                <a:gd name="T54" fmla="*/ 163 w 1477"/>
                <a:gd name="T55" fmla="*/ 729 h 1850"/>
                <a:gd name="T56" fmla="*/ 163 w 1477"/>
                <a:gd name="T57" fmla="*/ 846 h 1850"/>
                <a:gd name="T58" fmla="*/ 314 w 1477"/>
                <a:gd name="T59" fmla="*/ 1154 h 1850"/>
                <a:gd name="T60" fmla="*/ 253 w 1477"/>
                <a:gd name="T61" fmla="*/ 1126 h 1850"/>
                <a:gd name="T62" fmla="*/ 91 w 1477"/>
                <a:gd name="T63" fmla="*/ 1514 h 1850"/>
                <a:gd name="T64" fmla="*/ 364 w 1477"/>
                <a:gd name="T65" fmla="*/ 1741 h 1850"/>
                <a:gd name="T66" fmla="*/ 364 w 1477"/>
                <a:gd name="T67" fmla="*/ 1594 h 1850"/>
                <a:gd name="T68" fmla="*/ 454 w 1477"/>
                <a:gd name="T69" fmla="*/ 1752 h 1850"/>
                <a:gd name="T70" fmla="*/ 576 w 1477"/>
                <a:gd name="T71" fmla="*/ 1759 h 1850"/>
                <a:gd name="T72" fmla="*/ 784 w 1477"/>
                <a:gd name="T73" fmla="*/ 1462 h 1850"/>
                <a:gd name="T74" fmla="*/ 91 w 1477"/>
                <a:gd name="T75" fmla="*/ 1393 h 1850"/>
                <a:gd name="T76" fmla="*/ 526 w 1477"/>
                <a:gd name="T77" fmla="*/ 1206 h 1850"/>
                <a:gd name="T78" fmla="*/ 617 w 1477"/>
                <a:gd name="T79" fmla="*/ 1364 h 1850"/>
                <a:gd name="T80" fmla="*/ 738 w 1477"/>
                <a:gd name="T81" fmla="*/ 1370 h 1850"/>
                <a:gd name="T82" fmla="*/ 829 w 1477"/>
                <a:gd name="T83" fmla="*/ 1223 h 1850"/>
                <a:gd name="T84" fmla="*/ 829 w 1477"/>
                <a:gd name="T85" fmla="*/ 1370 h 1850"/>
                <a:gd name="T86" fmla="*/ 667 w 1477"/>
                <a:gd name="T87" fmla="*/ 1611 h 1850"/>
                <a:gd name="T88" fmla="*/ 1000 w 1477"/>
                <a:gd name="T89" fmla="*/ 1715 h 1850"/>
                <a:gd name="T90" fmla="*/ 1000 w 1477"/>
                <a:gd name="T91" fmla="*/ 1571 h 1850"/>
                <a:gd name="T92" fmla="*/ 1091 w 1477"/>
                <a:gd name="T93" fmla="*/ 1682 h 1850"/>
                <a:gd name="T94" fmla="*/ 1152 w 1477"/>
                <a:gd name="T95" fmla="*/ 1631 h 1850"/>
                <a:gd name="T96" fmla="*/ 1041 w 1477"/>
                <a:gd name="T97" fmla="*/ 1206 h 1850"/>
                <a:gd name="T98" fmla="*/ 1314 w 1477"/>
                <a:gd name="T99" fmla="*/ 1243 h 1850"/>
                <a:gd name="T100" fmla="*/ 1314 w 1477"/>
                <a:gd name="T101" fmla="*/ 1126 h 1850"/>
                <a:gd name="T102" fmla="*/ 254 w 1477"/>
                <a:gd name="T103" fmla="*/ 1006 h 1850"/>
                <a:gd name="T104" fmla="*/ 1314 w 1477"/>
                <a:gd name="T105" fmla="*/ 1005 h 1850"/>
                <a:gd name="T106" fmla="*/ 1326 w 1477"/>
                <a:gd name="T107" fmla="*/ 508 h 1850"/>
                <a:gd name="T108" fmla="*/ 1386 w 1477"/>
                <a:gd name="T109" fmla="*/ 458 h 1850"/>
                <a:gd name="T110" fmla="*/ 856 w 1477"/>
                <a:gd name="T111" fmla="*/ 91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77" h="1850">
                  <a:moveTo>
                    <a:pt x="1472" y="188"/>
                  </a:moveTo>
                  <a:cubicBezTo>
                    <a:pt x="1430" y="59"/>
                    <a:pt x="1133" y="0"/>
                    <a:pt x="856" y="0"/>
                  </a:cubicBezTo>
                  <a:cubicBezTo>
                    <a:pt x="578" y="0"/>
                    <a:pt x="282" y="59"/>
                    <a:pt x="240" y="188"/>
                  </a:cubicBezTo>
                  <a:cubicBezTo>
                    <a:pt x="237" y="194"/>
                    <a:pt x="234" y="201"/>
                    <a:pt x="234" y="208"/>
                  </a:cubicBezTo>
                  <a:cubicBezTo>
                    <a:pt x="234" y="455"/>
                    <a:pt x="234" y="455"/>
                    <a:pt x="234" y="455"/>
                  </a:cubicBezTo>
                  <a:cubicBezTo>
                    <a:pt x="131" y="493"/>
                    <a:pt x="90" y="538"/>
                    <a:pt x="77" y="577"/>
                  </a:cubicBezTo>
                  <a:cubicBezTo>
                    <a:pt x="74" y="583"/>
                    <a:pt x="72" y="590"/>
                    <a:pt x="72" y="597"/>
                  </a:cubicBezTo>
                  <a:cubicBezTo>
                    <a:pt x="72" y="846"/>
                    <a:pt x="72" y="846"/>
                    <a:pt x="72" y="846"/>
                  </a:cubicBezTo>
                  <a:cubicBezTo>
                    <a:pt x="72" y="897"/>
                    <a:pt x="109" y="938"/>
                    <a:pt x="169" y="970"/>
                  </a:cubicBezTo>
                  <a:cubicBezTo>
                    <a:pt x="168" y="971"/>
                    <a:pt x="168" y="972"/>
                    <a:pt x="168" y="973"/>
                  </a:cubicBezTo>
                  <a:cubicBezTo>
                    <a:pt x="164" y="980"/>
                    <a:pt x="162" y="986"/>
                    <a:pt x="162" y="993"/>
                  </a:cubicBezTo>
                  <a:cubicBezTo>
                    <a:pt x="162" y="1240"/>
                    <a:pt x="162" y="1240"/>
                    <a:pt x="162" y="1240"/>
                  </a:cubicBezTo>
                  <a:cubicBezTo>
                    <a:pt x="59" y="1278"/>
                    <a:pt x="18" y="1323"/>
                    <a:pt x="5" y="1362"/>
                  </a:cubicBezTo>
                  <a:cubicBezTo>
                    <a:pt x="2" y="1368"/>
                    <a:pt x="0" y="1375"/>
                    <a:pt x="0" y="1382"/>
                  </a:cubicBezTo>
                  <a:cubicBezTo>
                    <a:pt x="0" y="1631"/>
                    <a:pt x="0" y="1631"/>
                    <a:pt x="0" y="1631"/>
                  </a:cubicBezTo>
                  <a:cubicBezTo>
                    <a:pt x="0" y="1782"/>
                    <a:pt x="322" y="1850"/>
                    <a:pt x="621" y="1850"/>
                  </a:cubicBezTo>
                  <a:cubicBezTo>
                    <a:pt x="920" y="1850"/>
                    <a:pt x="1243" y="1782"/>
                    <a:pt x="1243" y="1631"/>
                  </a:cubicBezTo>
                  <a:cubicBezTo>
                    <a:pt x="1243" y="1396"/>
                    <a:pt x="1243" y="1396"/>
                    <a:pt x="1243" y="1396"/>
                  </a:cubicBezTo>
                  <a:cubicBezTo>
                    <a:pt x="1340" y="1361"/>
                    <a:pt x="1405" y="1310"/>
                    <a:pt x="1405" y="1243"/>
                  </a:cubicBezTo>
                  <a:cubicBezTo>
                    <a:pt x="1405" y="993"/>
                    <a:pt x="1405" y="993"/>
                    <a:pt x="1405" y="993"/>
                  </a:cubicBezTo>
                  <a:cubicBezTo>
                    <a:pt x="1405" y="986"/>
                    <a:pt x="1403" y="979"/>
                    <a:pt x="1399" y="973"/>
                  </a:cubicBezTo>
                  <a:cubicBezTo>
                    <a:pt x="1388" y="938"/>
                    <a:pt x="1358" y="907"/>
                    <a:pt x="1308" y="880"/>
                  </a:cubicBezTo>
                  <a:cubicBezTo>
                    <a:pt x="1312" y="869"/>
                    <a:pt x="1315" y="858"/>
                    <a:pt x="1315" y="846"/>
                  </a:cubicBezTo>
                  <a:cubicBezTo>
                    <a:pt x="1315" y="611"/>
                    <a:pt x="1315" y="611"/>
                    <a:pt x="1315" y="611"/>
                  </a:cubicBezTo>
                  <a:cubicBezTo>
                    <a:pt x="1413" y="576"/>
                    <a:pt x="1477" y="525"/>
                    <a:pt x="1477" y="458"/>
                  </a:cubicBezTo>
                  <a:cubicBezTo>
                    <a:pt x="1477" y="208"/>
                    <a:pt x="1477" y="208"/>
                    <a:pt x="1477" y="208"/>
                  </a:cubicBezTo>
                  <a:cubicBezTo>
                    <a:pt x="1477" y="201"/>
                    <a:pt x="1475" y="194"/>
                    <a:pt x="1472" y="188"/>
                  </a:cubicBezTo>
                  <a:close/>
                  <a:moveTo>
                    <a:pt x="325" y="341"/>
                  </a:moveTo>
                  <a:cubicBezTo>
                    <a:pt x="343" y="351"/>
                    <a:pt x="364" y="361"/>
                    <a:pt x="386" y="369"/>
                  </a:cubicBezTo>
                  <a:cubicBezTo>
                    <a:pt x="386" y="508"/>
                    <a:pt x="386" y="508"/>
                    <a:pt x="386" y="508"/>
                  </a:cubicBezTo>
                  <a:cubicBezTo>
                    <a:pt x="346" y="489"/>
                    <a:pt x="325" y="471"/>
                    <a:pt x="325" y="458"/>
                  </a:cubicBezTo>
                  <a:lnTo>
                    <a:pt x="325" y="341"/>
                  </a:lnTo>
                  <a:close/>
                  <a:moveTo>
                    <a:pt x="271" y="538"/>
                  </a:moveTo>
                  <a:cubicBezTo>
                    <a:pt x="363" y="633"/>
                    <a:pt x="616" y="677"/>
                    <a:pt x="856" y="677"/>
                  </a:cubicBezTo>
                  <a:cubicBezTo>
                    <a:pt x="969" y="677"/>
                    <a:pt x="1085" y="667"/>
                    <a:pt x="1186" y="647"/>
                  </a:cubicBezTo>
                  <a:cubicBezTo>
                    <a:pt x="1116" y="688"/>
                    <a:pt x="951" y="736"/>
                    <a:pt x="693" y="736"/>
                  </a:cubicBezTo>
                  <a:cubicBezTo>
                    <a:pt x="343" y="736"/>
                    <a:pt x="163" y="646"/>
                    <a:pt x="163" y="608"/>
                  </a:cubicBezTo>
                  <a:cubicBezTo>
                    <a:pt x="163" y="599"/>
                    <a:pt x="184" y="569"/>
                    <a:pt x="271" y="538"/>
                  </a:cubicBezTo>
                  <a:close/>
                  <a:moveTo>
                    <a:pt x="477" y="541"/>
                  </a:moveTo>
                  <a:cubicBezTo>
                    <a:pt x="477" y="397"/>
                    <a:pt x="477" y="397"/>
                    <a:pt x="477" y="397"/>
                  </a:cubicBezTo>
                  <a:cubicBezTo>
                    <a:pt x="515" y="407"/>
                    <a:pt x="556" y="415"/>
                    <a:pt x="598" y="421"/>
                  </a:cubicBezTo>
                  <a:cubicBezTo>
                    <a:pt x="598" y="567"/>
                    <a:pt x="598" y="567"/>
                    <a:pt x="598" y="567"/>
                  </a:cubicBezTo>
                  <a:cubicBezTo>
                    <a:pt x="552" y="560"/>
                    <a:pt x="511" y="551"/>
                    <a:pt x="477" y="541"/>
                  </a:cubicBezTo>
                  <a:close/>
                  <a:moveTo>
                    <a:pt x="689" y="579"/>
                  </a:moveTo>
                  <a:cubicBezTo>
                    <a:pt x="689" y="431"/>
                    <a:pt x="689" y="431"/>
                    <a:pt x="689" y="431"/>
                  </a:cubicBezTo>
                  <a:cubicBezTo>
                    <a:pt x="729" y="435"/>
                    <a:pt x="770" y="437"/>
                    <a:pt x="811" y="438"/>
                  </a:cubicBezTo>
                  <a:cubicBezTo>
                    <a:pt x="811" y="585"/>
                    <a:pt x="811" y="585"/>
                    <a:pt x="811" y="585"/>
                  </a:cubicBezTo>
                  <a:cubicBezTo>
                    <a:pt x="767" y="584"/>
                    <a:pt x="726" y="582"/>
                    <a:pt x="689" y="579"/>
                  </a:cubicBezTo>
                  <a:close/>
                  <a:moveTo>
                    <a:pt x="901" y="585"/>
                  </a:moveTo>
                  <a:cubicBezTo>
                    <a:pt x="901" y="438"/>
                    <a:pt x="901" y="438"/>
                    <a:pt x="901" y="438"/>
                  </a:cubicBezTo>
                  <a:cubicBezTo>
                    <a:pt x="942" y="437"/>
                    <a:pt x="983" y="435"/>
                    <a:pt x="1023" y="431"/>
                  </a:cubicBezTo>
                  <a:cubicBezTo>
                    <a:pt x="1023" y="579"/>
                    <a:pt x="1023" y="579"/>
                    <a:pt x="1023" y="579"/>
                  </a:cubicBezTo>
                  <a:cubicBezTo>
                    <a:pt x="985" y="582"/>
                    <a:pt x="945" y="584"/>
                    <a:pt x="901" y="585"/>
                  </a:cubicBezTo>
                  <a:close/>
                  <a:moveTo>
                    <a:pt x="1163" y="897"/>
                  </a:moveTo>
                  <a:cubicBezTo>
                    <a:pt x="1163" y="758"/>
                    <a:pt x="1163" y="758"/>
                    <a:pt x="1163" y="758"/>
                  </a:cubicBezTo>
                  <a:cubicBezTo>
                    <a:pt x="1186" y="749"/>
                    <a:pt x="1206" y="739"/>
                    <a:pt x="1224" y="729"/>
                  </a:cubicBezTo>
                  <a:cubicBezTo>
                    <a:pt x="1224" y="846"/>
                    <a:pt x="1224" y="846"/>
                    <a:pt x="1224" y="846"/>
                  </a:cubicBezTo>
                  <a:cubicBezTo>
                    <a:pt x="1224" y="859"/>
                    <a:pt x="1203" y="878"/>
                    <a:pt x="1163" y="897"/>
                  </a:cubicBezTo>
                  <a:close/>
                  <a:moveTo>
                    <a:pt x="1235" y="541"/>
                  </a:moveTo>
                  <a:cubicBezTo>
                    <a:pt x="1200" y="551"/>
                    <a:pt x="1160" y="560"/>
                    <a:pt x="1113" y="567"/>
                  </a:cubicBezTo>
                  <a:cubicBezTo>
                    <a:pt x="1113" y="421"/>
                    <a:pt x="1113" y="421"/>
                    <a:pt x="1113" y="421"/>
                  </a:cubicBezTo>
                  <a:cubicBezTo>
                    <a:pt x="1156" y="415"/>
                    <a:pt x="1197" y="407"/>
                    <a:pt x="1235" y="397"/>
                  </a:cubicBezTo>
                  <a:lnTo>
                    <a:pt x="1235" y="541"/>
                  </a:lnTo>
                  <a:close/>
                  <a:moveTo>
                    <a:pt x="1073" y="786"/>
                  </a:moveTo>
                  <a:cubicBezTo>
                    <a:pt x="1073" y="930"/>
                    <a:pt x="1073" y="930"/>
                    <a:pt x="1073" y="930"/>
                  </a:cubicBezTo>
                  <a:cubicBezTo>
                    <a:pt x="1038" y="939"/>
                    <a:pt x="997" y="948"/>
                    <a:pt x="951" y="956"/>
                  </a:cubicBezTo>
                  <a:cubicBezTo>
                    <a:pt x="951" y="809"/>
                    <a:pt x="951" y="809"/>
                    <a:pt x="951" y="809"/>
                  </a:cubicBezTo>
                  <a:cubicBezTo>
                    <a:pt x="994" y="803"/>
                    <a:pt x="1035" y="795"/>
                    <a:pt x="1073" y="786"/>
                  </a:cubicBezTo>
                  <a:close/>
                  <a:moveTo>
                    <a:pt x="860" y="820"/>
                  </a:moveTo>
                  <a:cubicBezTo>
                    <a:pt x="860" y="967"/>
                    <a:pt x="860" y="967"/>
                    <a:pt x="860" y="967"/>
                  </a:cubicBezTo>
                  <a:cubicBezTo>
                    <a:pt x="823" y="971"/>
                    <a:pt x="782" y="973"/>
                    <a:pt x="739" y="974"/>
                  </a:cubicBezTo>
                  <a:cubicBezTo>
                    <a:pt x="739" y="826"/>
                    <a:pt x="739" y="826"/>
                    <a:pt x="739" y="826"/>
                  </a:cubicBezTo>
                  <a:cubicBezTo>
                    <a:pt x="779" y="825"/>
                    <a:pt x="820" y="823"/>
                    <a:pt x="860" y="820"/>
                  </a:cubicBezTo>
                  <a:close/>
                  <a:moveTo>
                    <a:pt x="648" y="826"/>
                  </a:moveTo>
                  <a:cubicBezTo>
                    <a:pt x="648" y="974"/>
                    <a:pt x="648" y="974"/>
                    <a:pt x="648" y="974"/>
                  </a:cubicBezTo>
                  <a:cubicBezTo>
                    <a:pt x="605" y="973"/>
                    <a:pt x="564" y="971"/>
                    <a:pt x="526" y="967"/>
                  </a:cubicBezTo>
                  <a:cubicBezTo>
                    <a:pt x="526" y="820"/>
                    <a:pt x="526" y="820"/>
                    <a:pt x="526" y="820"/>
                  </a:cubicBezTo>
                  <a:cubicBezTo>
                    <a:pt x="566" y="823"/>
                    <a:pt x="607" y="825"/>
                    <a:pt x="648" y="826"/>
                  </a:cubicBezTo>
                  <a:close/>
                  <a:moveTo>
                    <a:pt x="436" y="809"/>
                  </a:moveTo>
                  <a:cubicBezTo>
                    <a:pt x="436" y="956"/>
                    <a:pt x="436" y="956"/>
                    <a:pt x="436" y="956"/>
                  </a:cubicBezTo>
                  <a:cubicBezTo>
                    <a:pt x="389" y="948"/>
                    <a:pt x="349" y="939"/>
                    <a:pt x="314" y="930"/>
                  </a:cubicBezTo>
                  <a:cubicBezTo>
                    <a:pt x="314" y="786"/>
                    <a:pt x="314" y="786"/>
                    <a:pt x="314" y="786"/>
                  </a:cubicBezTo>
                  <a:cubicBezTo>
                    <a:pt x="352" y="795"/>
                    <a:pt x="393" y="803"/>
                    <a:pt x="436" y="809"/>
                  </a:cubicBezTo>
                  <a:close/>
                  <a:moveTo>
                    <a:pt x="163" y="729"/>
                  </a:moveTo>
                  <a:cubicBezTo>
                    <a:pt x="181" y="739"/>
                    <a:pt x="201" y="749"/>
                    <a:pt x="223" y="758"/>
                  </a:cubicBezTo>
                  <a:cubicBezTo>
                    <a:pt x="223" y="897"/>
                    <a:pt x="223" y="897"/>
                    <a:pt x="223" y="897"/>
                  </a:cubicBezTo>
                  <a:cubicBezTo>
                    <a:pt x="183" y="878"/>
                    <a:pt x="163" y="859"/>
                    <a:pt x="163" y="846"/>
                  </a:cubicBezTo>
                  <a:lnTo>
                    <a:pt x="163" y="729"/>
                  </a:lnTo>
                  <a:close/>
                  <a:moveTo>
                    <a:pt x="253" y="1126"/>
                  </a:moveTo>
                  <a:cubicBezTo>
                    <a:pt x="271" y="1136"/>
                    <a:pt x="291" y="1146"/>
                    <a:pt x="314" y="1154"/>
                  </a:cubicBezTo>
                  <a:cubicBezTo>
                    <a:pt x="314" y="1293"/>
                    <a:pt x="314" y="1293"/>
                    <a:pt x="314" y="1293"/>
                  </a:cubicBezTo>
                  <a:cubicBezTo>
                    <a:pt x="274" y="1274"/>
                    <a:pt x="253" y="1256"/>
                    <a:pt x="253" y="1243"/>
                  </a:cubicBezTo>
                  <a:lnTo>
                    <a:pt x="253" y="1126"/>
                  </a:lnTo>
                  <a:close/>
                  <a:moveTo>
                    <a:pt x="151" y="1682"/>
                  </a:moveTo>
                  <a:cubicBezTo>
                    <a:pt x="111" y="1663"/>
                    <a:pt x="91" y="1644"/>
                    <a:pt x="91" y="1631"/>
                  </a:cubicBezTo>
                  <a:cubicBezTo>
                    <a:pt x="91" y="1514"/>
                    <a:pt x="91" y="1514"/>
                    <a:pt x="91" y="1514"/>
                  </a:cubicBezTo>
                  <a:cubicBezTo>
                    <a:pt x="109" y="1524"/>
                    <a:pt x="129" y="1534"/>
                    <a:pt x="151" y="1543"/>
                  </a:cubicBezTo>
                  <a:lnTo>
                    <a:pt x="151" y="1682"/>
                  </a:lnTo>
                  <a:close/>
                  <a:moveTo>
                    <a:pt x="364" y="1741"/>
                  </a:moveTo>
                  <a:cubicBezTo>
                    <a:pt x="317" y="1733"/>
                    <a:pt x="277" y="1724"/>
                    <a:pt x="242" y="1715"/>
                  </a:cubicBezTo>
                  <a:cubicBezTo>
                    <a:pt x="242" y="1571"/>
                    <a:pt x="242" y="1571"/>
                    <a:pt x="242" y="1571"/>
                  </a:cubicBezTo>
                  <a:cubicBezTo>
                    <a:pt x="280" y="1580"/>
                    <a:pt x="321" y="1588"/>
                    <a:pt x="364" y="1594"/>
                  </a:cubicBezTo>
                  <a:lnTo>
                    <a:pt x="364" y="1741"/>
                  </a:lnTo>
                  <a:close/>
                  <a:moveTo>
                    <a:pt x="576" y="1759"/>
                  </a:moveTo>
                  <a:cubicBezTo>
                    <a:pt x="533" y="1758"/>
                    <a:pt x="492" y="1756"/>
                    <a:pt x="454" y="1752"/>
                  </a:cubicBezTo>
                  <a:cubicBezTo>
                    <a:pt x="454" y="1605"/>
                    <a:pt x="454" y="1605"/>
                    <a:pt x="454" y="1605"/>
                  </a:cubicBezTo>
                  <a:cubicBezTo>
                    <a:pt x="494" y="1608"/>
                    <a:pt x="535" y="1610"/>
                    <a:pt x="576" y="1611"/>
                  </a:cubicBezTo>
                  <a:lnTo>
                    <a:pt x="576" y="1759"/>
                  </a:lnTo>
                  <a:close/>
                  <a:moveTo>
                    <a:pt x="91" y="1393"/>
                  </a:moveTo>
                  <a:cubicBezTo>
                    <a:pt x="91" y="1384"/>
                    <a:pt x="112" y="1354"/>
                    <a:pt x="199" y="1323"/>
                  </a:cubicBezTo>
                  <a:cubicBezTo>
                    <a:pt x="291" y="1418"/>
                    <a:pt x="544" y="1462"/>
                    <a:pt x="784" y="1462"/>
                  </a:cubicBezTo>
                  <a:cubicBezTo>
                    <a:pt x="897" y="1462"/>
                    <a:pt x="1013" y="1452"/>
                    <a:pt x="1114" y="1432"/>
                  </a:cubicBezTo>
                  <a:cubicBezTo>
                    <a:pt x="1044" y="1473"/>
                    <a:pt x="879" y="1521"/>
                    <a:pt x="621" y="1521"/>
                  </a:cubicBezTo>
                  <a:cubicBezTo>
                    <a:pt x="271" y="1521"/>
                    <a:pt x="91" y="1431"/>
                    <a:pt x="91" y="1393"/>
                  </a:cubicBezTo>
                  <a:close/>
                  <a:moveTo>
                    <a:pt x="404" y="1326"/>
                  </a:moveTo>
                  <a:cubicBezTo>
                    <a:pt x="404" y="1182"/>
                    <a:pt x="404" y="1182"/>
                    <a:pt x="404" y="1182"/>
                  </a:cubicBezTo>
                  <a:cubicBezTo>
                    <a:pt x="442" y="1192"/>
                    <a:pt x="483" y="1200"/>
                    <a:pt x="526" y="1206"/>
                  </a:cubicBezTo>
                  <a:cubicBezTo>
                    <a:pt x="526" y="1352"/>
                    <a:pt x="526" y="1352"/>
                    <a:pt x="526" y="1352"/>
                  </a:cubicBezTo>
                  <a:cubicBezTo>
                    <a:pt x="480" y="1345"/>
                    <a:pt x="439" y="1336"/>
                    <a:pt x="404" y="1326"/>
                  </a:cubicBezTo>
                  <a:close/>
                  <a:moveTo>
                    <a:pt x="617" y="1364"/>
                  </a:moveTo>
                  <a:cubicBezTo>
                    <a:pt x="617" y="1216"/>
                    <a:pt x="617" y="1216"/>
                    <a:pt x="617" y="1216"/>
                  </a:cubicBezTo>
                  <a:cubicBezTo>
                    <a:pt x="657" y="1220"/>
                    <a:pt x="698" y="1222"/>
                    <a:pt x="738" y="1223"/>
                  </a:cubicBezTo>
                  <a:cubicBezTo>
                    <a:pt x="738" y="1370"/>
                    <a:pt x="738" y="1370"/>
                    <a:pt x="738" y="1370"/>
                  </a:cubicBezTo>
                  <a:cubicBezTo>
                    <a:pt x="695" y="1369"/>
                    <a:pt x="654" y="1367"/>
                    <a:pt x="617" y="1364"/>
                  </a:cubicBezTo>
                  <a:close/>
                  <a:moveTo>
                    <a:pt x="829" y="1370"/>
                  </a:moveTo>
                  <a:cubicBezTo>
                    <a:pt x="829" y="1223"/>
                    <a:pt x="829" y="1223"/>
                    <a:pt x="829" y="1223"/>
                  </a:cubicBezTo>
                  <a:cubicBezTo>
                    <a:pt x="870" y="1222"/>
                    <a:pt x="911" y="1220"/>
                    <a:pt x="951" y="1216"/>
                  </a:cubicBezTo>
                  <a:cubicBezTo>
                    <a:pt x="951" y="1364"/>
                    <a:pt x="951" y="1364"/>
                    <a:pt x="951" y="1364"/>
                  </a:cubicBezTo>
                  <a:cubicBezTo>
                    <a:pt x="913" y="1367"/>
                    <a:pt x="872" y="1369"/>
                    <a:pt x="829" y="1370"/>
                  </a:cubicBezTo>
                  <a:close/>
                  <a:moveTo>
                    <a:pt x="788" y="1752"/>
                  </a:moveTo>
                  <a:cubicBezTo>
                    <a:pt x="751" y="1756"/>
                    <a:pt x="710" y="1758"/>
                    <a:pt x="667" y="1759"/>
                  </a:cubicBezTo>
                  <a:cubicBezTo>
                    <a:pt x="667" y="1611"/>
                    <a:pt x="667" y="1611"/>
                    <a:pt x="667" y="1611"/>
                  </a:cubicBezTo>
                  <a:cubicBezTo>
                    <a:pt x="707" y="1610"/>
                    <a:pt x="748" y="1608"/>
                    <a:pt x="788" y="1605"/>
                  </a:cubicBezTo>
                  <a:lnTo>
                    <a:pt x="788" y="1752"/>
                  </a:lnTo>
                  <a:close/>
                  <a:moveTo>
                    <a:pt x="1000" y="1715"/>
                  </a:moveTo>
                  <a:cubicBezTo>
                    <a:pt x="966" y="1724"/>
                    <a:pt x="925" y="1733"/>
                    <a:pt x="879" y="1741"/>
                  </a:cubicBezTo>
                  <a:cubicBezTo>
                    <a:pt x="879" y="1594"/>
                    <a:pt x="879" y="1594"/>
                    <a:pt x="879" y="1594"/>
                  </a:cubicBezTo>
                  <a:cubicBezTo>
                    <a:pt x="921" y="1588"/>
                    <a:pt x="963" y="1580"/>
                    <a:pt x="1000" y="1571"/>
                  </a:cubicBezTo>
                  <a:lnTo>
                    <a:pt x="1000" y="1715"/>
                  </a:lnTo>
                  <a:close/>
                  <a:moveTo>
                    <a:pt x="1152" y="1631"/>
                  </a:moveTo>
                  <a:cubicBezTo>
                    <a:pt x="1152" y="1644"/>
                    <a:pt x="1131" y="1663"/>
                    <a:pt x="1091" y="1682"/>
                  </a:cubicBezTo>
                  <a:cubicBezTo>
                    <a:pt x="1091" y="1543"/>
                    <a:pt x="1091" y="1543"/>
                    <a:pt x="1091" y="1543"/>
                  </a:cubicBezTo>
                  <a:cubicBezTo>
                    <a:pt x="1113" y="1534"/>
                    <a:pt x="1134" y="1524"/>
                    <a:pt x="1152" y="1514"/>
                  </a:cubicBezTo>
                  <a:lnTo>
                    <a:pt x="1152" y="1631"/>
                  </a:lnTo>
                  <a:close/>
                  <a:moveTo>
                    <a:pt x="1163" y="1326"/>
                  </a:moveTo>
                  <a:cubicBezTo>
                    <a:pt x="1128" y="1336"/>
                    <a:pt x="1088" y="1345"/>
                    <a:pt x="1041" y="1352"/>
                  </a:cubicBezTo>
                  <a:cubicBezTo>
                    <a:pt x="1041" y="1206"/>
                    <a:pt x="1041" y="1206"/>
                    <a:pt x="1041" y="1206"/>
                  </a:cubicBezTo>
                  <a:cubicBezTo>
                    <a:pt x="1084" y="1200"/>
                    <a:pt x="1125" y="1192"/>
                    <a:pt x="1163" y="1182"/>
                  </a:cubicBezTo>
                  <a:lnTo>
                    <a:pt x="1163" y="1326"/>
                  </a:lnTo>
                  <a:close/>
                  <a:moveTo>
                    <a:pt x="1314" y="1243"/>
                  </a:moveTo>
                  <a:cubicBezTo>
                    <a:pt x="1314" y="1256"/>
                    <a:pt x="1294" y="1274"/>
                    <a:pt x="1254" y="1293"/>
                  </a:cubicBezTo>
                  <a:cubicBezTo>
                    <a:pt x="1254" y="1154"/>
                    <a:pt x="1254" y="1154"/>
                    <a:pt x="1254" y="1154"/>
                  </a:cubicBezTo>
                  <a:cubicBezTo>
                    <a:pt x="1276" y="1146"/>
                    <a:pt x="1296" y="1136"/>
                    <a:pt x="1314" y="1126"/>
                  </a:cubicBezTo>
                  <a:lnTo>
                    <a:pt x="1314" y="1243"/>
                  </a:lnTo>
                  <a:close/>
                  <a:moveTo>
                    <a:pt x="784" y="1133"/>
                  </a:moveTo>
                  <a:cubicBezTo>
                    <a:pt x="439" y="1133"/>
                    <a:pt x="259" y="1046"/>
                    <a:pt x="254" y="1006"/>
                  </a:cubicBezTo>
                  <a:cubicBezTo>
                    <a:pt x="373" y="1046"/>
                    <a:pt x="536" y="1065"/>
                    <a:pt x="693" y="1065"/>
                  </a:cubicBezTo>
                  <a:cubicBezTo>
                    <a:pt x="911" y="1065"/>
                    <a:pt x="1139" y="1029"/>
                    <a:pt x="1249" y="951"/>
                  </a:cubicBezTo>
                  <a:cubicBezTo>
                    <a:pt x="1302" y="976"/>
                    <a:pt x="1314" y="998"/>
                    <a:pt x="1314" y="1005"/>
                  </a:cubicBezTo>
                  <a:cubicBezTo>
                    <a:pt x="1314" y="1043"/>
                    <a:pt x="1134" y="1133"/>
                    <a:pt x="784" y="1133"/>
                  </a:cubicBezTo>
                  <a:close/>
                  <a:moveTo>
                    <a:pt x="1386" y="458"/>
                  </a:moveTo>
                  <a:cubicBezTo>
                    <a:pt x="1386" y="471"/>
                    <a:pt x="1366" y="489"/>
                    <a:pt x="1326" y="508"/>
                  </a:cubicBezTo>
                  <a:cubicBezTo>
                    <a:pt x="1326" y="369"/>
                    <a:pt x="1326" y="369"/>
                    <a:pt x="1326" y="369"/>
                  </a:cubicBezTo>
                  <a:cubicBezTo>
                    <a:pt x="1348" y="361"/>
                    <a:pt x="1368" y="351"/>
                    <a:pt x="1386" y="341"/>
                  </a:cubicBezTo>
                  <a:lnTo>
                    <a:pt x="1386" y="458"/>
                  </a:lnTo>
                  <a:close/>
                  <a:moveTo>
                    <a:pt x="856" y="348"/>
                  </a:moveTo>
                  <a:cubicBezTo>
                    <a:pt x="506" y="348"/>
                    <a:pt x="325" y="258"/>
                    <a:pt x="325" y="220"/>
                  </a:cubicBezTo>
                  <a:cubicBezTo>
                    <a:pt x="325" y="181"/>
                    <a:pt x="506" y="91"/>
                    <a:pt x="856" y="91"/>
                  </a:cubicBezTo>
                  <a:cubicBezTo>
                    <a:pt x="1206" y="91"/>
                    <a:pt x="1386" y="181"/>
                    <a:pt x="1386" y="220"/>
                  </a:cubicBezTo>
                  <a:cubicBezTo>
                    <a:pt x="1386" y="258"/>
                    <a:pt x="1206" y="348"/>
                    <a:pt x="856" y="348"/>
                  </a:cubicBezTo>
                  <a:close/>
                </a:path>
              </a:pathLst>
            </a:custGeom>
            <a:solidFill>
              <a:schemeClr val="bg1"/>
            </a:solidFill>
            <a:ln>
              <a:noFill/>
            </a:ln>
          </p:spPr>
          <p:txBody>
            <a:bodyPr vert="horz" wrap="square" lIns="89533" tIns="44766" rIns="89533" bIns="44766" numCol="1" anchor="t" anchorCtr="0" compatLnSpc="1">
              <a:prstTxWarp prst="textNoShape">
                <a:avLst/>
              </a:prstTxWarp>
            </a:bodyPr>
            <a:lstStyle/>
            <a:p>
              <a:pPr defTabSz="1020833"/>
              <a:endParaRPr lang="en-US" sz="2073" dirty="0">
                <a:solidFill>
                  <a:prstClr val="black"/>
                </a:solidFill>
                <a:cs typeface="Arial" pitchFamily="34" charset="0"/>
              </a:endParaRPr>
            </a:p>
          </p:txBody>
        </p:sp>
      </p:grpSp>
      <p:grpSp>
        <p:nvGrpSpPr>
          <p:cNvPr id="212" name="Группа 211">
            <a:extLst>
              <a:ext uri="{FF2B5EF4-FFF2-40B4-BE49-F238E27FC236}">
                <a16:creationId xmlns:a16="http://schemas.microsoft.com/office/drawing/2014/main" id="{B1067EE8-8945-ACA8-9C1C-01CEA5977473}"/>
              </a:ext>
            </a:extLst>
          </p:cNvPr>
          <p:cNvGrpSpPr/>
          <p:nvPr/>
        </p:nvGrpSpPr>
        <p:grpSpPr>
          <a:xfrm>
            <a:off x="6071356" y="6078171"/>
            <a:ext cx="759600" cy="432000"/>
            <a:chOff x="2273440" y="5295480"/>
            <a:chExt cx="817227" cy="475253"/>
          </a:xfrm>
        </p:grpSpPr>
        <p:grpSp>
          <p:nvGrpSpPr>
            <p:cNvPr id="213" name="Группа 212">
              <a:extLst>
                <a:ext uri="{FF2B5EF4-FFF2-40B4-BE49-F238E27FC236}">
                  <a16:creationId xmlns:a16="http://schemas.microsoft.com/office/drawing/2014/main" id="{553A016D-8C8A-A429-FD33-76BC2EC6A2DC}"/>
                </a:ext>
              </a:extLst>
            </p:cNvPr>
            <p:cNvGrpSpPr/>
            <p:nvPr/>
          </p:nvGrpSpPr>
          <p:grpSpPr>
            <a:xfrm>
              <a:off x="2273440" y="5295480"/>
              <a:ext cx="817227" cy="475253"/>
              <a:chOff x="-792725" y="4047737"/>
              <a:chExt cx="817227" cy="475253"/>
            </a:xfrm>
          </p:grpSpPr>
          <p:sp>
            <p:nvSpPr>
              <p:cNvPr id="218" name="Овал 217">
                <a:extLst>
                  <a:ext uri="{FF2B5EF4-FFF2-40B4-BE49-F238E27FC236}">
                    <a16:creationId xmlns:a16="http://schemas.microsoft.com/office/drawing/2014/main" id="{4886F031-33E7-A079-496F-F8B40D637A43}"/>
                  </a:ext>
                </a:extLst>
              </p:cNvPr>
              <p:cNvSpPr/>
              <p:nvPr/>
            </p:nvSpPr>
            <p:spPr>
              <a:xfrm>
                <a:off x="-624029" y="4047737"/>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9" name="Прямоугольник 218">
                <a:extLst>
                  <a:ext uri="{FF2B5EF4-FFF2-40B4-BE49-F238E27FC236}">
                    <a16:creationId xmlns:a16="http://schemas.microsoft.com/office/drawing/2014/main" id="{5AD0B97B-A1D5-A5FA-B976-1BBADF674DA1}"/>
                  </a:ext>
                </a:extLst>
              </p:cNvPr>
              <p:cNvSpPr/>
              <p:nvPr/>
            </p:nvSpPr>
            <p:spPr>
              <a:xfrm>
                <a:off x="-792725" y="4253256"/>
                <a:ext cx="817227" cy="24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срок</a:t>
                </a:r>
              </a:p>
            </p:txBody>
          </p:sp>
        </p:grpSp>
        <p:grpSp>
          <p:nvGrpSpPr>
            <p:cNvPr id="214" name="Group 39">
              <a:extLst>
                <a:ext uri="{FF2B5EF4-FFF2-40B4-BE49-F238E27FC236}">
                  <a16:creationId xmlns:a16="http://schemas.microsoft.com/office/drawing/2014/main" id="{F0427DA1-7823-53D7-8F96-E38EC1DF862C}"/>
                </a:ext>
              </a:extLst>
            </p:cNvPr>
            <p:cNvGrpSpPr>
              <a:grpSpLocks noChangeAspect="1"/>
            </p:cNvGrpSpPr>
            <p:nvPr/>
          </p:nvGrpSpPr>
          <p:grpSpPr bwMode="auto">
            <a:xfrm>
              <a:off x="2615575" y="5399902"/>
              <a:ext cx="131234" cy="143868"/>
              <a:chOff x="-186" y="1572"/>
              <a:chExt cx="374" cy="410"/>
            </a:xfrm>
            <a:solidFill>
              <a:schemeClr val="bg1"/>
            </a:solidFill>
          </p:grpSpPr>
          <p:sp>
            <p:nvSpPr>
              <p:cNvPr id="215" name="Freeform 40">
                <a:extLst>
                  <a:ext uri="{FF2B5EF4-FFF2-40B4-BE49-F238E27FC236}">
                    <a16:creationId xmlns:a16="http://schemas.microsoft.com/office/drawing/2014/main" id="{C5600E89-165A-A1D0-C654-A8CAC8B57F1E}"/>
                  </a:ext>
                </a:extLst>
              </p:cNvPr>
              <p:cNvSpPr>
                <a:spLocks noEditPoints="1"/>
              </p:cNvSpPr>
              <p:nvPr/>
            </p:nvSpPr>
            <p:spPr bwMode="auto">
              <a:xfrm>
                <a:off x="-186" y="1572"/>
                <a:ext cx="374" cy="410"/>
              </a:xfrm>
              <a:custGeom>
                <a:avLst/>
                <a:gdLst>
                  <a:gd name="T0" fmla="*/ 148 w 155"/>
                  <a:gd name="T1" fmla="*/ 0 h 170"/>
                  <a:gd name="T2" fmla="*/ 142 w 155"/>
                  <a:gd name="T3" fmla="*/ 16 h 170"/>
                  <a:gd name="T4" fmla="*/ 108 w 155"/>
                  <a:gd name="T5" fmla="*/ 85 h 170"/>
                  <a:gd name="T6" fmla="*/ 142 w 155"/>
                  <a:gd name="T7" fmla="*/ 153 h 170"/>
                  <a:gd name="T8" fmla="*/ 149 w 155"/>
                  <a:gd name="T9" fmla="*/ 156 h 170"/>
                  <a:gd name="T10" fmla="*/ 152 w 155"/>
                  <a:gd name="T11" fmla="*/ 163 h 170"/>
                  <a:gd name="T12" fmla="*/ 146 w 155"/>
                  <a:gd name="T13" fmla="*/ 169 h 170"/>
                  <a:gd name="T14" fmla="*/ 141 w 155"/>
                  <a:gd name="T15" fmla="*/ 169 h 170"/>
                  <a:gd name="T16" fmla="*/ 15 w 155"/>
                  <a:gd name="T17" fmla="*/ 169 h 170"/>
                  <a:gd name="T18" fmla="*/ 3 w 155"/>
                  <a:gd name="T19" fmla="*/ 162 h 170"/>
                  <a:gd name="T20" fmla="*/ 13 w 155"/>
                  <a:gd name="T21" fmla="*/ 153 h 170"/>
                  <a:gd name="T22" fmla="*/ 47 w 155"/>
                  <a:gd name="T23" fmla="*/ 85 h 170"/>
                  <a:gd name="T24" fmla="*/ 13 w 155"/>
                  <a:gd name="T25" fmla="*/ 16 h 170"/>
                  <a:gd name="T26" fmla="*/ 8 w 155"/>
                  <a:gd name="T27" fmla="*/ 0 h 170"/>
                  <a:gd name="T28" fmla="*/ 148 w 155"/>
                  <a:gd name="T29" fmla="*/ 0 h 170"/>
                  <a:gd name="T30" fmla="*/ 127 w 155"/>
                  <a:gd name="T31" fmla="*/ 153 h 170"/>
                  <a:gd name="T32" fmla="*/ 126 w 155"/>
                  <a:gd name="T33" fmla="*/ 146 h 170"/>
                  <a:gd name="T34" fmla="*/ 96 w 155"/>
                  <a:gd name="T35" fmla="*/ 93 h 170"/>
                  <a:gd name="T36" fmla="*/ 96 w 155"/>
                  <a:gd name="T37" fmla="*/ 76 h 170"/>
                  <a:gd name="T38" fmla="*/ 124 w 155"/>
                  <a:gd name="T39" fmla="*/ 32 h 170"/>
                  <a:gd name="T40" fmla="*/ 128 w 155"/>
                  <a:gd name="T41" fmla="*/ 16 h 170"/>
                  <a:gd name="T42" fmla="*/ 28 w 155"/>
                  <a:gd name="T43" fmla="*/ 16 h 170"/>
                  <a:gd name="T44" fmla="*/ 29 w 155"/>
                  <a:gd name="T45" fmla="*/ 23 h 170"/>
                  <a:gd name="T46" fmla="*/ 59 w 155"/>
                  <a:gd name="T47" fmla="*/ 76 h 170"/>
                  <a:gd name="T48" fmla="*/ 59 w 155"/>
                  <a:gd name="T49" fmla="*/ 93 h 170"/>
                  <a:gd name="T50" fmla="*/ 32 w 155"/>
                  <a:gd name="T51" fmla="*/ 137 h 170"/>
                  <a:gd name="T52" fmla="*/ 28 w 155"/>
                  <a:gd name="T53" fmla="*/ 153 h 170"/>
                  <a:gd name="T54" fmla="*/ 127 w 155"/>
                  <a:gd name="T55" fmla="*/ 15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5" h="170">
                    <a:moveTo>
                      <a:pt x="148" y="0"/>
                    </a:moveTo>
                    <a:cubicBezTo>
                      <a:pt x="155" y="8"/>
                      <a:pt x="153" y="13"/>
                      <a:pt x="142" y="16"/>
                    </a:cubicBezTo>
                    <a:cubicBezTo>
                      <a:pt x="139" y="43"/>
                      <a:pt x="126" y="64"/>
                      <a:pt x="108" y="85"/>
                    </a:cubicBezTo>
                    <a:cubicBezTo>
                      <a:pt x="125" y="105"/>
                      <a:pt x="139" y="126"/>
                      <a:pt x="142" y="153"/>
                    </a:cubicBezTo>
                    <a:cubicBezTo>
                      <a:pt x="145" y="154"/>
                      <a:pt x="147" y="154"/>
                      <a:pt x="149" y="156"/>
                    </a:cubicBezTo>
                    <a:cubicBezTo>
                      <a:pt x="150" y="158"/>
                      <a:pt x="152" y="161"/>
                      <a:pt x="152" y="163"/>
                    </a:cubicBezTo>
                    <a:cubicBezTo>
                      <a:pt x="151" y="165"/>
                      <a:pt x="148" y="167"/>
                      <a:pt x="146" y="169"/>
                    </a:cubicBezTo>
                    <a:cubicBezTo>
                      <a:pt x="144" y="170"/>
                      <a:pt x="142" y="169"/>
                      <a:pt x="141" y="169"/>
                    </a:cubicBezTo>
                    <a:cubicBezTo>
                      <a:pt x="99" y="169"/>
                      <a:pt x="57" y="169"/>
                      <a:pt x="15" y="169"/>
                    </a:cubicBezTo>
                    <a:cubicBezTo>
                      <a:pt x="9" y="169"/>
                      <a:pt x="4" y="169"/>
                      <a:pt x="3" y="162"/>
                    </a:cubicBezTo>
                    <a:cubicBezTo>
                      <a:pt x="3" y="156"/>
                      <a:pt x="8" y="154"/>
                      <a:pt x="13" y="153"/>
                    </a:cubicBezTo>
                    <a:cubicBezTo>
                      <a:pt x="16" y="127"/>
                      <a:pt x="30" y="105"/>
                      <a:pt x="47" y="85"/>
                    </a:cubicBezTo>
                    <a:cubicBezTo>
                      <a:pt x="30" y="65"/>
                      <a:pt x="16" y="43"/>
                      <a:pt x="13" y="16"/>
                    </a:cubicBezTo>
                    <a:cubicBezTo>
                      <a:pt x="2" y="13"/>
                      <a:pt x="0" y="8"/>
                      <a:pt x="8" y="0"/>
                    </a:cubicBezTo>
                    <a:cubicBezTo>
                      <a:pt x="54" y="0"/>
                      <a:pt x="101" y="0"/>
                      <a:pt x="148" y="0"/>
                    </a:cubicBezTo>
                    <a:close/>
                    <a:moveTo>
                      <a:pt x="127" y="153"/>
                    </a:moveTo>
                    <a:cubicBezTo>
                      <a:pt x="127" y="151"/>
                      <a:pt x="127" y="149"/>
                      <a:pt x="126" y="146"/>
                    </a:cubicBezTo>
                    <a:cubicBezTo>
                      <a:pt x="122" y="125"/>
                      <a:pt x="110" y="109"/>
                      <a:pt x="96" y="93"/>
                    </a:cubicBezTo>
                    <a:cubicBezTo>
                      <a:pt x="90" y="86"/>
                      <a:pt x="90" y="83"/>
                      <a:pt x="96" y="76"/>
                    </a:cubicBezTo>
                    <a:cubicBezTo>
                      <a:pt x="107" y="63"/>
                      <a:pt x="118" y="49"/>
                      <a:pt x="124" y="32"/>
                    </a:cubicBezTo>
                    <a:cubicBezTo>
                      <a:pt x="125" y="27"/>
                      <a:pt x="126" y="22"/>
                      <a:pt x="128" y="16"/>
                    </a:cubicBezTo>
                    <a:cubicBezTo>
                      <a:pt x="94" y="16"/>
                      <a:pt x="61" y="16"/>
                      <a:pt x="28" y="16"/>
                    </a:cubicBezTo>
                    <a:cubicBezTo>
                      <a:pt x="28" y="19"/>
                      <a:pt x="29" y="21"/>
                      <a:pt x="29" y="23"/>
                    </a:cubicBezTo>
                    <a:cubicBezTo>
                      <a:pt x="33" y="44"/>
                      <a:pt x="46" y="60"/>
                      <a:pt x="59" y="76"/>
                    </a:cubicBezTo>
                    <a:cubicBezTo>
                      <a:pt x="65" y="84"/>
                      <a:pt x="65" y="86"/>
                      <a:pt x="59" y="93"/>
                    </a:cubicBezTo>
                    <a:cubicBezTo>
                      <a:pt x="48" y="106"/>
                      <a:pt x="37" y="120"/>
                      <a:pt x="32" y="137"/>
                    </a:cubicBezTo>
                    <a:cubicBezTo>
                      <a:pt x="30" y="142"/>
                      <a:pt x="29" y="148"/>
                      <a:pt x="28" y="153"/>
                    </a:cubicBezTo>
                    <a:cubicBezTo>
                      <a:pt x="61" y="153"/>
                      <a:pt x="94" y="153"/>
                      <a:pt x="127"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6" name="Freeform 41">
                <a:extLst>
                  <a:ext uri="{FF2B5EF4-FFF2-40B4-BE49-F238E27FC236}">
                    <a16:creationId xmlns:a16="http://schemas.microsoft.com/office/drawing/2014/main" id="{7F580A7B-91A0-0329-265B-E2BBEF7D5A9C}"/>
                  </a:ext>
                </a:extLst>
              </p:cNvPr>
              <p:cNvSpPr>
                <a:spLocks/>
              </p:cNvSpPr>
              <p:nvPr/>
            </p:nvSpPr>
            <p:spPr bwMode="auto">
              <a:xfrm>
                <a:off x="-99" y="1796"/>
                <a:ext cx="200" cy="133"/>
              </a:xfrm>
              <a:custGeom>
                <a:avLst/>
                <a:gdLst>
                  <a:gd name="T0" fmla="*/ 41 w 83"/>
                  <a:gd name="T1" fmla="*/ 55 h 55"/>
                  <a:gd name="T2" fmla="*/ 8 w 83"/>
                  <a:gd name="T3" fmla="*/ 55 h 55"/>
                  <a:gd name="T4" fmla="*/ 0 w 83"/>
                  <a:gd name="T5" fmla="*/ 53 h 55"/>
                  <a:gd name="T6" fmla="*/ 3 w 83"/>
                  <a:gd name="T7" fmla="*/ 45 h 55"/>
                  <a:gd name="T8" fmla="*/ 25 w 83"/>
                  <a:gd name="T9" fmla="*/ 22 h 55"/>
                  <a:gd name="T10" fmla="*/ 38 w 83"/>
                  <a:gd name="T11" fmla="*/ 4 h 55"/>
                  <a:gd name="T12" fmla="*/ 41 w 83"/>
                  <a:gd name="T13" fmla="*/ 0 h 55"/>
                  <a:gd name="T14" fmla="*/ 45 w 83"/>
                  <a:gd name="T15" fmla="*/ 4 h 55"/>
                  <a:gd name="T16" fmla="*/ 58 w 83"/>
                  <a:gd name="T17" fmla="*/ 22 h 55"/>
                  <a:gd name="T18" fmla="*/ 81 w 83"/>
                  <a:gd name="T19" fmla="*/ 46 h 55"/>
                  <a:gd name="T20" fmla="*/ 83 w 83"/>
                  <a:gd name="T21" fmla="*/ 53 h 55"/>
                  <a:gd name="T22" fmla="*/ 77 w 83"/>
                  <a:gd name="T23" fmla="*/ 55 h 55"/>
                  <a:gd name="T24" fmla="*/ 41 w 83"/>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55">
                    <a:moveTo>
                      <a:pt x="41" y="55"/>
                    </a:moveTo>
                    <a:cubicBezTo>
                      <a:pt x="30" y="55"/>
                      <a:pt x="19" y="55"/>
                      <a:pt x="8" y="55"/>
                    </a:cubicBezTo>
                    <a:cubicBezTo>
                      <a:pt x="5" y="55"/>
                      <a:pt x="3" y="53"/>
                      <a:pt x="0" y="53"/>
                    </a:cubicBezTo>
                    <a:cubicBezTo>
                      <a:pt x="1" y="50"/>
                      <a:pt x="1" y="47"/>
                      <a:pt x="3" y="45"/>
                    </a:cubicBezTo>
                    <a:cubicBezTo>
                      <a:pt x="10" y="37"/>
                      <a:pt x="17" y="29"/>
                      <a:pt x="25" y="22"/>
                    </a:cubicBezTo>
                    <a:cubicBezTo>
                      <a:pt x="31" y="16"/>
                      <a:pt x="37" y="12"/>
                      <a:pt x="38" y="4"/>
                    </a:cubicBezTo>
                    <a:cubicBezTo>
                      <a:pt x="39" y="2"/>
                      <a:pt x="40" y="1"/>
                      <a:pt x="41" y="0"/>
                    </a:cubicBezTo>
                    <a:cubicBezTo>
                      <a:pt x="43" y="1"/>
                      <a:pt x="45" y="2"/>
                      <a:pt x="45" y="4"/>
                    </a:cubicBezTo>
                    <a:cubicBezTo>
                      <a:pt x="46" y="12"/>
                      <a:pt x="52" y="16"/>
                      <a:pt x="58" y="22"/>
                    </a:cubicBezTo>
                    <a:cubicBezTo>
                      <a:pt x="66" y="29"/>
                      <a:pt x="74" y="38"/>
                      <a:pt x="81" y="46"/>
                    </a:cubicBezTo>
                    <a:cubicBezTo>
                      <a:pt x="82" y="48"/>
                      <a:pt x="83" y="51"/>
                      <a:pt x="83" y="53"/>
                    </a:cubicBezTo>
                    <a:cubicBezTo>
                      <a:pt x="82" y="54"/>
                      <a:pt x="79" y="55"/>
                      <a:pt x="77" y="55"/>
                    </a:cubicBezTo>
                    <a:cubicBezTo>
                      <a:pt x="65" y="55"/>
                      <a:pt x="53" y="55"/>
                      <a:pt x="4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7" name="Freeform 42">
                <a:extLst>
                  <a:ext uri="{FF2B5EF4-FFF2-40B4-BE49-F238E27FC236}">
                    <a16:creationId xmlns:a16="http://schemas.microsoft.com/office/drawing/2014/main" id="{4C072D2A-037A-6C35-6D56-EF3E86F5A077}"/>
                  </a:ext>
                </a:extLst>
              </p:cNvPr>
              <p:cNvSpPr>
                <a:spLocks/>
              </p:cNvSpPr>
              <p:nvPr/>
            </p:nvSpPr>
            <p:spPr bwMode="auto">
              <a:xfrm>
                <a:off x="-55" y="1666"/>
                <a:ext cx="115" cy="109"/>
              </a:xfrm>
              <a:custGeom>
                <a:avLst/>
                <a:gdLst>
                  <a:gd name="T0" fmla="*/ 24 w 48"/>
                  <a:gd name="T1" fmla="*/ 0 h 45"/>
                  <a:gd name="T2" fmla="*/ 41 w 48"/>
                  <a:gd name="T3" fmla="*/ 0 h 45"/>
                  <a:gd name="T4" fmla="*/ 45 w 48"/>
                  <a:gd name="T5" fmla="*/ 7 h 45"/>
                  <a:gd name="T6" fmla="*/ 35 w 48"/>
                  <a:gd name="T7" fmla="*/ 25 h 45"/>
                  <a:gd name="T8" fmla="*/ 27 w 48"/>
                  <a:gd name="T9" fmla="*/ 41 h 45"/>
                  <a:gd name="T10" fmla="*/ 24 w 48"/>
                  <a:gd name="T11" fmla="*/ 45 h 45"/>
                  <a:gd name="T12" fmla="*/ 21 w 48"/>
                  <a:gd name="T13" fmla="*/ 43 h 45"/>
                  <a:gd name="T14" fmla="*/ 7 w 48"/>
                  <a:gd name="T15" fmla="*/ 18 h 45"/>
                  <a:gd name="T16" fmla="*/ 2 w 48"/>
                  <a:gd name="T17" fmla="*/ 7 h 45"/>
                  <a:gd name="T18" fmla="*/ 6 w 48"/>
                  <a:gd name="T19" fmla="*/ 0 h 45"/>
                  <a:gd name="T20" fmla="*/ 24 w 48"/>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5">
                    <a:moveTo>
                      <a:pt x="24" y="0"/>
                    </a:moveTo>
                    <a:cubicBezTo>
                      <a:pt x="30" y="0"/>
                      <a:pt x="35" y="0"/>
                      <a:pt x="41" y="0"/>
                    </a:cubicBezTo>
                    <a:cubicBezTo>
                      <a:pt x="45" y="0"/>
                      <a:pt x="48" y="2"/>
                      <a:pt x="45" y="7"/>
                    </a:cubicBezTo>
                    <a:cubicBezTo>
                      <a:pt x="42" y="13"/>
                      <a:pt x="39" y="19"/>
                      <a:pt x="35" y="25"/>
                    </a:cubicBezTo>
                    <a:cubicBezTo>
                      <a:pt x="33" y="30"/>
                      <a:pt x="30" y="36"/>
                      <a:pt x="27" y="41"/>
                    </a:cubicBezTo>
                    <a:cubicBezTo>
                      <a:pt x="26" y="43"/>
                      <a:pt x="25" y="44"/>
                      <a:pt x="24" y="45"/>
                    </a:cubicBezTo>
                    <a:cubicBezTo>
                      <a:pt x="23" y="45"/>
                      <a:pt x="21" y="43"/>
                      <a:pt x="21" y="43"/>
                    </a:cubicBezTo>
                    <a:cubicBezTo>
                      <a:pt x="20" y="32"/>
                      <a:pt x="12" y="26"/>
                      <a:pt x="7" y="18"/>
                    </a:cubicBezTo>
                    <a:cubicBezTo>
                      <a:pt x="5" y="14"/>
                      <a:pt x="4" y="10"/>
                      <a:pt x="2" y="7"/>
                    </a:cubicBezTo>
                    <a:cubicBezTo>
                      <a:pt x="0" y="2"/>
                      <a:pt x="2" y="0"/>
                      <a:pt x="6" y="0"/>
                    </a:cubicBezTo>
                    <a:cubicBezTo>
                      <a:pt x="12" y="0"/>
                      <a:pt x="18"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203" name="TextBox 202">
            <a:extLst>
              <a:ext uri="{FF2B5EF4-FFF2-40B4-BE49-F238E27FC236}">
                <a16:creationId xmlns:a16="http://schemas.microsoft.com/office/drawing/2014/main" id="{05E4FAEB-2455-5102-3316-46E36C47AE12}"/>
              </a:ext>
            </a:extLst>
          </p:cNvPr>
          <p:cNvSpPr txBox="1"/>
          <p:nvPr/>
        </p:nvSpPr>
        <p:spPr>
          <a:xfrm>
            <a:off x="6477686" y="2405576"/>
            <a:ext cx="1431826" cy="261610"/>
          </a:xfrm>
          <a:prstGeom prst="rect">
            <a:avLst/>
          </a:prstGeom>
          <a:noFill/>
        </p:spPr>
        <p:txBody>
          <a:bodyPr wrap="square">
            <a:spAutoFit/>
          </a:bodyPr>
          <a:lstStyle/>
          <a:p>
            <a:pPr defTabSz="914206"/>
            <a:r>
              <a:rPr lang="ru-RU" sz="1100" b="1" dirty="0">
                <a:latin typeface="Times New Roman" panose="02020603050405020304" pitchFamily="18" charset="0"/>
                <a:cs typeface="Times New Roman" panose="02020603050405020304" pitchFamily="18" charset="0"/>
              </a:rPr>
              <a:t>ДО 5 МЛН РУБ</a:t>
            </a:r>
          </a:p>
        </p:txBody>
      </p:sp>
      <p:sp>
        <p:nvSpPr>
          <p:cNvPr id="205" name="Прямоугольник 204">
            <a:extLst>
              <a:ext uri="{FF2B5EF4-FFF2-40B4-BE49-F238E27FC236}">
                <a16:creationId xmlns:a16="http://schemas.microsoft.com/office/drawing/2014/main" id="{0A352899-76BC-350E-DC56-C9D82D304F1B}"/>
              </a:ext>
            </a:extLst>
          </p:cNvPr>
          <p:cNvSpPr/>
          <p:nvPr/>
        </p:nvSpPr>
        <p:spPr>
          <a:xfrm>
            <a:off x="3831065" y="4291313"/>
            <a:ext cx="2200797" cy="542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Действующий МАЛЫЙ И МИКРОБИЗНЕС АПК</a:t>
            </a:r>
          </a:p>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Вновь созданный кооператив</a:t>
            </a:r>
          </a:p>
          <a:p>
            <a:pPr defTabSz="914206" fontAlgn="auto">
              <a:spcBef>
                <a:spcPts val="0"/>
              </a:spcBef>
              <a:spcAft>
                <a:spcPts val="0"/>
              </a:spcAft>
              <a:defRPr/>
            </a:pPr>
            <a:endParaRPr lang="ru-RU" sz="1100" b="1" dirty="0">
              <a:solidFill>
                <a:schemeClr val="tx1"/>
              </a:solidFill>
              <a:cs typeface="Arial" panose="020B0604020202020204" pitchFamily="34" charset="0"/>
            </a:endParaRPr>
          </a:p>
        </p:txBody>
      </p:sp>
      <p:sp>
        <p:nvSpPr>
          <p:cNvPr id="249" name="Прямоугольник 248">
            <a:extLst>
              <a:ext uri="{FF2B5EF4-FFF2-40B4-BE49-F238E27FC236}">
                <a16:creationId xmlns:a16="http://schemas.microsoft.com/office/drawing/2014/main" id="{13FF7DB7-05F7-93B9-035F-36217BC35912}"/>
              </a:ext>
            </a:extLst>
          </p:cNvPr>
          <p:cNvSpPr/>
          <p:nvPr/>
        </p:nvSpPr>
        <p:spPr>
          <a:xfrm>
            <a:off x="5595326" y="5106112"/>
            <a:ext cx="2778683" cy="643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defTabSz="914206" fontAlgn="auto">
              <a:spcBef>
                <a:spcPts val="0"/>
              </a:spcBef>
              <a:spcAft>
                <a:spcPts val="0"/>
              </a:spcAft>
              <a:buFont typeface="Arial" panose="020B0604020202020204" pitchFamily="34" charset="0"/>
              <a:buChar char="•"/>
              <a:defRPr/>
            </a:pPr>
            <a:r>
              <a:rPr lang="ru-RU" sz="1100" b="1" dirty="0">
                <a:solidFill>
                  <a:schemeClr val="tx1"/>
                </a:solidFill>
                <a:latin typeface="Times New Roman" panose="02020603050405020304" pitchFamily="18" charset="0"/>
                <a:cs typeface="Times New Roman" panose="02020603050405020304" pitchFamily="18" charset="0"/>
              </a:rPr>
              <a:t>В пределах платежеспособности </a:t>
            </a:r>
          </a:p>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     заемщика- на сезонные работы</a:t>
            </a:r>
          </a:p>
          <a:p>
            <a:pPr marL="171450" indent="-171450" defTabSz="914206" fontAlgn="auto">
              <a:spcBef>
                <a:spcPts val="0"/>
              </a:spcBef>
              <a:spcAft>
                <a:spcPts val="0"/>
              </a:spcAft>
              <a:buFont typeface="Arial" panose="020B0604020202020204" pitchFamily="34" charset="0"/>
              <a:buChar char="•"/>
              <a:defRPr/>
            </a:pPr>
            <a:r>
              <a:rPr lang="ru-RU" sz="1100" b="1" dirty="0">
                <a:solidFill>
                  <a:schemeClr val="tx1"/>
                </a:solidFill>
                <a:latin typeface="Times New Roman" panose="02020603050405020304" pitchFamily="18" charset="0"/>
                <a:cs typeface="Times New Roman" panose="02020603050405020304" pitchFamily="18" charset="0"/>
              </a:rPr>
              <a:t>До 100% стоимости приобретаемого </a:t>
            </a:r>
          </a:p>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     имущества- на инвестиционные цели</a:t>
            </a:r>
          </a:p>
        </p:txBody>
      </p:sp>
      <p:sp>
        <p:nvSpPr>
          <p:cNvPr id="250" name="Прямоугольник 249">
            <a:extLst>
              <a:ext uri="{FF2B5EF4-FFF2-40B4-BE49-F238E27FC236}">
                <a16:creationId xmlns:a16="http://schemas.microsoft.com/office/drawing/2014/main" id="{6F1A9AA3-483D-8CDE-7F0C-C170D972FF65}"/>
              </a:ext>
            </a:extLst>
          </p:cNvPr>
          <p:cNvSpPr/>
          <p:nvPr/>
        </p:nvSpPr>
        <p:spPr>
          <a:xfrm>
            <a:off x="9024175" y="5098431"/>
            <a:ext cx="3089234" cy="62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a:r>
              <a:rPr lang="ru-RU" sz="1100" b="1" dirty="0">
                <a:solidFill>
                  <a:schemeClr val="tx1"/>
                </a:solidFill>
                <a:latin typeface="Times New Roman" panose="02020603050405020304" pitchFamily="18" charset="0"/>
                <a:cs typeface="Times New Roman" panose="02020603050405020304" pitchFamily="18" charset="0"/>
              </a:rPr>
              <a:t>ДО 15 ЛЕТ – инвестиционные цели</a:t>
            </a:r>
          </a:p>
          <a:p>
            <a:pPr defTabSz="914206"/>
            <a:r>
              <a:rPr lang="ru-RU" sz="1100" b="1" dirty="0">
                <a:solidFill>
                  <a:schemeClr val="tx1"/>
                </a:solidFill>
                <a:latin typeface="Times New Roman" panose="02020603050405020304" pitchFamily="18" charset="0"/>
                <a:cs typeface="Times New Roman" panose="02020603050405020304" pitchFamily="18" charset="0"/>
              </a:rPr>
              <a:t>(По Льготной ставке до 5 ЛЕТ)</a:t>
            </a:r>
          </a:p>
          <a:p>
            <a:pPr defTabSz="914206"/>
            <a:r>
              <a:rPr lang="ru-RU" sz="1100" b="1" dirty="0">
                <a:solidFill>
                  <a:schemeClr val="tx1"/>
                </a:solidFill>
                <a:latin typeface="Times New Roman" panose="02020603050405020304" pitchFamily="18" charset="0"/>
                <a:cs typeface="Times New Roman" panose="02020603050405020304" pitchFamily="18" charset="0"/>
              </a:rPr>
              <a:t>ДО 18 МЕС – на сезонные работы</a:t>
            </a:r>
          </a:p>
          <a:p>
            <a:pPr defTabSz="914206"/>
            <a:r>
              <a:rPr lang="ru-RU" sz="1100" b="1" dirty="0">
                <a:solidFill>
                  <a:schemeClr val="tx1"/>
                </a:solidFill>
                <a:latin typeface="Times New Roman" panose="02020603050405020304" pitchFamily="18" charset="0"/>
                <a:cs typeface="Times New Roman" panose="02020603050405020304" pitchFamily="18" charset="0"/>
              </a:rPr>
              <a:t>(По Льготной ставке до 12 МЕС)</a:t>
            </a:r>
            <a:endParaRPr lang="ru-RU" sz="1100" b="1" dirty="0">
              <a:solidFill>
                <a:srgbClr val="2B6030"/>
              </a:solidFill>
              <a:cs typeface="Arial" panose="020B0604020202020204" pitchFamily="34" charset="0"/>
            </a:endParaRPr>
          </a:p>
        </p:txBody>
      </p:sp>
      <p:sp>
        <p:nvSpPr>
          <p:cNvPr id="251" name="Прямоугольник 250">
            <a:extLst>
              <a:ext uri="{FF2B5EF4-FFF2-40B4-BE49-F238E27FC236}">
                <a16:creationId xmlns:a16="http://schemas.microsoft.com/office/drawing/2014/main" id="{13FF7DB7-05F7-93B9-035F-36217BC35912}"/>
              </a:ext>
            </a:extLst>
          </p:cNvPr>
          <p:cNvSpPr/>
          <p:nvPr/>
        </p:nvSpPr>
        <p:spPr>
          <a:xfrm>
            <a:off x="3977437" y="6003527"/>
            <a:ext cx="2251650" cy="542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Действующий заемщик – до 3 МЛН РУБ</a:t>
            </a:r>
          </a:p>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Клиенты Банка на РКО- до 700 ТЫС РУБ</a:t>
            </a:r>
          </a:p>
        </p:txBody>
      </p:sp>
      <p:sp>
        <p:nvSpPr>
          <p:cNvPr id="252" name="Прямоугольник 251">
            <a:extLst>
              <a:ext uri="{FF2B5EF4-FFF2-40B4-BE49-F238E27FC236}">
                <a16:creationId xmlns:a16="http://schemas.microsoft.com/office/drawing/2014/main" id="{13FF7DB7-05F7-93B9-035F-36217BC35912}"/>
              </a:ext>
            </a:extLst>
          </p:cNvPr>
          <p:cNvSpPr/>
          <p:nvPr/>
        </p:nvSpPr>
        <p:spPr>
          <a:xfrm>
            <a:off x="6760613" y="6033882"/>
            <a:ext cx="1656636" cy="542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ДО 12 МЕС</a:t>
            </a:r>
          </a:p>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Льготный период ДО 55 ДНЕЙ</a:t>
            </a:r>
          </a:p>
        </p:txBody>
      </p:sp>
      <p:sp>
        <p:nvSpPr>
          <p:cNvPr id="254" name="Freeform 50"/>
          <p:cNvSpPr>
            <a:spLocks noEditPoints="1"/>
          </p:cNvSpPr>
          <p:nvPr/>
        </p:nvSpPr>
        <p:spPr bwMode="auto">
          <a:xfrm>
            <a:off x="8601568" y="6080386"/>
            <a:ext cx="306056" cy="275035"/>
          </a:xfrm>
          <a:custGeom>
            <a:avLst/>
            <a:gdLst>
              <a:gd name="T0" fmla="*/ 4593 w 5497"/>
              <a:gd name="T1" fmla="*/ 1614 h 5487"/>
              <a:gd name="T2" fmla="*/ 5457 w 5497"/>
              <a:gd name="T3" fmla="*/ 750 h 5487"/>
              <a:gd name="T4" fmla="*/ 5458 w 5497"/>
              <a:gd name="T5" fmla="*/ 608 h 5487"/>
              <a:gd name="T6" fmla="*/ 5390 w 5497"/>
              <a:gd name="T7" fmla="*/ 579 h 5487"/>
              <a:gd name="T8" fmla="*/ 5393 w 5497"/>
              <a:gd name="T9" fmla="*/ 585 h 5487"/>
              <a:gd name="T10" fmla="*/ 4923 w 5497"/>
              <a:gd name="T11" fmla="*/ 569 h 5487"/>
              <a:gd name="T12" fmla="*/ 4907 w 5497"/>
              <a:gd name="T13" fmla="*/ 99 h 5487"/>
              <a:gd name="T14" fmla="*/ 4804 w 5497"/>
              <a:gd name="T15" fmla="*/ 2 h 5487"/>
              <a:gd name="T16" fmla="*/ 4736 w 5497"/>
              <a:gd name="T17" fmla="*/ 32 h 5487"/>
              <a:gd name="T18" fmla="*/ 3873 w 5497"/>
              <a:gd name="T19" fmla="*/ 891 h 5487"/>
              <a:gd name="T20" fmla="*/ 3844 w 5497"/>
              <a:gd name="T21" fmla="*/ 965 h 5487"/>
              <a:gd name="T22" fmla="*/ 3844 w 5497"/>
              <a:gd name="T23" fmla="*/ 1065 h 5487"/>
              <a:gd name="T24" fmla="*/ 706 w 5497"/>
              <a:gd name="T25" fmla="*/ 1643 h 5487"/>
              <a:gd name="T26" fmla="*/ 1284 w 5497"/>
              <a:gd name="T27" fmla="*/ 4780 h 5487"/>
              <a:gd name="T28" fmla="*/ 4422 w 5497"/>
              <a:gd name="T29" fmla="*/ 4202 h 5487"/>
              <a:gd name="T30" fmla="*/ 4422 w 5497"/>
              <a:gd name="T31" fmla="*/ 1643 h 5487"/>
              <a:gd name="T32" fmla="*/ 4522 w 5497"/>
              <a:gd name="T33" fmla="*/ 1643 h 5487"/>
              <a:gd name="T34" fmla="*/ 4593 w 5497"/>
              <a:gd name="T35" fmla="*/ 1614 h 5487"/>
              <a:gd name="T36" fmla="*/ 4623 w 5497"/>
              <a:gd name="T37" fmla="*/ 2924 h 5487"/>
              <a:gd name="T38" fmla="*/ 2568 w 5497"/>
              <a:gd name="T39" fmla="*/ 4984 h 5487"/>
              <a:gd name="T40" fmla="*/ 507 w 5497"/>
              <a:gd name="T41" fmla="*/ 2929 h 5487"/>
              <a:gd name="T42" fmla="*/ 2562 w 5497"/>
              <a:gd name="T43" fmla="*/ 868 h 5487"/>
              <a:gd name="T44" fmla="*/ 3856 w 5497"/>
              <a:gd name="T45" fmla="*/ 1324 h 5487"/>
              <a:gd name="T46" fmla="*/ 3861 w 5497"/>
              <a:gd name="T47" fmla="*/ 1491 h 5487"/>
              <a:gd name="T48" fmla="*/ 3461 w 5497"/>
              <a:gd name="T49" fmla="*/ 1891 h 5487"/>
              <a:gd name="T50" fmla="*/ 1528 w 5497"/>
              <a:gd name="T51" fmla="*/ 2018 h 5487"/>
              <a:gd name="T52" fmla="*/ 1655 w 5497"/>
              <a:gd name="T53" fmla="*/ 3951 h 5487"/>
              <a:gd name="T54" fmla="*/ 3588 w 5497"/>
              <a:gd name="T55" fmla="*/ 3824 h 5487"/>
              <a:gd name="T56" fmla="*/ 3601 w 5497"/>
              <a:gd name="T57" fmla="*/ 2033 h 5487"/>
              <a:gd name="T58" fmla="*/ 4001 w 5497"/>
              <a:gd name="T59" fmla="*/ 1633 h 5487"/>
              <a:gd name="T60" fmla="*/ 4166 w 5497"/>
              <a:gd name="T61" fmla="*/ 1639 h 5487"/>
              <a:gd name="T62" fmla="*/ 4623 w 5497"/>
              <a:gd name="T63" fmla="*/ 2924 h 5487"/>
              <a:gd name="T64" fmla="*/ 2501 w 5497"/>
              <a:gd name="T65" fmla="*/ 2991 h 5487"/>
              <a:gd name="T66" fmla="*/ 2642 w 5497"/>
              <a:gd name="T67" fmla="*/ 2991 h 5487"/>
              <a:gd name="T68" fmla="*/ 2842 w 5497"/>
              <a:gd name="T69" fmla="*/ 2791 h 5487"/>
              <a:gd name="T70" fmla="*/ 2872 w 5497"/>
              <a:gd name="T71" fmla="*/ 2920 h 5487"/>
              <a:gd name="T72" fmla="*/ 2572 w 5497"/>
              <a:gd name="T73" fmla="*/ 3220 h 5487"/>
              <a:gd name="T74" fmla="*/ 2272 w 5497"/>
              <a:gd name="T75" fmla="*/ 2920 h 5487"/>
              <a:gd name="T76" fmla="*/ 2572 w 5497"/>
              <a:gd name="T77" fmla="*/ 2620 h 5487"/>
              <a:gd name="T78" fmla="*/ 2701 w 5497"/>
              <a:gd name="T79" fmla="*/ 2650 h 5487"/>
              <a:gd name="T80" fmla="*/ 2501 w 5497"/>
              <a:gd name="T81" fmla="*/ 2850 h 5487"/>
              <a:gd name="T82" fmla="*/ 2501 w 5497"/>
              <a:gd name="T83" fmla="*/ 2991 h 5487"/>
              <a:gd name="T84" fmla="*/ 2847 w 5497"/>
              <a:gd name="T85" fmla="*/ 2503 h 5487"/>
              <a:gd name="T86" fmla="*/ 2154 w 5497"/>
              <a:gd name="T87" fmla="*/ 2644 h 5487"/>
              <a:gd name="T88" fmla="*/ 2295 w 5497"/>
              <a:gd name="T89" fmla="*/ 3337 h 5487"/>
              <a:gd name="T90" fmla="*/ 2988 w 5497"/>
              <a:gd name="T91" fmla="*/ 3196 h 5487"/>
              <a:gd name="T92" fmla="*/ 2988 w 5497"/>
              <a:gd name="T93" fmla="*/ 2644 h 5487"/>
              <a:gd name="T94" fmla="*/ 3462 w 5497"/>
              <a:gd name="T95" fmla="*/ 2170 h 5487"/>
              <a:gd name="T96" fmla="*/ 3321 w 5497"/>
              <a:gd name="T97" fmla="*/ 3815 h 5487"/>
              <a:gd name="T98" fmla="*/ 1675 w 5497"/>
              <a:gd name="T99" fmla="*/ 3674 h 5487"/>
              <a:gd name="T100" fmla="*/ 1816 w 5497"/>
              <a:gd name="T101" fmla="*/ 2029 h 5487"/>
              <a:gd name="T102" fmla="*/ 3321 w 5497"/>
              <a:gd name="T103" fmla="*/ 2029 h 5487"/>
              <a:gd name="T104" fmla="*/ 2847 w 5497"/>
              <a:gd name="T105" fmla="*/ 2503 h 5487"/>
              <a:gd name="T106" fmla="*/ 4063 w 5497"/>
              <a:gd name="T107" fmla="*/ 1429 h 5487"/>
              <a:gd name="T108" fmla="*/ 4049 w 5497"/>
              <a:gd name="T109" fmla="*/ 1003 h 5487"/>
              <a:gd name="T110" fmla="*/ 4719 w 5497"/>
              <a:gd name="T111" fmla="*/ 333 h 5487"/>
              <a:gd name="T112" fmla="*/ 4730 w 5497"/>
              <a:gd name="T113" fmla="*/ 666 h 5487"/>
              <a:gd name="T114" fmla="*/ 4830 w 5497"/>
              <a:gd name="T115" fmla="*/ 766 h 5487"/>
              <a:gd name="T116" fmla="*/ 5163 w 5497"/>
              <a:gd name="T117" fmla="*/ 777 h 5487"/>
              <a:gd name="T118" fmla="*/ 4489 w 5497"/>
              <a:gd name="T119" fmla="*/ 1443 h 5487"/>
              <a:gd name="T120" fmla="*/ 4063 w 5497"/>
              <a:gd name="T121" fmla="*/ 1429 h 5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97" h="5487">
                <a:moveTo>
                  <a:pt x="4593" y="1614"/>
                </a:moveTo>
                <a:lnTo>
                  <a:pt x="5457" y="750"/>
                </a:lnTo>
                <a:cubicBezTo>
                  <a:pt x="5496" y="711"/>
                  <a:pt x="5497" y="647"/>
                  <a:pt x="5458" y="608"/>
                </a:cubicBezTo>
                <a:cubicBezTo>
                  <a:pt x="5440" y="590"/>
                  <a:pt x="5416" y="579"/>
                  <a:pt x="5390" y="579"/>
                </a:cubicBezTo>
                <a:lnTo>
                  <a:pt x="5393" y="585"/>
                </a:lnTo>
                <a:lnTo>
                  <a:pt x="4923" y="569"/>
                </a:lnTo>
                <a:lnTo>
                  <a:pt x="4907" y="99"/>
                </a:lnTo>
                <a:cubicBezTo>
                  <a:pt x="4905" y="43"/>
                  <a:pt x="4859" y="0"/>
                  <a:pt x="4804" y="2"/>
                </a:cubicBezTo>
                <a:cubicBezTo>
                  <a:pt x="4778" y="3"/>
                  <a:pt x="4754" y="13"/>
                  <a:pt x="4736" y="32"/>
                </a:cubicBezTo>
                <a:lnTo>
                  <a:pt x="3873" y="891"/>
                </a:lnTo>
                <a:cubicBezTo>
                  <a:pt x="3854" y="910"/>
                  <a:pt x="3843" y="937"/>
                  <a:pt x="3844" y="965"/>
                </a:cubicBezTo>
                <a:lnTo>
                  <a:pt x="3844" y="1065"/>
                </a:lnTo>
                <a:cubicBezTo>
                  <a:pt x="2818" y="358"/>
                  <a:pt x="1413" y="617"/>
                  <a:pt x="706" y="1643"/>
                </a:cubicBezTo>
                <a:cubicBezTo>
                  <a:pt x="0" y="2669"/>
                  <a:pt x="258" y="4073"/>
                  <a:pt x="1284" y="4780"/>
                </a:cubicBezTo>
                <a:cubicBezTo>
                  <a:pt x="2310" y="5487"/>
                  <a:pt x="3715" y="5228"/>
                  <a:pt x="4422" y="4202"/>
                </a:cubicBezTo>
                <a:cubicBezTo>
                  <a:pt x="4953" y="3432"/>
                  <a:pt x="4953" y="2413"/>
                  <a:pt x="4422" y="1643"/>
                </a:cubicBezTo>
                <a:lnTo>
                  <a:pt x="4522" y="1643"/>
                </a:lnTo>
                <a:cubicBezTo>
                  <a:pt x="4549" y="1643"/>
                  <a:pt x="4574" y="1632"/>
                  <a:pt x="4593" y="1614"/>
                </a:cubicBezTo>
                <a:close/>
                <a:moveTo>
                  <a:pt x="4623" y="2924"/>
                </a:moveTo>
                <a:cubicBezTo>
                  <a:pt x="4625" y="4060"/>
                  <a:pt x="3704" y="4983"/>
                  <a:pt x="2568" y="4984"/>
                </a:cubicBezTo>
                <a:cubicBezTo>
                  <a:pt x="1431" y="4986"/>
                  <a:pt x="509" y="4066"/>
                  <a:pt x="507" y="2929"/>
                </a:cubicBezTo>
                <a:cubicBezTo>
                  <a:pt x="506" y="1792"/>
                  <a:pt x="1426" y="870"/>
                  <a:pt x="2562" y="868"/>
                </a:cubicBezTo>
                <a:cubicBezTo>
                  <a:pt x="3033" y="868"/>
                  <a:pt x="3490" y="1028"/>
                  <a:pt x="3856" y="1324"/>
                </a:cubicBezTo>
                <a:lnTo>
                  <a:pt x="3861" y="1491"/>
                </a:lnTo>
                <a:lnTo>
                  <a:pt x="3461" y="1891"/>
                </a:lnTo>
                <a:cubicBezTo>
                  <a:pt x="2892" y="1392"/>
                  <a:pt x="2026" y="1449"/>
                  <a:pt x="1528" y="2018"/>
                </a:cubicBezTo>
                <a:cubicBezTo>
                  <a:pt x="1029" y="2587"/>
                  <a:pt x="1086" y="3453"/>
                  <a:pt x="1655" y="3951"/>
                </a:cubicBezTo>
                <a:cubicBezTo>
                  <a:pt x="2224" y="4450"/>
                  <a:pt x="3090" y="4393"/>
                  <a:pt x="3588" y="3824"/>
                </a:cubicBezTo>
                <a:cubicBezTo>
                  <a:pt x="4036" y="3313"/>
                  <a:pt x="4042" y="2550"/>
                  <a:pt x="3601" y="2033"/>
                </a:cubicBezTo>
                <a:lnTo>
                  <a:pt x="4001" y="1633"/>
                </a:lnTo>
                <a:lnTo>
                  <a:pt x="4166" y="1639"/>
                </a:lnTo>
                <a:cubicBezTo>
                  <a:pt x="4460" y="2003"/>
                  <a:pt x="4621" y="2456"/>
                  <a:pt x="4623" y="2924"/>
                </a:cubicBezTo>
                <a:close/>
                <a:moveTo>
                  <a:pt x="2501" y="2991"/>
                </a:moveTo>
                <a:cubicBezTo>
                  <a:pt x="2540" y="3029"/>
                  <a:pt x="2603" y="3029"/>
                  <a:pt x="2642" y="2991"/>
                </a:cubicBezTo>
                <a:lnTo>
                  <a:pt x="2842" y="2791"/>
                </a:lnTo>
                <a:cubicBezTo>
                  <a:pt x="2862" y="2831"/>
                  <a:pt x="2872" y="2875"/>
                  <a:pt x="2872" y="2920"/>
                </a:cubicBezTo>
                <a:cubicBezTo>
                  <a:pt x="2872" y="3085"/>
                  <a:pt x="2738" y="3220"/>
                  <a:pt x="2572" y="3220"/>
                </a:cubicBezTo>
                <a:cubicBezTo>
                  <a:pt x="2406" y="3220"/>
                  <a:pt x="2272" y="3085"/>
                  <a:pt x="2272" y="2920"/>
                </a:cubicBezTo>
                <a:cubicBezTo>
                  <a:pt x="2272" y="2754"/>
                  <a:pt x="2406" y="2620"/>
                  <a:pt x="2572" y="2620"/>
                </a:cubicBezTo>
                <a:cubicBezTo>
                  <a:pt x="2617" y="2620"/>
                  <a:pt x="2661" y="2630"/>
                  <a:pt x="2701" y="2650"/>
                </a:cubicBezTo>
                <a:lnTo>
                  <a:pt x="2501" y="2850"/>
                </a:lnTo>
                <a:cubicBezTo>
                  <a:pt x="2462" y="2889"/>
                  <a:pt x="2462" y="2952"/>
                  <a:pt x="2501" y="2991"/>
                </a:cubicBezTo>
                <a:close/>
                <a:moveTo>
                  <a:pt x="2847" y="2503"/>
                </a:moveTo>
                <a:cubicBezTo>
                  <a:pt x="2617" y="2350"/>
                  <a:pt x="2307" y="2413"/>
                  <a:pt x="2154" y="2644"/>
                </a:cubicBezTo>
                <a:cubicBezTo>
                  <a:pt x="2002" y="2874"/>
                  <a:pt x="2065" y="3184"/>
                  <a:pt x="2295" y="3337"/>
                </a:cubicBezTo>
                <a:cubicBezTo>
                  <a:pt x="2525" y="3489"/>
                  <a:pt x="2836" y="3426"/>
                  <a:pt x="2988" y="3196"/>
                </a:cubicBezTo>
                <a:cubicBezTo>
                  <a:pt x="3099" y="3028"/>
                  <a:pt x="3099" y="2811"/>
                  <a:pt x="2988" y="2644"/>
                </a:cubicBezTo>
                <a:lnTo>
                  <a:pt x="3462" y="2170"/>
                </a:lnTo>
                <a:cubicBezTo>
                  <a:pt x="3878" y="2663"/>
                  <a:pt x="3814" y="3400"/>
                  <a:pt x="3321" y="3815"/>
                </a:cubicBezTo>
                <a:cubicBezTo>
                  <a:pt x="2828" y="4231"/>
                  <a:pt x="2091" y="4168"/>
                  <a:pt x="1675" y="3674"/>
                </a:cubicBezTo>
                <a:cubicBezTo>
                  <a:pt x="1260" y="3181"/>
                  <a:pt x="1323" y="2444"/>
                  <a:pt x="1816" y="2029"/>
                </a:cubicBezTo>
                <a:cubicBezTo>
                  <a:pt x="2251" y="1662"/>
                  <a:pt x="2886" y="1662"/>
                  <a:pt x="3321" y="2029"/>
                </a:cubicBezTo>
                <a:lnTo>
                  <a:pt x="2847" y="2503"/>
                </a:lnTo>
                <a:close/>
                <a:moveTo>
                  <a:pt x="4063" y="1429"/>
                </a:moveTo>
                <a:lnTo>
                  <a:pt x="4049" y="1003"/>
                </a:lnTo>
                <a:lnTo>
                  <a:pt x="4719" y="333"/>
                </a:lnTo>
                <a:lnTo>
                  <a:pt x="4730" y="666"/>
                </a:lnTo>
                <a:cubicBezTo>
                  <a:pt x="4730" y="721"/>
                  <a:pt x="4775" y="766"/>
                  <a:pt x="4830" y="766"/>
                </a:cubicBezTo>
                <a:lnTo>
                  <a:pt x="5163" y="777"/>
                </a:lnTo>
                <a:lnTo>
                  <a:pt x="4489" y="1443"/>
                </a:lnTo>
                <a:lnTo>
                  <a:pt x="4063" y="1429"/>
                </a:lnTo>
                <a:close/>
              </a:path>
            </a:pathLst>
          </a:custGeom>
          <a:solidFill>
            <a:schemeClr val="tx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Прямоугольник 254">
            <a:extLst>
              <a:ext uri="{FF2B5EF4-FFF2-40B4-BE49-F238E27FC236}">
                <a16:creationId xmlns:a16="http://schemas.microsoft.com/office/drawing/2014/main" id="{36D38469-704D-93EA-A785-6B62344179D1}"/>
              </a:ext>
            </a:extLst>
          </p:cNvPr>
          <p:cNvSpPr/>
          <p:nvPr/>
        </p:nvSpPr>
        <p:spPr>
          <a:xfrm>
            <a:off x="8403422" y="6285174"/>
            <a:ext cx="759600" cy="222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00" b="1" dirty="0">
                <a:solidFill>
                  <a:schemeClr val="bg1"/>
                </a:solidFill>
                <a:cs typeface="Arial" panose="020B0604020202020204" pitchFamily="34" charset="0"/>
              </a:rPr>
              <a:t>цель</a:t>
            </a:r>
          </a:p>
        </p:txBody>
      </p:sp>
      <p:sp>
        <p:nvSpPr>
          <p:cNvPr id="256" name="Прямоугольник 255">
            <a:extLst>
              <a:ext uri="{FF2B5EF4-FFF2-40B4-BE49-F238E27FC236}">
                <a16:creationId xmlns:a16="http://schemas.microsoft.com/office/drawing/2014/main" id="{13FF7DB7-05F7-93B9-035F-36217BC35912}"/>
              </a:ext>
            </a:extLst>
          </p:cNvPr>
          <p:cNvSpPr/>
          <p:nvPr/>
        </p:nvSpPr>
        <p:spPr>
          <a:xfrm>
            <a:off x="9273289" y="6014781"/>
            <a:ext cx="2428110" cy="542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Оплата текущих расходов предприятия</a:t>
            </a:r>
          </a:p>
        </p:txBody>
      </p:sp>
    </p:spTree>
    <p:extLst>
      <p:ext uri="{BB962C8B-B14F-4D97-AF65-F5344CB8AC3E}">
        <p14:creationId xmlns:p14="http://schemas.microsoft.com/office/powerpoint/2010/main" val="239162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0"/>
            <a:ext cx="12192000" cy="6858000"/>
          </a:xfrm>
          <a:prstGeom prst="rect">
            <a:avLst/>
          </a:prstGeom>
        </p:spPr>
      </p:pic>
      <p:sp>
        <p:nvSpPr>
          <p:cNvPr id="3" name="object 16">
            <a:extLst>
              <a:ext uri="{FF2B5EF4-FFF2-40B4-BE49-F238E27FC236}">
                <a16:creationId xmlns:a16="http://schemas.microsoft.com/office/drawing/2014/main" id="{C628CA19-2DAC-75ED-9FF1-B3D9E02271A2}"/>
              </a:ext>
            </a:extLst>
          </p:cNvPr>
          <p:cNvSpPr txBox="1"/>
          <p:nvPr/>
        </p:nvSpPr>
        <p:spPr>
          <a:xfrm>
            <a:off x="11388436" y="6456218"/>
            <a:ext cx="1080655" cy="289823"/>
          </a:xfrm>
          <a:prstGeom prst="rect">
            <a:avLst/>
          </a:prstGeom>
        </p:spPr>
        <p:txBody>
          <a:bodyPr vert="horz" wrap="square" lIns="0" tIns="12700" rIns="0" bIns="0" rtlCol="0">
            <a:spAutoFit/>
          </a:bodyPr>
          <a:lstStyle/>
          <a:p>
            <a:pPr marL="12700" algn="ctr">
              <a:lnSpc>
                <a:spcPct val="100000"/>
              </a:lnSpc>
              <a:spcBef>
                <a:spcPts val="100"/>
              </a:spcBef>
            </a:pPr>
            <a:r>
              <a:rPr lang="ru-RU" b="1" spc="-5" dirty="0">
                <a:solidFill>
                  <a:srgbClr val="FFFFFF"/>
                </a:solidFill>
                <a:latin typeface="Calibri"/>
                <a:cs typeface="Calibri"/>
              </a:rPr>
              <a:t>27</a:t>
            </a:r>
            <a:endParaRPr sz="1800" dirty="0">
              <a:latin typeface="Calibri"/>
              <a:cs typeface="Calibri"/>
            </a:endParaRPr>
          </a:p>
        </p:txBody>
      </p:sp>
    </p:spTree>
    <p:extLst>
      <p:ext uri="{BB962C8B-B14F-4D97-AF65-F5344CB8AC3E}">
        <p14:creationId xmlns:p14="http://schemas.microsoft.com/office/powerpoint/2010/main" val="3633127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45">
            <a:extLst>
              <a:ext uri="{FF2B5EF4-FFF2-40B4-BE49-F238E27FC236}">
                <a16:creationId xmlns:a16="http://schemas.microsoft.com/office/drawing/2014/main" id="{E92563CD-77DE-4E7F-9C84-9EA4F907F5CE}"/>
              </a:ext>
            </a:extLst>
          </p:cNvPr>
          <p:cNvSpPr txBox="1"/>
          <p:nvPr/>
        </p:nvSpPr>
        <p:spPr>
          <a:xfrm>
            <a:off x="5990987" y="6137652"/>
            <a:ext cx="2255520" cy="23939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FFFFFF"/>
                </a:solidFill>
                <a:latin typeface="Segoe UI"/>
                <a:cs typeface="Segoe UI"/>
              </a:rPr>
              <a:t>8</a:t>
            </a:r>
            <a:r>
              <a:rPr sz="1400" b="1" dirty="0">
                <a:solidFill>
                  <a:srgbClr val="FFFFFF"/>
                </a:solidFill>
                <a:latin typeface="Segoe UI"/>
                <a:cs typeface="Segoe UI"/>
              </a:rPr>
              <a:t>%</a:t>
            </a:r>
            <a:r>
              <a:rPr sz="1400" b="1" spc="-105" dirty="0">
                <a:solidFill>
                  <a:srgbClr val="FFFFFF"/>
                </a:solidFill>
                <a:latin typeface="Segoe UI"/>
                <a:cs typeface="Segoe UI"/>
              </a:rPr>
              <a:t> </a:t>
            </a:r>
            <a:r>
              <a:rPr sz="1050" dirty="0">
                <a:solidFill>
                  <a:srgbClr val="FFFFFF"/>
                </a:solidFill>
                <a:latin typeface="Segoe UI"/>
                <a:cs typeface="Segoe UI"/>
              </a:rPr>
              <a:t>д</a:t>
            </a:r>
            <a:r>
              <a:rPr sz="1050" spc="-10" dirty="0">
                <a:solidFill>
                  <a:srgbClr val="FFFFFF"/>
                </a:solidFill>
                <a:latin typeface="Segoe UI"/>
                <a:cs typeface="Segoe UI"/>
              </a:rPr>
              <a:t>л</a:t>
            </a:r>
            <a:r>
              <a:rPr sz="1050" dirty="0">
                <a:solidFill>
                  <a:srgbClr val="FFFFFF"/>
                </a:solidFill>
                <a:latin typeface="Segoe UI"/>
                <a:cs typeface="Segoe UI"/>
              </a:rPr>
              <a:t>я</a:t>
            </a:r>
            <a:r>
              <a:rPr sz="1050" spc="-15" dirty="0">
                <a:solidFill>
                  <a:srgbClr val="FFFFFF"/>
                </a:solidFill>
                <a:latin typeface="Segoe UI"/>
                <a:cs typeface="Segoe UI"/>
              </a:rPr>
              <a:t> </a:t>
            </a:r>
            <a:r>
              <a:rPr sz="1000" spc="-10" dirty="0">
                <a:solidFill>
                  <a:srgbClr val="FFFFFF"/>
                </a:solidFill>
                <a:latin typeface="Segoe UI"/>
                <a:cs typeface="Segoe UI"/>
              </a:rPr>
              <a:t>иностранн</a:t>
            </a:r>
            <a:r>
              <a:rPr sz="1000" spc="-5" dirty="0">
                <a:solidFill>
                  <a:srgbClr val="FFFFFF"/>
                </a:solidFill>
                <a:latin typeface="Segoe UI"/>
                <a:cs typeface="Segoe UI"/>
              </a:rPr>
              <a:t>ого</a:t>
            </a:r>
            <a:r>
              <a:rPr sz="1000" spc="15" dirty="0">
                <a:solidFill>
                  <a:srgbClr val="FFFFFF"/>
                </a:solidFill>
                <a:latin typeface="Segoe UI"/>
                <a:cs typeface="Segoe UI"/>
              </a:rPr>
              <a:t> </a:t>
            </a:r>
            <a:r>
              <a:rPr sz="1000" spc="-5" dirty="0">
                <a:solidFill>
                  <a:srgbClr val="FFFFFF"/>
                </a:solidFill>
                <a:latin typeface="Segoe UI"/>
                <a:cs typeface="Segoe UI"/>
              </a:rPr>
              <a:t>о</a:t>
            </a:r>
            <a:r>
              <a:rPr sz="1000" spc="-10" dirty="0">
                <a:solidFill>
                  <a:srgbClr val="FFFFFF"/>
                </a:solidFill>
                <a:latin typeface="Segoe UI"/>
                <a:cs typeface="Segoe UI"/>
              </a:rPr>
              <a:t>б</a:t>
            </a:r>
            <a:r>
              <a:rPr sz="1000" spc="-5" dirty="0">
                <a:solidFill>
                  <a:srgbClr val="FFFFFF"/>
                </a:solidFill>
                <a:latin typeface="Segoe UI"/>
                <a:cs typeface="Segoe UI"/>
              </a:rPr>
              <a:t>ору</a:t>
            </a:r>
            <a:r>
              <a:rPr sz="1000" spc="-10" dirty="0">
                <a:solidFill>
                  <a:srgbClr val="FFFFFF"/>
                </a:solidFill>
                <a:latin typeface="Segoe UI"/>
                <a:cs typeface="Segoe UI"/>
              </a:rPr>
              <a:t>д</a:t>
            </a:r>
            <a:r>
              <a:rPr sz="1000" spc="-5" dirty="0">
                <a:solidFill>
                  <a:srgbClr val="FFFFFF"/>
                </a:solidFill>
                <a:latin typeface="Segoe UI"/>
                <a:cs typeface="Segoe UI"/>
              </a:rPr>
              <a:t>ован</a:t>
            </a:r>
            <a:r>
              <a:rPr sz="1000" spc="-10" dirty="0">
                <a:solidFill>
                  <a:srgbClr val="FFFFFF"/>
                </a:solidFill>
                <a:latin typeface="Segoe UI"/>
                <a:cs typeface="Segoe UI"/>
              </a:rPr>
              <a:t>и</a:t>
            </a:r>
            <a:r>
              <a:rPr sz="1000" spc="-5" dirty="0">
                <a:solidFill>
                  <a:srgbClr val="FFFFFF"/>
                </a:solidFill>
                <a:latin typeface="Segoe UI"/>
                <a:cs typeface="Segoe UI"/>
              </a:rPr>
              <a:t>я</a:t>
            </a:r>
            <a:endParaRPr sz="1000" dirty="0">
              <a:latin typeface="Segoe UI"/>
              <a:cs typeface="Segoe UI"/>
            </a:endParaRPr>
          </a:p>
        </p:txBody>
      </p:sp>
      <p:sp>
        <p:nvSpPr>
          <p:cNvPr id="36" name="object 43">
            <a:extLst>
              <a:ext uri="{FF2B5EF4-FFF2-40B4-BE49-F238E27FC236}">
                <a16:creationId xmlns:a16="http://schemas.microsoft.com/office/drawing/2014/main" id="{07831B0A-19EC-F728-842D-81016E3ED7A2}"/>
              </a:ext>
            </a:extLst>
          </p:cNvPr>
          <p:cNvSpPr txBox="1"/>
          <p:nvPr/>
        </p:nvSpPr>
        <p:spPr>
          <a:xfrm>
            <a:off x="6130173" y="4962625"/>
            <a:ext cx="2825676" cy="228909"/>
          </a:xfrm>
          <a:prstGeom prst="rect">
            <a:avLst/>
          </a:prstGeom>
        </p:spPr>
        <p:txBody>
          <a:bodyPr vert="horz" wrap="square" lIns="0" tIns="13335" rIns="0" bIns="0" rtlCol="0">
            <a:spAutoFit/>
          </a:bodyPr>
          <a:lstStyle/>
          <a:p>
            <a:pPr marL="12700">
              <a:lnSpc>
                <a:spcPct val="100000"/>
              </a:lnSpc>
              <a:spcBef>
                <a:spcPts val="105"/>
              </a:spcBef>
            </a:pPr>
            <a:r>
              <a:rPr lang="ru-RU" sz="1400" b="1" spc="-5" dirty="0">
                <a:solidFill>
                  <a:srgbClr val="FFFFFF"/>
                </a:solidFill>
                <a:latin typeface="Segoe UI"/>
                <a:cs typeface="Segoe UI"/>
              </a:rPr>
              <a:t>8</a:t>
            </a:r>
            <a:r>
              <a:rPr sz="1400" b="1" spc="5" dirty="0">
                <a:solidFill>
                  <a:srgbClr val="FFFFFF"/>
                </a:solidFill>
                <a:latin typeface="Segoe UI"/>
                <a:cs typeface="Segoe UI"/>
              </a:rPr>
              <a:t>%</a:t>
            </a:r>
            <a:r>
              <a:rPr sz="1400" b="1" spc="-110" dirty="0">
                <a:solidFill>
                  <a:srgbClr val="FFFFFF"/>
                </a:solidFill>
                <a:latin typeface="Segoe UI"/>
                <a:cs typeface="Segoe UI"/>
              </a:rPr>
              <a:t> </a:t>
            </a:r>
            <a:r>
              <a:rPr lang="ru-RU" sz="1000" b="1" spc="-15" dirty="0">
                <a:solidFill>
                  <a:srgbClr val="FFFFFF"/>
                </a:solidFill>
                <a:latin typeface="Segoe UI"/>
                <a:cs typeface="Segoe UI"/>
              </a:rPr>
              <a:t>для</a:t>
            </a:r>
            <a:r>
              <a:rPr sz="1000" dirty="0">
                <a:solidFill>
                  <a:srgbClr val="FFFFFF"/>
                </a:solidFill>
                <a:latin typeface="Segoe UI"/>
                <a:cs typeface="Segoe UI"/>
              </a:rPr>
              <a:t> </a:t>
            </a:r>
            <a:r>
              <a:rPr lang="ru-RU" sz="1000" spc="-5" dirty="0">
                <a:solidFill>
                  <a:srgbClr val="FFFFFF"/>
                </a:solidFill>
                <a:latin typeface="Segoe UI"/>
                <a:cs typeface="Segoe UI"/>
              </a:rPr>
              <a:t>иностранного</a:t>
            </a:r>
            <a:r>
              <a:rPr sz="1000" spc="25" dirty="0">
                <a:solidFill>
                  <a:srgbClr val="FFFFFF"/>
                </a:solidFill>
                <a:latin typeface="Segoe UI"/>
                <a:cs typeface="Segoe UI"/>
              </a:rPr>
              <a:t> </a:t>
            </a:r>
            <a:r>
              <a:rPr sz="1000" spc="-5" dirty="0">
                <a:solidFill>
                  <a:srgbClr val="FFFFFF"/>
                </a:solidFill>
                <a:latin typeface="Segoe UI"/>
                <a:cs typeface="Segoe UI"/>
              </a:rPr>
              <a:t>обору</a:t>
            </a:r>
            <a:r>
              <a:rPr sz="1000" spc="-15" dirty="0">
                <a:solidFill>
                  <a:srgbClr val="FFFFFF"/>
                </a:solidFill>
                <a:latin typeface="Segoe UI"/>
                <a:cs typeface="Segoe UI"/>
              </a:rPr>
              <a:t>д</a:t>
            </a:r>
            <a:r>
              <a:rPr sz="1000" spc="-5" dirty="0">
                <a:solidFill>
                  <a:srgbClr val="FFFFFF"/>
                </a:solidFill>
                <a:latin typeface="Segoe UI"/>
                <a:cs typeface="Segoe UI"/>
              </a:rPr>
              <a:t>ован</a:t>
            </a:r>
            <a:r>
              <a:rPr sz="1000" spc="-15" dirty="0">
                <a:solidFill>
                  <a:srgbClr val="FFFFFF"/>
                </a:solidFill>
                <a:latin typeface="Segoe UI"/>
                <a:cs typeface="Segoe UI"/>
              </a:rPr>
              <a:t>и</a:t>
            </a:r>
            <a:r>
              <a:rPr sz="1000" spc="-5" dirty="0">
                <a:solidFill>
                  <a:srgbClr val="FFFFFF"/>
                </a:solidFill>
                <a:latin typeface="Segoe UI"/>
                <a:cs typeface="Segoe UI"/>
              </a:rPr>
              <a:t>я</a:t>
            </a:r>
            <a:endParaRPr sz="1000" dirty="0">
              <a:latin typeface="Segoe UI"/>
              <a:cs typeface="Segoe UI"/>
            </a:endParaRPr>
          </a:p>
        </p:txBody>
      </p:sp>
      <p:pic>
        <p:nvPicPr>
          <p:cNvPr id="7" name="Рисунок 6">
            <a:extLst>
              <a:ext uri="{FF2B5EF4-FFF2-40B4-BE49-F238E27FC236}">
                <a16:creationId xmlns:a16="http://schemas.microsoft.com/office/drawing/2014/main" id="{4B5E7AB7-B17C-6CE3-6705-3A93B9DB8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563152" cy="1664834"/>
          </a:xfrm>
          <a:prstGeom prst="rect">
            <a:avLst/>
          </a:prstGeom>
        </p:spPr>
      </p:pic>
      <p:sp>
        <p:nvSpPr>
          <p:cNvPr id="5" name="Подзаголовок 2">
            <a:extLst>
              <a:ext uri="{FF2B5EF4-FFF2-40B4-BE49-F238E27FC236}">
                <a16:creationId xmlns:a16="http://schemas.microsoft.com/office/drawing/2014/main" id="{7A025130-DCB5-C5B5-06A1-FB7DEA716177}"/>
              </a:ext>
            </a:extLst>
          </p:cNvPr>
          <p:cNvSpPr txBox="1">
            <a:spLocks/>
          </p:cNvSpPr>
          <p:nvPr/>
        </p:nvSpPr>
        <p:spPr>
          <a:xfrm>
            <a:off x="306551" y="1381510"/>
            <a:ext cx="4162599" cy="3055761"/>
          </a:xfrm>
          <a:prstGeom prst="rect">
            <a:avLst/>
          </a:prstGeom>
          <a:ln w="38100">
            <a:solidFill>
              <a:schemeClr val="accent1">
                <a:lumMod val="90000"/>
              </a:schemeClr>
            </a:solidFill>
            <a:prstDash val="solid"/>
          </a:ln>
        </p:spPr>
        <p:txBody>
          <a:bodyPr vert="horz" lIns="91440" tIns="45720" rIns="91440" bIns="45720" rtlCol="0">
            <a:normAutofit/>
          </a:bodyPr>
          <a:lstStyle>
            <a:lvl1pPr marL="0" indent="0" algn="ctr" defTabSz="914400" rtl="0" eaLnBrk="1" latinLnBrk="0" hangingPunct="1">
              <a:lnSpc>
                <a:spcPct val="90000"/>
              </a:lnSpc>
              <a:spcBef>
                <a:spcPts val="1800"/>
              </a:spcBef>
              <a:buClr>
                <a:schemeClr val="accent1"/>
              </a:buClr>
              <a:buSzPct val="100000"/>
              <a:buFont typeface="Arial" pitchFamily="34" charset="0"/>
              <a:buNone/>
              <a:defRPr sz="2000" kern="1200" cap="all" spc="50" baseline="0">
                <a:solidFill>
                  <a:schemeClr val="bg1"/>
                </a:solidFill>
                <a:latin typeface="+mn-lt"/>
                <a:ea typeface="+mn-ea"/>
                <a:cs typeface="+mn-cs"/>
              </a:defRPr>
            </a:lvl1pPr>
            <a:lvl2pPr marL="457200" indent="0" algn="ctr" defTabSz="914400" rtl="0" eaLnBrk="1" latinLnBrk="0" hangingPunct="1">
              <a:lnSpc>
                <a:spcPct val="90000"/>
              </a:lnSpc>
              <a:spcBef>
                <a:spcPts val="800"/>
              </a:spcBef>
              <a:buClr>
                <a:schemeClr val="accent1"/>
              </a:buClr>
              <a:buSzPct val="100000"/>
              <a:buFont typeface="Arial" pitchFamily="34" charset="0"/>
              <a:buNone/>
              <a:defRPr sz="2000" kern="1200">
                <a:solidFill>
                  <a:srgbClr val="581D00"/>
                </a:solidFill>
                <a:latin typeface="+mn-lt"/>
                <a:ea typeface="+mn-ea"/>
                <a:cs typeface="+mn-cs"/>
              </a:defRPr>
            </a:lvl2pPr>
            <a:lvl3pPr marL="914400" indent="0" algn="ctr" defTabSz="914400" rtl="0" eaLnBrk="1" latinLnBrk="0" hangingPunct="1">
              <a:lnSpc>
                <a:spcPct val="90000"/>
              </a:lnSpc>
              <a:spcBef>
                <a:spcPts val="800"/>
              </a:spcBef>
              <a:buClr>
                <a:schemeClr val="accent1"/>
              </a:buClr>
              <a:buSzPct val="100000"/>
              <a:buFont typeface="Arial" pitchFamily="34" charset="0"/>
              <a:buNone/>
              <a:defRPr sz="1800" kern="1200">
                <a:solidFill>
                  <a:srgbClr val="581D00"/>
                </a:solidFill>
                <a:latin typeface="+mn-lt"/>
                <a:ea typeface="+mn-ea"/>
                <a:cs typeface="+mn-cs"/>
              </a:defRPr>
            </a:lvl3pPr>
            <a:lvl4pPr marL="1371600" indent="0" algn="ctr" defTabSz="914400" rtl="0" eaLnBrk="1" latinLnBrk="0" hangingPunct="1">
              <a:lnSpc>
                <a:spcPct val="90000"/>
              </a:lnSpc>
              <a:spcBef>
                <a:spcPts val="800"/>
              </a:spcBef>
              <a:buClr>
                <a:schemeClr val="accent1"/>
              </a:buClr>
              <a:buSzPct val="100000"/>
              <a:buFont typeface="Arial" pitchFamily="34" charset="0"/>
              <a:buNone/>
              <a:defRPr sz="1600" kern="1200">
                <a:solidFill>
                  <a:srgbClr val="581D00"/>
                </a:solidFill>
                <a:latin typeface="+mn-lt"/>
                <a:ea typeface="+mn-ea"/>
                <a:cs typeface="+mn-cs"/>
              </a:defRPr>
            </a:lvl4pPr>
            <a:lvl5pPr marL="1828800" indent="0" algn="ctr" defTabSz="914400" rtl="0" eaLnBrk="1" latinLnBrk="0" hangingPunct="1">
              <a:lnSpc>
                <a:spcPct val="90000"/>
              </a:lnSpc>
              <a:spcBef>
                <a:spcPts val="800"/>
              </a:spcBef>
              <a:buClr>
                <a:schemeClr val="accent1"/>
              </a:buClr>
              <a:buSzPct val="100000"/>
              <a:buFont typeface="Arial" pitchFamily="34" charset="0"/>
              <a:buNone/>
              <a:defRPr sz="1600" kern="1200">
                <a:solidFill>
                  <a:srgbClr val="581D00"/>
                </a:solidFill>
                <a:latin typeface="+mn-lt"/>
                <a:ea typeface="+mn-ea"/>
                <a:cs typeface="+mn-cs"/>
              </a:defRPr>
            </a:lvl5pPr>
            <a:lvl6pPr marL="2286000" indent="0" algn="ctr" defTabSz="914400" rtl="0" eaLnBrk="1" latinLnBrk="0" hangingPunct="1">
              <a:lnSpc>
                <a:spcPct val="90000"/>
              </a:lnSpc>
              <a:spcBef>
                <a:spcPts val="800"/>
              </a:spcBef>
              <a:buClr>
                <a:schemeClr val="accent1"/>
              </a:buClr>
              <a:buSzPct val="100000"/>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Clr>
                <a:schemeClr val="accent1"/>
              </a:buClr>
              <a:buSzPct val="100000"/>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Clr>
                <a:schemeClr val="accent1"/>
              </a:buClr>
              <a:buSzPct val="100000"/>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Clr>
                <a:schemeClr val="accent1"/>
              </a:buClr>
              <a:buSzPct val="100000"/>
              <a:buFont typeface="Arial" pitchFamily="34" charset="0"/>
              <a:buNone/>
              <a:defRPr sz="1600" kern="1200">
                <a:solidFill>
                  <a:schemeClr val="tx1"/>
                </a:solidFill>
                <a:latin typeface="+mn-lt"/>
                <a:ea typeface="+mn-ea"/>
                <a:cs typeface="+mn-cs"/>
              </a:defRPr>
            </a:lvl9pPr>
          </a:lstStyle>
          <a:p>
            <a:endParaRPr lang="ru-RU" sz="1400" dirty="0">
              <a:solidFill>
                <a:schemeClr val="accent3">
                  <a:lumMod val="50000"/>
                </a:schemeClr>
              </a:solidFill>
            </a:endParaRPr>
          </a:p>
        </p:txBody>
      </p:sp>
      <p:sp>
        <p:nvSpPr>
          <p:cNvPr id="6" name="Подзаголовок 3">
            <a:extLst>
              <a:ext uri="{FF2B5EF4-FFF2-40B4-BE49-F238E27FC236}">
                <a16:creationId xmlns:a16="http://schemas.microsoft.com/office/drawing/2014/main" id="{501D6717-9E7D-BCE8-8F36-D2CA1C1F5B41}"/>
              </a:ext>
            </a:extLst>
          </p:cNvPr>
          <p:cNvSpPr txBox="1">
            <a:spLocks/>
          </p:cNvSpPr>
          <p:nvPr/>
        </p:nvSpPr>
        <p:spPr>
          <a:xfrm>
            <a:off x="306550" y="1448431"/>
            <a:ext cx="4162600" cy="2988840"/>
          </a:xfrm>
          <a:prstGeom prst="rect">
            <a:avLst/>
          </a:prstGeom>
        </p:spPr>
        <p:txBody>
          <a:bodyPr vert="horz" lIns="91440" tIns="45720" rIns="91440" bIns="45720" rtlCol="0">
            <a:normAutofit fontScale="25000" lnSpcReduction="20000"/>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algn="just" defTabSz="889000">
              <a:spcBef>
                <a:spcPct val="0"/>
              </a:spcBef>
              <a:spcAft>
                <a:spcPct val="15000"/>
              </a:spcAft>
              <a:buClrTx/>
              <a:buSzTx/>
              <a:defRPr/>
            </a:pPr>
            <a:r>
              <a:rPr lang="ru-RU" sz="6000" b="1" dirty="0">
                <a:solidFill>
                  <a:schemeClr val="tx1"/>
                </a:solidFill>
                <a:latin typeface="Times New Roman" panose="02020603050405020304" pitchFamily="18" charset="0"/>
                <a:cs typeface="Times New Roman" panose="02020603050405020304" pitchFamily="18" charset="0"/>
              </a:rPr>
              <a:t>Единственный учредитель </a:t>
            </a:r>
            <a:r>
              <a:rPr lang="ru-RU" sz="6000" dirty="0">
                <a:solidFill>
                  <a:schemeClr val="tx1"/>
                </a:solidFill>
                <a:latin typeface="Times New Roman" panose="02020603050405020304" pitchFamily="18" charset="0"/>
                <a:cs typeface="Times New Roman" panose="02020603050405020304" pitchFamily="18" charset="0"/>
              </a:rPr>
              <a:t>– Министерство экономического развития Ростовской области</a:t>
            </a:r>
          </a:p>
          <a:p>
            <a:pPr marL="0" lvl="1" algn="just" defTabSz="889000">
              <a:spcBef>
                <a:spcPct val="0"/>
              </a:spcBef>
              <a:spcAft>
                <a:spcPct val="15000"/>
              </a:spcAft>
              <a:buClrTx/>
              <a:buSzTx/>
              <a:defRPr/>
            </a:pPr>
            <a:r>
              <a:rPr lang="ru-RU" sz="6000" b="1" dirty="0">
                <a:solidFill>
                  <a:schemeClr val="tx1"/>
                </a:solidFill>
                <a:latin typeface="Times New Roman" panose="02020603050405020304" pitchFamily="18" charset="0"/>
                <a:cs typeface="Times New Roman" panose="02020603050405020304" pitchFamily="18" charset="0"/>
              </a:rPr>
              <a:t>Организация инфраструктуры поддержки </a:t>
            </a:r>
            <a:r>
              <a:rPr lang="ru-RU" sz="6000" dirty="0">
                <a:solidFill>
                  <a:schemeClr val="tx1"/>
                </a:solidFill>
                <a:latin typeface="Times New Roman" panose="02020603050405020304" pitchFamily="18" charset="0"/>
                <a:cs typeface="Times New Roman" panose="02020603050405020304" pitchFamily="18" charset="0"/>
              </a:rPr>
              <a:t>субъектов предпринимательства</a:t>
            </a:r>
          </a:p>
          <a:p>
            <a:pPr marL="0" lvl="1" algn="just" defTabSz="889000">
              <a:spcBef>
                <a:spcPct val="0"/>
              </a:spcBef>
              <a:spcAft>
                <a:spcPct val="15000"/>
              </a:spcAft>
              <a:buClrTx/>
              <a:buSzTx/>
              <a:defRPr/>
            </a:pPr>
            <a:r>
              <a:rPr lang="ru-RU" sz="6000" b="1" dirty="0">
                <a:solidFill>
                  <a:schemeClr val="tx1"/>
                </a:solidFill>
                <a:latin typeface="Times New Roman" panose="02020603050405020304" pitchFamily="18" charset="0"/>
                <a:cs typeface="Times New Roman" panose="02020603050405020304" pitchFamily="18" charset="0"/>
              </a:rPr>
              <a:t>Задача – предоставление поручительства </a:t>
            </a:r>
            <a:r>
              <a:rPr lang="ru-RU" sz="6000" dirty="0">
                <a:solidFill>
                  <a:schemeClr val="tx1"/>
                </a:solidFill>
                <a:latin typeface="Times New Roman" panose="02020603050405020304" pitchFamily="18" charset="0"/>
                <a:cs typeface="Times New Roman" panose="02020603050405020304" pitchFamily="18" charset="0"/>
              </a:rPr>
              <a:t>по кредитным договорам, договорам займа, банковской гарантии, аккредитива, лизинга субъектов малого и среднего предпринимательства и «самозанятых»</a:t>
            </a:r>
          </a:p>
          <a:p>
            <a:pPr marL="0" lvl="1" algn="just" defTabSz="889000">
              <a:spcBef>
                <a:spcPct val="0"/>
              </a:spcBef>
              <a:spcAft>
                <a:spcPct val="15000"/>
              </a:spcAft>
              <a:buClrTx/>
              <a:buSzTx/>
              <a:defRPr/>
            </a:pPr>
            <a:r>
              <a:rPr lang="ru-RU" sz="6000" b="1" dirty="0">
                <a:solidFill>
                  <a:schemeClr val="tx1"/>
                </a:solidFill>
                <a:latin typeface="Times New Roman" panose="02020603050405020304" pitchFamily="18" charset="0"/>
                <a:cs typeface="Times New Roman" panose="02020603050405020304" pitchFamily="18" charset="0"/>
              </a:rPr>
              <a:t>С 2009 года </a:t>
            </a:r>
            <a:r>
              <a:rPr lang="ru-RU" sz="6000" dirty="0">
                <a:solidFill>
                  <a:schemeClr val="tx1"/>
                </a:solidFill>
                <a:latin typeface="Times New Roman" panose="02020603050405020304" pitchFamily="18" charset="0"/>
                <a:cs typeface="Times New Roman" panose="02020603050405020304" pitchFamily="18" charset="0"/>
              </a:rPr>
              <a:t>осуществляет деятельность</a:t>
            </a:r>
          </a:p>
          <a:p>
            <a:pPr marL="0" lvl="1" algn="just" defTabSz="889000">
              <a:spcBef>
                <a:spcPct val="0"/>
              </a:spcBef>
              <a:spcAft>
                <a:spcPct val="15000"/>
              </a:spcAft>
              <a:buClrTx/>
              <a:buSzTx/>
              <a:defRPr/>
            </a:pPr>
            <a:r>
              <a:rPr lang="ru-RU" sz="6000" b="1" dirty="0">
                <a:solidFill>
                  <a:schemeClr val="tx1"/>
                </a:solidFill>
                <a:latin typeface="Times New Roman" panose="02020603050405020304" pitchFamily="18" charset="0"/>
                <a:cs typeface="Times New Roman" panose="02020603050405020304" pitchFamily="18" charset="0"/>
              </a:rPr>
              <a:t>Поддержку получили </a:t>
            </a:r>
            <a:r>
              <a:rPr lang="ru-RU" sz="6000" dirty="0">
                <a:solidFill>
                  <a:schemeClr val="tx1"/>
                </a:solidFill>
                <a:latin typeface="Times New Roman" panose="02020603050405020304" pitchFamily="18" charset="0"/>
                <a:cs typeface="Times New Roman" panose="02020603050405020304" pitchFamily="18" charset="0"/>
              </a:rPr>
              <a:t>более </a:t>
            </a:r>
            <a:r>
              <a:rPr lang="ru-RU" sz="6000" b="1" dirty="0">
                <a:solidFill>
                  <a:schemeClr val="tx1"/>
                </a:solidFill>
                <a:latin typeface="Times New Roman" panose="02020603050405020304" pitchFamily="18" charset="0"/>
                <a:cs typeface="Times New Roman" panose="02020603050405020304" pitchFamily="18" charset="0"/>
              </a:rPr>
              <a:t>3,7 тыс. </a:t>
            </a:r>
            <a:r>
              <a:rPr lang="ru-RU" sz="6000" dirty="0">
                <a:solidFill>
                  <a:schemeClr val="tx1"/>
                </a:solidFill>
                <a:latin typeface="Times New Roman" panose="02020603050405020304" pitchFamily="18" charset="0"/>
                <a:cs typeface="Times New Roman" panose="02020603050405020304" pitchFamily="18" charset="0"/>
              </a:rPr>
              <a:t>предпринимателей, предоставлено поручительств в сумме более </a:t>
            </a:r>
            <a:r>
              <a:rPr lang="ru-RU" sz="6000" b="1" dirty="0">
                <a:solidFill>
                  <a:schemeClr val="tx1"/>
                </a:solidFill>
                <a:latin typeface="Times New Roman" panose="02020603050405020304" pitchFamily="18" charset="0"/>
                <a:cs typeface="Times New Roman" panose="02020603050405020304" pitchFamily="18" charset="0"/>
              </a:rPr>
              <a:t>21 млрд. </a:t>
            </a:r>
            <a:r>
              <a:rPr lang="ru-RU" sz="6000" dirty="0">
                <a:solidFill>
                  <a:schemeClr val="tx1"/>
                </a:solidFill>
                <a:latin typeface="Times New Roman" panose="02020603050405020304" pitchFamily="18" charset="0"/>
                <a:cs typeface="Times New Roman" panose="02020603050405020304" pitchFamily="18" charset="0"/>
              </a:rPr>
              <a:t>руб.,  что позволило привлечь предпринимателям  более </a:t>
            </a:r>
            <a:r>
              <a:rPr lang="ru-RU" sz="6000" b="1" dirty="0">
                <a:solidFill>
                  <a:schemeClr val="tx1"/>
                </a:solidFill>
                <a:latin typeface="Times New Roman" panose="02020603050405020304" pitchFamily="18" charset="0"/>
                <a:cs typeface="Times New Roman" panose="02020603050405020304" pitchFamily="18" charset="0"/>
              </a:rPr>
              <a:t>47 млрд. руб</a:t>
            </a:r>
            <a:r>
              <a:rPr lang="ru-RU" sz="6000" dirty="0">
                <a:solidFill>
                  <a:schemeClr val="tx1"/>
                </a:solidFill>
                <a:latin typeface="Times New Roman" panose="02020603050405020304" pitchFamily="18" charset="0"/>
                <a:cs typeface="Times New Roman" panose="02020603050405020304" pitchFamily="18" charset="0"/>
              </a:rPr>
              <a:t>.</a:t>
            </a:r>
          </a:p>
          <a:p>
            <a:pPr marL="0" lvl="1" algn="just" defTabSz="889000">
              <a:spcBef>
                <a:spcPct val="0"/>
              </a:spcBef>
              <a:spcAft>
                <a:spcPct val="15000"/>
              </a:spcAft>
              <a:buClrTx/>
              <a:buSzTx/>
              <a:defRPr/>
            </a:pPr>
            <a:endParaRPr lang="ru-RU" sz="6000" dirty="0">
              <a:solidFill>
                <a:schemeClr val="accent3">
                  <a:lumMod val="50000"/>
                </a:schemeClr>
              </a:solidFill>
              <a:latin typeface="Times New Roman" panose="02020603050405020304" pitchFamily="18" charset="0"/>
              <a:cs typeface="Times New Roman" panose="02020603050405020304" pitchFamily="18" charset="0"/>
            </a:endParaRPr>
          </a:p>
          <a:p>
            <a:endParaRPr lang="ru-RU" dirty="0"/>
          </a:p>
        </p:txBody>
      </p:sp>
      <p:sp>
        <p:nvSpPr>
          <p:cNvPr id="12" name="Прямоугольник 11">
            <a:extLst>
              <a:ext uri="{FF2B5EF4-FFF2-40B4-BE49-F238E27FC236}">
                <a16:creationId xmlns:a16="http://schemas.microsoft.com/office/drawing/2014/main" id="{C46D6B90-9870-B5D9-03BC-306B47A2B61B}"/>
              </a:ext>
            </a:extLst>
          </p:cNvPr>
          <p:cNvSpPr/>
          <p:nvPr/>
        </p:nvSpPr>
        <p:spPr>
          <a:xfrm>
            <a:off x="5350566" y="1268906"/>
            <a:ext cx="4505804" cy="2880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500" b="1" dirty="0">
                <a:solidFill>
                  <a:schemeClr val="tx1"/>
                </a:solidFill>
                <a:latin typeface="Times New Roman" panose="02020603050405020304" pitchFamily="18" charset="0"/>
                <a:cs typeface="Times New Roman" panose="02020603050405020304" pitchFamily="18" charset="0"/>
              </a:rPr>
              <a:t>Субсидиарная ответственность Фонда </a:t>
            </a:r>
            <a:r>
              <a:rPr lang="ru-RU" sz="1500" dirty="0">
                <a:solidFill>
                  <a:schemeClr val="tx1"/>
                </a:solidFill>
                <a:latin typeface="Times New Roman" panose="02020603050405020304" pitchFamily="18" charset="0"/>
                <a:cs typeface="Times New Roman" panose="02020603050405020304" pitchFamily="18" charset="0"/>
              </a:rPr>
              <a:t>–  до 70% от суммы обеспечиваемого обязательства (основного долга по кредиту, суммы займа, банковской гарантии, аккредитива)</a:t>
            </a:r>
          </a:p>
          <a:p>
            <a:pPr algn="just"/>
            <a:endParaRPr lang="ru-RU" sz="1500" dirty="0">
              <a:solidFill>
                <a:schemeClr val="tx1"/>
              </a:solidFill>
              <a:latin typeface="Times New Roman" panose="02020603050405020304" pitchFamily="18" charset="0"/>
              <a:cs typeface="Times New Roman" panose="02020603050405020304" pitchFamily="18" charset="0"/>
            </a:endParaRPr>
          </a:p>
          <a:p>
            <a:pPr algn="just"/>
            <a:r>
              <a:rPr lang="ru-RU" sz="1500" b="1" dirty="0">
                <a:solidFill>
                  <a:schemeClr val="tx1"/>
                </a:solidFill>
                <a:latin typeface="Times New Roman" panose="02020603050405020304" pitchFamily="18" charset="0"/>
                <a:cs typeface="Times New Roman" panose="02020603050405020304" pitchFamily="18" charset="0"/>
              </a:rPr>
              <a:t>Максимальный лимит </a:t>
            </a:r>
            <a:r>
              <a:rPr lang="ru-RU" sz="1500" dirty="0">
                <a:solidFill>
                  <a:schemeClr val="tx1"/>
                </a:solidFill>
                <a:latin typeface="Times New Roman" panose="02020603050405020304" pitchFamily="18" charset="0"/>
                <a:cs typeface="Times New Roman" panose="02020603050405020304" pitchFamily="18" charset="0"/>
              </a:rPr>
              <a:t>на одного субъекта МСП – до 100 </a:t>
            </a:r>
            <a:r>
              <a:rPr lang="ru-RU" sz="1500" b="1" dirty="0">
                <a:solidFill>
                  <a:schemeClr val="tx1"/>
                </a:solidFill>
                <a:latin typeface="Times New Roman" panose="02020603050405020304" pitchFamily="18" charset="0"/>
                <a:cs typeface="Times New Roman" panose="02020603050405020304" pitchFamily="18" charset="0"/>
              </a:rPr>
              <a:t>млн. руб.</a:t>
            </a:r>
            <a:r>
              <a:rPr lang="ru-RU" sz="1500" dirty="0">
                <a:solidFill>
                  <a:schemeClr val="tx1"/>
                </a:solidFill>
                <a:latin typeface="Times New Roman" panose="02020603050405020304" pitchFamily="18" charset="0"/>
                <a:cs typeface="Times New Roman" panose="02020603050405020304" pitchFamily="18" charset="0"/>
              </a:rPr>
              <a:t>, </a:t>
            </a:r>
          </a:p>
          <a:p>
            <a:pPr algn="just"/>
            <a:r>
              <a:rPr lang="ru-RU" sz="1500" dirty="0">
                <a:solidFill>
                  <a:schemeClr val="tx1"/>
                </a:solidFill>
                <a:latin typeface="Times New Roman" panose="02020603050405020304" pitchFamily="18" charset="0"/>
                <a:cs typeface="Times New Roman" panose="02020603050405020304" pitchFamily="18" charset="0"/>
              </a:rPr>
              <a:t>для «самозанятого» – 5 </a:t>
            </a:r>
            <a:r>
              <a:rPr lang="ru-RU" sz="1500" b="1" dirty="0">
                <a:solidFill>
                  <a:schemeClr val="tx1"/>
                </a:solidFill>
                <a:latin typeface="Times New Roman" panose="02020603050405020304" pitchFamily="18" charset="0"/>
                <a:cs typeface="Times New Roman" panose="02020603050405020304" pitchFamily="18" charset="0"/>
              </a:rPr>
              <a:t>млн. руб.,</a:t>
            </a:r>
          </a:p>
          <a:p>
            <a:pPr algn="just"/>
            <a:r>
              <a:rPr lang="ru-RU" sz="1500" b="1" dirty="0">
                <a:solidFill>
                  <a:schemeClr val="tx1"/>
                </a:solidFill>
                <a:latin typeface="Times New Roman" panose="02020603050405020304" pitchFamily="18" charset="0"/>
                <a:cs typeface="Times New Roman" panose="02020603050405020304" pitchFamily="18" charset="0"/>
              </a:rPr>
              <a:t>на группу компаний</a:t>
            </a:r>
            <a:r>
              <a:rPr lang="ru-RU" sz="1500" dirty="0">
                <a:solidFill>
                  <a:schemeClr val="tx1"/>
                </a:solidFill>
                <a:latin typeface="Times New Roman" panose="02020603050405020304" pitchFamily="18" charset="0"/>
                <a:cs typeface="Times New Roman" panose="02020603050405020304" pitchFamily="18" charset="0"/>
              </a:rPr>
              <a:t> –</a:t>
            </a:r>
            <a:r>
              <a:rPr lang="ru-RU" sz="1500" b="1" dirty="0">
                <a:solidFill>
                  <a:schemeClr val="tx1"/>
                </a:solidFill>
                <a:latin typeface="Times New Roman" panose="02020603050405020304" pitchFamily="18" charset="0"/>
                <a:cs typeface="Times New Roman" panose="02020603050405020304" pitchFamily="18" charset="0"/>
              </a:rPr>
              <a:t> 200 млн. руб.</a:t>
            </a:r>
          </a:p>
        </p:txBody>
      </p:sp>
      <p:pic>
        <p:nvPicPr>
          <p:cNvPr id="13" name="Picture 4" descr="E:\картинки презентация\s3-bl.png">
            <a:extLst>
              <a:ext uri="{FF2B5EF4-FFF2-40B4-BE49-F238E27FC236}">
                <a16:creationId xmlns:a16="http://schemas.microsoft.com/office/drawing/2014/main" id="{9105F504-2C45-EA84-037F-CBE715182F57}"/>
              </a:ext>
            </a:extLst>
          </p:cNvPr>
          <p:cNvPicPr>
            <a:picLocks noChangeAspect="1" noChangeArrowheads="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4813710" y="1774929"/>
            <a:ext cx="540478" cy="594322"/>
          </a:xfrm>
          <a:prstGeom prst="rect">
            <a:avLst/>
          </a:prstGeom>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a16="http://schemas.microsoft.com/office/drawing/2014/main" id="{4682FB28-1A3D-2D8B-C5B8-14436DF68F7E}"/>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00149" y="2909390"/>
            <a:ext cx="567601" cy="567601"/>
          </a:xfrm>
          <a:prstGeom prst="rect">
            <a:avLst/>
          </a:prstGeom>
        </p:spPr>
      </p:pic>
      <p:sp>
        <p:nvSpPr>
          <p:cNvPr id="15" name="Прямоугольник 14">
            <a:extLst>
              <a:ext uri="{FF2B5EF4-FFF2-40B4-BE49-F238E27FC236}">
                <a16:creationId xmlns:a16="http://schemas.microsoft.com/office/drawing/2014/main" id="{2CFE5129-5D51-1954-6A55-9D28D9BAAE04}"/>
              </a:ext>
            </a:extLst>
          </p:cNvPr>
          <p:cNvSpPr/>
          <p:nvPr/>
        </p:nvSpPr>
        <p:spPr>
          <a:xfrm>
            <a:off x="4677700" y="1368151"/>
            <a:ext cx="5294436" cy="3069120"/>
          </a:xfrm>
          <a:prstGeom prst="rect">
            <a:avLst/>
          </a:prstGeom>
          <a:noFill/>
          <a:ln w="38100">
            <a:solidFill>
              <a:schemeClr val="accent1">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A519177A-CB62-A083-76E6-60D0912F3872}"/>
              </a:ext>
            </a:extLst>
          </p:cNvPr>
          <p:cNvSpPr/>
          <p:nvPr/>
        </p:nvSpPr>
        <p:spPr>
          <a:xfrm>
            <a:off x="6676606" y="4918260"/>
            <a:ext cx="3295530" cy="1600438"/>
          </a:xfrm>
          <a:prstGeom prst="rect">
            <a:avLst/>
          </a:prstGeom>
        </p:spPr>
        <p:txBody>
          <a:bodyPr wrap="square">
            <a:spAutoFit/>
          </a:bodyPr>
          <a:lstStyle/>
          <a:p>
            <a:pPr algn="just"/>
            <a:endParaRPr lang="ru-RU" sz="800" dirty="0">
              <a:solidFill>
                <a:schemeClr val="accent3">
                  <a:lumMod val="75000"/>
                </a:schemeClr>
              </a:solidFill>
            </a:endParaRPr>
          </a:p>
          <a:p>
            <a:pPr algn="just"/>
            <a:r>
              <a:rPr lang="ru-RU" sz="1500" b="1" dirty="0">
                <a:latin typeface="Times New Roman" panose="02020603050405020304" pitchFamily="18" charset="0"/>
                <a:cs typeface="Times New Roman" panose="02020603050405020304" pitchFamily="18" charset="0"/>
              </a:rPr>
              <a:t>Стоимость поручительства – 0,5% </a:t>
            </a:r>
            <a:r>
              <a:rPr lang="ru-RU" sz="1500" dirty="0">
                <a:latin typeface="Times New Roman" panose="02020603050405020304" pitchFamily="18" charset="0"/>
                <a:cs typeface="Times New Roman" panose="02020603050405020304" pitchFamily="18" charset="0"/>
              </a:rPr>
              <a:t>годовых от суммы поручительства</a:t>
            </a:r>
          </a:p>
          <a:p>
            <a:pPr algn="just"/>
            <a:endParaRPr lang="ru-RU" sz="1500" dirty="0">
              <a:latin typeface="Times New Roman" panose="02020603050405020304" pitchFamily="18" charset="0"/>
              <a:cs typeface="Times New Roman" panose="02020603050405020304" pitchFamily="18" charset="0"/>
            </a:endParaRPr>
          </a:p>
          <a:p>
            <a:r>
              <a:rPr lang="ru-RU" sz="1500" b="1" dirty="0">
                <a:latin typeface="Times New Roman" panose="02020603050405020304" pitchFamily="18" charset="0"/>
                <a:cs typeface="Times New Roman" panose="02020603050405020304" pitchFamily="18" charset="0"/>
              </a:rPr>
              <a:t>Оплата вознаграждения единовременно</a:t>
            </a:r>
            <a:r>
              <a:rPr lang="ru-RU" sz="1500" dirty="0">
                <a:latin typeface="Times New Roman" panose="02020603050405020304" pitchFamily="18" charset="0"/>
                <a:cs typeface="Times New Roman" panose="02020603050405020304" pitchFamily="18" charset="0"/>
              </a:rPr>
              <a:t> в течение </a:t>
            </a:r>
            <a:r>
              <a:rPr lang="ru-RU" sz="1500" b="1" dirty="0">
                <a:latin typeface="Times New Roman" panose="02020603050405020304" pitchFamily="18" charset="0"/>
                <a:cs typeface="Times New Roman" panose="02020603050405020304" pitchFamily="18" charset="0"/>
              </a:rPr>
              <a:t>5 дней </a:t>
            </a:r>
            <a:r>
              <a:rPr lang="ru-RU" sz="1500" dirty="0">
                <a:latin typeface="Times New Roman" panose="02020603050405020304" pitchFamily="18" charset="0"/>
                <a:cs typeface="Times New Roman" panose="02020603050405020304" pitchFamily="18" charset="0"/>
              </a:rPr>
              <a:t>или с рассрочкой платежа</a:t>
            </a:r>
          </a:p>
        </p:txBody>
      </p:sp>
      <p:sp>
        <p:nvSpPr>
          <p:cNvPr id="18" name="Прямоугольник 17">
            <a:extLst>
              <a:ext uri="{FF2B5EF4-FFF2-40B4-BE49-F238E27FC236}">
                <a16:creationId xmlns:a16="http://schemas.microsoft.com/office/drawing/2014/main" id="{6149A5DC-4870-B30C-62CD-609C61C61C78}"/>
              </a:ext>
            </a:extLst>
          </p:cNvPr>
          <p:cNvSpPr/>
          <p:nvPr/>
        </p:nvSpPr>
        <p:spPr>
          <a:xfrm>
            <a:off x="456591" y="4869951"/>
            <a:ext cx="2812821" cy="1970796"/>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extLst>
              <a:ext uri="{FF2B5EF4-FFF2-40B4-BE49-F238E27FC236}">
                <a16:creationId xmlns:a16="http://schemas.microsoft.com/office/drawing/2014/main" id="{92D7C0BD-82C0-2AEB-1AD3-E4F5FBF77410}"/>
              </a:ext>
            </a:extLst>
          </p:cNvPr>
          <p:cNvSpPr/>
          <p:nvPr/>
        </p:nvSpPr>
        <p:spPr>
          <a:xfrm>
            <a:off x="3322850" y="4877523"/>
            <a:ext cx="3226279" cy="1981851"/>
          </a:xfrm>
          <a:prstGeom prst="rect">
            <a:avLst/>
          </a:prstGeom>
          <a:blipFill dpi="0" rotWithShape="1">
            <a:blip r:embed="rId7">
              <a:extLst>
                <a:ext uri="{BEBA8EAE-BF5A-486C-A8C5-ECC9F3942E4B}">
                  <a14:imgProps xmlns:a14="http://schemas.microsoft.com/office/drawing/2010/main">
                    <a14:imgLayer r:embed="rId8">
                      <a14:imgEffect>
                        <a14:sharpenSoften amount="-25000"/>
                      </a14:imgEffect>
                      <a14:imgEffect>
                        <a14:colorTemperature colorTemp="53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3DE42FB9-E5AC-9B94-49CB-49B981DC7575}"/>
              </a:ext>
            </a:extLst>
          </p:cNvPr>
          <p:cNvSpPr/>
          <p:nvPr/>
        </p:nvSpPr>
        <p:spPr>
          <a:xfrm>
            <a:off x="6633367" y="4873549"/>
            <a:ext cx="3338769" cy="1967198"/>
          </a:xfrm>
          <a:prstGeom prst="rect">
            <a:avLst/>
          </a:prstGeom>
          <a:noFill/>
          <a:ln w="38100">
            <a:solidFill>
              <a:schemeClr val="accent1">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矩形 35">
            <a:extLst>
              <a:ext uri="{FF2B5EF4-FFF2-40B4-BE49-F238E27FC236}">
                <a16:creationId xmlns:a16="http://schemas.microsoft.com/office/drawing/2014/main" id="{E5B8772E-73C0-F766-6A05-8C11FACE10EC}"/>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22" name="Рисунок 21">
            <a:extLst>
              <a:ext uri="{FF2B5EF4-FFF2-40B4-BE49-F238E27FC236}">
                <a16:creationId xmlns:a16="http://schemas.microsoft.com/office/drawing/2014/main" id="{1B9E4E57-A6E1-CF21-8FCB-89996137A7D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85088" y="215061"/>
            <a:ext cx="1128623" cy="1128623"/>
          </a:xfrm>
          <a:prstGeom prst="rect">
            <a:avLst/>
          </a:prstGeom>
        </p:spPr>
      </p:pic>
      <p:sp>
        <p:nvSpPr>
          <p:cNvPr id="31" name="object 16">
            <a:extLst>
              <a:ext uri="{FF2B5EF4-FFF2-40B4-BE49-F238E27FC236}">
                <a16:creationId xmlns:a16="http://schemas.microsoft.com/office/drawing/2014/main" id="{885C63F1-6627-3284-290F-AF9CB9064E45}"/>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28</a:t>
            </a:r>
            <a:endParaRPr sz="1800" dirty="0">
              <a:latin typeface="Calibri"/>
              <a:cs typeface="Calibri"/>
            </a:endParaRPr>
          </a:p>
        </p:txBody>
      </p:sp>
    </p:spTree>
    <p:extLst>
      <p:ext uri="{BB962C8B-B14F-4D97-AF65-F5344CB8AC3E}">
        <p14:creationId xmlns:p14="http://schemas.microsoft.com/office/powerpoint/2010/main" val="293058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C1257E-75DA-4F06-B96B-53D7913953DB}"/>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2B556BDC-234A-41F3-8EB5-964381212171}"/>
              </a:ext>
            </a:extLst>
          </p:cNvPr>
          <p:cNvSpPr>
            <a:spLocks noGrp="1"/>
          </p:cNvSpPr>
          <p:nvPr>
            <p:ph type="subTitle" idx="1"/>
          </p:nvPr>
        </p:nvSpPr>
        <p:spPr/>
        <p:txBody>
          <a:bodyPr/>
          <a:lstStyle/>
          <a:p>
            <a:endParaRPr lang="ru-RU"/>
          </a:p>
        </p:txBody>
      </p:sp>
      <p:pic>
        <p:nvPicPr>
          <p:cNvPr id="5" name="Рисунок 4">
            <a:extLst>
              <a:ext uri="{FF2B5EF4-FFF2-40B4-BE49-F238E27FC236}">
                <a16:creationId xmlns:a16="http://schemas.microsoft.com/office/drawing/2014/main" id="{B6834D47-4EB3-4B1D-BEC3-947BE6338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33"/>
            <a:ext cx="12192000" cy="6830533"/>
          </a:xfrm>
          <a:prstGeom prst="rect">
            <a:avLst/>
          </a:prstGeom>
        </p:spPr>
      </p:pic>
      <p:sp>
        <p:nvSpPr>
          <p:cNvPr id="4" name="object 16">
            <a:extLst>
              <a:ext uri="{FF2B5EF4-FFF2-40B4-BE49-F238E27FC236}">
                <a16:creationId xmlns:a16="http://schemas.microsoft.com/office/drawing/2014/main" id="{FB77C32F-5CDB-05BF-2DDD-8260D8D7ABC2}"/>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29</a:t>
            </a:r>
            <a:endParaRPr sz="1800" dirty="0">
              <a:latin typeface="Calibri"/>
              <a:cs typeface="Calibri"/>
            </a:endParaRPr>
          </a:p>
        </p:txBody>
      </p:sp>
    </p:spTree>
    <p:extLst>
      <p:ext uri="{BB962C8B-B14F-4D97-AF65-F5344CB8AC3E}">
        <p14:creationId xmlns:p14="http://schemas.microsoft.com/office/powerpoint/2010/main" val="309968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30585" y="172518"/>
            <a:ext cx="6338401" cy="581025"/>
          </a:xfrm>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АПК Ростовской области</a:t>
            </a:r>
          </a:p>
        </p:txBody>
      </p:sp>
      <p:graphicFrame>
        <p:nvGraphicFramePr>
          <p:cNvPr id="7" name="object 12">
            <a:extLst>
              <a:ext uri="{FF2B5EF4-FFF2-40B4-BE49-F238E27FC236}">
                <a16:creationId xmlns:a16="http://schemas.microsoft.com/office/drawing/2014/main" id="{327C4A7C-8ADF-1F39-AC36-885466E7D171}"/>
              </a:ext>
            </a:extLst>
          </p:cNvPr>
          <p:cNvGraphicFramePr>
            <a:graphicFrameLocks noGrp="1"/>
          </p:cNvGraphicFramePr>
          <p:nvPr>
            <p:extLst>
              <p:ext uri="{D42A27DB-BD31-4B8C-83A1-F6EECF244321}">
                <p14:modId xmlns:p14="http://schemas.microsoft.com/office/powerpoint/2010/main" val="1917633316"/>
              </p:ext>
            </p:extLst>
          </p:nvPr>
        </p:nvGraphicFramePr>
        <p:xfrm>
          <a:off x="3593937" y="1014231"/>
          <a:ext cx="7269138" cy="3728762"/>
        </p:xfrm>
        <a:graphic>
          <a:graphicData uri="http://schemas.openxmlformats.org/drawingml/2006/table">
            <a:tbl>
              <a:tblPr firstRow="1" bandRow="1">
                <a:tableStyleId>{2D5ABB26-0587-4C30-8999-92F81FD0307C}</a:tableStyleId>
              </a:tblPr>
              <a:tblGrid>
                <a:gridCol w="5075689">
                  <a:extLst>
                    <a:ext uri="{9D8B030D-6E8A-4147-A177-3AD203B41FA5}">
                      <a16:colId xmlns:a16="http://schemas.microsoft.com/office/drawing/2014/main" val="20000"/>
                    </a:ext>
                  </a:extLst>
                </a:gridCol>
                <a:gridCol w="2193449">
                  <a:extLst>
                    <a:ext uri="{9D8B030D-6E8A-4147-A177-3AD203B41FA5}">
                      <a16:colId xmlns:a16="http://schemas.microsoft.com/office/drawing/2014/main" val="20001"/>
                    </a:ext>
                  </a:extLst>
                </a:gridCol>
              </a:tblGrid>
              <a:tr h="240705">
                <a:tc>
                  <a:txBody>
                    <a:bodyPr/>
                    <a:lstStyle/>
                    <a:p>
                      <a:pPr marL="31750">
                        <a:lnSpc>
                          <a:spcPct val="100000"/>
                        </a:lnSpc>
                        <a:spcBef>
                          <a:spcPts val="0"/>
                        </a:spcBef>
                      </a:pPr>
                      <a:r>
                        <a:rPr sz="1500" b="0" spc="-5" dirty="0">
                          <a:solidFill>
                            <a:schemeClr val="tx1"/>
                          </a:solidFill>
                          <a:latin typeface="Times New Roman" panose="02020603050405020304" pitchFamily="18" charset="0"/>
                          <a:cs typeface="Times New Roman" panose="02020603050405020304" pitchFamily="18" charset="0"/>
                        </a:rPr>
                        <a:t>Территория</a:t>
                      </a:r>
                      <a:r>
                        <a:rPr sz="1500" b="0" spc="35"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Ростовской</a:t>
                      </a:r>
                      <a:r>
                        <a:rPr sz="1500" b="0" spc="5" dirty="0">
                          <a:solidFill>
                            <a:schemeClr val="tx1"/>
                          </a:solidFill>
                          <a:latin typeface="Times New Roman" panose="02020603050405020304" pitchFamily="18" charset="0"/>
                          <a:cs typeface="Times New Roman" panose="02020603050405020304" pitchFamily="18" charset="0"/>
                        </a:rPr>
                        <a:t> </a:t>
                      </a:r>
                      <a:r>
                        <a:rPr sz="1500" b="0" dirty="0">
                          <a:solidFill>
                            <a:schemeClr val="tx1"/>
                          </a:solidFill>
                          <a:latin typeface="Times New Roman" panose="02020603050405020304" pitchFamily="18" charset="0"/>
                          <a:cs typeface="Times New Roman" panose="02020603050405020304" pitchFamily="18" charset="0"/>
                        </a:rPr>
                        <a:t>области</a:t>
                      </a:r>
                    </a:p>
                  </a:txBody>
                  <a:tcPr marL="0" marR="0" marT="6985" marB="0" anchor="ctr"/>
                </a:tc>
                <a:tc>
                  <a:txBody>
                    <a:bodyPr/>
                    <a:lstStyle/>
                    <a:p>
                      <a:pPr marL="92075" indent="0" algn="just">
                        <a:lnSpc>
                          <a:spcPct val="100000"/>
                        </a:lnSpc>
                        <a:spcBef>
                          <a:spcPts val="0"/>
                        </a:spcBef>
                      </a:pPr>
                      <a:r>
                        <a:rPr lang="ru-RU" sz="1500" b="0" spc="-95" dirty="0">
                          <a:solidFill>
                            <a:schemeClr val="tx1"/>
                          </a:solidFill>
                          <a:latin typeface="Times New Roman" panose="02020603050405020304" pitchFamily="18" charset="0"/>
                          <a:cs typeface="Times New Roman" panose="02020603050405020304" pitchFamily="18" charset="0"/>
                        </a:rPr>
                        <a:t>1</a:t>
                      </a:r>
                      <a:r>
                        <a:rPr lang="ru-RU" sz="1500" b="0" spc="-100" dirty="0">
                          <a:solidFill>
                            <a:schemeClr val="tx1"/>
                          </a:solidFill>
                          <a:latin typeface="Times New Roman" panose="02020603050405020304" pitchFamily="18" charset="0"/>
                          <a:cs typeface="Times New Roman" panose="02020603050405020304" pitchFamily="18" charset="0"/>
                        </a:rPr>
                        <a:t>0,</a:t>
                      </a:r>
                      <a:r>
                        <a:rPr lang="ru-RU" sz="1500" b="0" dirty="0">
                          <a:solidFill>
                            <a:schemeClr val="tx1"/>
                          </a:solidFill>
                          <a:latin typeface="Times New Roman" panose="02020603050405020304" pitchFamily="18" charset="0"/>
                          <a:cs typeface="Times New Roman" panose="02020603050405020304" pitchFamily="18" charset="0"/>
                        </a:rPr>
                        <a:t>1</a:t>
                      </a:r>
                      <a:r>
                        <a:rPr sz="1500" b="0" spc="-155" dirty="0">
                          <a:solidFill>
                            <a:schemeClr val="tx1"/>
                          </a:solidFill>
                          <a:latin typeface="Times New Roman" panose="02020603050405020304" pitchFamily="18" charset="0"/>
                          <a:cs typeface="Times New Roman" panose="02020603050405020304" pitchFamily="18" charset="0"/>
                        </a:rPr>
                        <a:t> </a:t>
                      </a:r>
                      <a:r>
                        <a:rPr lang="ru-RU" sz="1500" b="0" kern="1200" spc="-100" dirty="0">
                          <a:solidFill>
                            <a:schemeClr val="tx1"/>
                          </a:solidFill>
                          <a:latin typeface="Times New Roman" panose="02020603050405020304" pitchFamily="18" charset="0"/>
                          <a:ea typeface="+mn-ea"/>
                          <a:cs typeface="Times New Roman" panose="02020603050405020304" pitchFamily="18" charset="0"/>
                        </a:rPr>
                        <a:t>млн. га</a:t>
                      </a:r>
                      <a:endParaRPr sz="1500" b="0" kern="1200" spc="-100" dirty="0">
                        <a:solidFill>
                          <a:schemeClr val="tx1"/>
                        </a:solidFill>
                        <a:latin typeface="Times New Roman" panose="02020603050405020304" pitchFamily="18" charset="0"/>
                        <a:ea typeface="+mn-ea"/>
                        <a:cs typeface="Times New Roman" panose="02020603050405020304" pitchFamily="18" charset="0"/>
                      </a:endParaRPr>
                    </a:p>
                  </a:txBody>
                  <a:tcPr marL="0" marR="0" marT="6985" marB="0" anchor="ctr"/>
                </a:tc>
                <a:extLst>
                  <a:ext uri="{0D108BD9-81ED-4DB2-BD59-A6C34878D82A}">
                    <a16:rowId xmlns:a16="http://schemas.microsoft.com/office/drawing/2014/main" val="10000"/>
                  </a:ext>
                </a:extLst>
              </a:tr>
              <a:tr h="300359">
                <a:tc>
                  <a:txBody>
                    <a:bodyPr/>
                    <a:lstStyle/>
                    <a:p>
                      <a:pPr marL="31750">
                        <a:lnSpc>
                          <a:spcPct val="100000"/>
                        </a:lnSpc>
                        <a:spcBef>
                          <a:spcPts val="0"/>
                        </a:spcBef>
                      </a:pPr>
                      <a:r>
                        <a:rPr sz="1500" b="0" spc="-5" dirty="0">
                          <a:solidFill>
                            <a:schemeClr val="tx1"/>
                          </a:solidFill>
                          <a:latin typeface="Times New Roman" panose="02020603050405020304" pitchFamily="18" charset="0"/>
                          <a:cs typeface="Times New Roman" panose="02020603050405020304" pitchFamily="18" charset="0"/>
                        </a:rPr>
                        <a:t>Сельскохозяйственные</a:t>
                      </a:r>
                      <a:r>
                        <a:rPr sz="1500" b="0" spc="45"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угодья</a:t>
                      </a:r>
                      <a:endParaRPr sz="1500" b="0" dirty="0">
                        <a:solidFill>
                          <a:schemeClr val="tx1"/>
                        </a:solidFill>
                        <a:latin typeface="Times New Roman" panose="02020603050405020304" pitchFamily="18" charset="0"/>
                        <a:cs typeface="Times New Roman" panose="02020603050405020304" pitchFamily="18" charset="0"/>
                      </a:endParaRPr>
                    </a:p>
                  </a:txBody>
                  <a:tcPr marL="0" marR="0" marT="61595" marB="0" anchor="ctr"/>
                </a:tc>
                <a:tc>
                  <a:txBody>
                    <a:bodyPr/>
                    <a:lstStyle/>
                    <a:p>
                      <a:pPr marL="81915">
                        <a:lnSpc>
                          <a:spcPct val="100000"/>
                        </a:lnSpc>
                        <a:spcBef>
                          <a:spcPts val="0"/>
                        </a:spcBef>
                      </a:pPr>
                      <a:r>
                        <a:rPr sz="1500" b="0" spc="-95" dirty="0">
                          <a:solidFill>
                            <a:schemeClr val="tx1"/>
                          </a:solidFill>
                          <a:latin typeface="Times New Roman" panose="02020603050405020304" pitchFamily="18" charset="0"/>
                          <a:cs typeface="Times New Roman" panose="02020603050405020304" pitchFamily="18" charset="0"/>
                        </a:rPr>
                        <a:t>8</a:t>
                      </a:r>
                      <a:r>
                        <a:rPr sz="1500" b="0" spc="-110" dirty="0">
                          <a:solidFill>
                            <a:schemeClr val="tx1"/>
                          </a:solidFill>
                          <a:latin typeface="Times New Roman" panose="02020603050405020304" pitchFamily="18" charset="0"/>
                          <a:cs typeface="Times New Roman" panose="02020603050405020304" pitchFamily="18" charset="0"/>
                        </a:rPr>
                        <a:t>,</a:t>
                      </a:r>
                      <a:r>
                        <a:rPr sz="1500" b="0" dirty="0">
                          <a:solidFill>
                            <a:schemeClr val="tx1"/>
                          </a:solidFill>
                          <a:latin typeface="Times New Roman" panose="02020603050405020304" pitchFamily="18" charset="0"/>
                          <a:cs typeface="Times New Roman" panose="02020603050405020304" pitchFamily="18" charset="0"/>
                        </a:rPr>
                        <a:t>5</a:t>
                      </a:r>
                      <a:r>
                        <a:rPr sz="1500" b="0" spc="-150" dirty="0">
                          <a:solidFill>
                            <a:schemeClr val="tx1"/>
                          </a:solidFill>
                          <a:latin typeface="Times New Roman" panose="02020603050405020304" pitchFamily="18" charset="0"/>
                          <a:cs typeface="Times New Roman" panose="02020603050405020304" pitchFamily="18" charset="0"/>
                        </a:rPr>
                        <a:t> </a:t>
                      </a:r>
                      <a:r>
                        <a:rPr lang="ru-RU" sz="1500" b="0" kern="1200" spc="-100" dirty="0">
                          <a:solidFill>
                            <a:schemeClr val="tx1"/>
                          </a:solidFill>
                          <a:latin typeface="Times New Roman" panose="02020603050405020304" pitchFamily="18" charset="0"/>
                          <a:ea typeface="+mn-ea"/>
                          <a:cs typeface="Times New Roman" panose="02020603050405020304" pitchFamily="18" charset="0"/>
                        </a:rPr>
                        <a:t>млн. га</a:t>
                      </a:r>
                      <a:endParaRPr sz="1500" b="0" dirty="0">
                        <a:solidFill>
                          <a:schemeClr val="tx1"/>
                        </a:solidFill>
                        <a:latin typeface="Times New Roman" panose="02020603050405020304" pitchFamily="18" charset="0"/>
                        <a:cs typeface="Times New Roman" panose="02020603050405020304" pitchFamily="18" charset="0"/>
                      </a:endParaRPr>
                    </a:p>
                  </a:txBody>
                  <a:tcPr marL="0" marR="0" marT="61595" marB="0" anchor="ctr"/>
                </a:tc>
                <a:extLst>
                  <a:ext uri="{0D108BD9-81ED-4DB2-BD59-A6C34878D82A}">
                    <a16:rowId xmlns:a16="http://schemas.microsoft.com/office/drawing/2014/main" val="10001"/>
                  </a:ext>
                </a:extLst>
              </a:tr>
              <a:tr h="301055">
                <a:tc>
                  <a:txBody>
                    <a:bodyPr/>
                    <a:lstStyle/>
                    <a:p>
                      <a:pPr marL="282575">
                        <a:lnSpc>
                          <a:spcPct val="100000"/>
                        </a:lnSpc>
                        <a:spcBef>
                          <a:spcPts val="0"/>
                        </a:spcBef>
                      </a:pPr>
                      <a:r>
                        <a:rPr sz="1500" b="0" spc="-5" dirty="0">
                          <a:solidFill>
                            <a:schemeClr val="tx1"/>
                          </a:solidFill>
                          <a:latin typeface="Times New Roman" panose="02020603050405020304" pitchFamily="18" charset="0"/>
                          <a:cs typeface="Times New Roman" panose="02020603050405020304" pitchFamily="18" charset="0"/>
                        </a:rPr>
                        <a:t>пашня</a:t>
                      </a:r>
                      <a:endParaRPr sz="1500" b="0" dirty="0">
                        <a:solidFill>
                          <a:schemeClr val="tx1"/>
                        </a:solidFill>
                        <a:latin typeface="Times New Roman" panose="02020603050405020304" pitchFamily="18" charset="0"/>
                        <a:cs typeface="Times New Roman" panose="02020603050405020304" pitchFamily="18" charset="0"/>
                      </a:endParaRPr>
                    </a:p>
                  </a:txBody>
                  <a:tcPr marL="0" marR="0" marT="62229" marB="0" anchor="ctr"/>
                </a:tc>
                <a:tc>
                  <a:txBody>
                    <a:bodyPr/>
                    <a:lstStyle/>
                    <a:p>
                      <a:pPr marL="81915">
                        <a:lnSpc>
                          <a:spcPct val="100000"/>
                        </a:lnSpc>
                        <a:spcBef>
                          <a:spcPts val="0"/>
                        </a:spcBef>
                      </a:pPr>
                      <a:r>
                        <a:rPr sz="1500" b="0" spc="-95" dirty="0">
                          <a:solidFill>
                            <a:schemeClr val="tx1"/>
                          </a:solidFill>
                          <a:latin typeface="Times New Roman" panose="02020603050405020304" pitchFamily="18" charset="0"/>
                          <a:cs typeface="Times New Roman" panose="02020603050405020304" pitchFamily="18" charset="0"/>
                        </a:rPr>
                        <a:t>5</a:t>
                      </a:r>
                      <a:r>
                        <a:rPr sz="1500" b="0" spc="-110" dirty="0">
                          <a:solidFill>
                            <a:schemeClr val="tx1"/>
                          </a:solidFill>
                          <a:latin typeface="Times New Roman" panose="02020603050405020304" pitchFamily="18" charset="0"/>
                          <a:cs typeface="Times New Roman" panose="02020603050405020304" pitchFamily="18" charset="0"/>
                        </a:rPr>
                        <a:t>,</a:t>
                      </a:r>
                      <a:r>
                        <a:rPr sz="1500" b="0" dirty="0">
                          <a:solidFill>
                            <a:schemeClr val="tx1"/>
                          </a:solidFill>
                          <a:latin typeface="Times New Roman" panose="02020603050405020304" pitchFamily="18" charset="0"/>
                          <a:cs typeface="Times New Roman" panose="02020603050405020304" pitchFamily="18" charset="0"/>
                        </a:rPr>
                        <a:t>9</a:t>
                      </a:r>
                      <a:r>
                        <a:rPr sz="1500" b="0" spc="-150" dirty="0">
                          <a:solidFill>
                            <a:schemeClr val="tx1"/>
                          </a:solidFill>
                          <a:latin typeface="Times New Roman" panose="02020603050405020304" pitchFamily="18" charset="0"/>
                          <a:cs typeface="Times New Roman" panose="02020603050405020304" pitchFamily="18" charset="0"/>
                        </a:rPr>
                        <a:t> </a:t>
                      </a:r>
                      <a:r>
                        <a:rPr lang="ru-RU" sz="1500" b="0" kern="1200" spc="-100" dirty="0">
                          <a:solidFill>
                            <a:schemeClr val="tx1"/>
                          </a:solidFill>
                          <a:latin typeface="Times New Roman" panose="02020603050405020304" pitchFamily="18" charset="0"/>
                          <a:ea typeface="+mn-ea"/>
                          <a:cs typeface="Times New Roman" panose="02020603050405020304" pitchFamily="18" charset="0"/>
                        </a:rPr>
                        <a:t>млн. га</a:t>
                      </a:r>
                      <a:endParaRPr sz="1500" b="0" dirty="0">
                        <a:solidFill>
                          <a:schemeClr val="tx1"/>
                        </a:solidFill>
                        <a:latin typeface="Times New Roman" panose="02020603050405020304" pitchFamily="18" charset="0"/>
                        <a:cs typeface="Times New Roman" panose="02020603050405020304" pitchFamily="18" charset="0"/>
                      </a:endParaRPr>
                    </a:p>
                  </a:txBody>
                  <a:tcPr marL="0" marR="0" marT="62229" marB="0" anchor="ctr"/>
                </a:tc>
                <a:extLst>
                  <a:ext uri="{0D108BD9-81ED-4DB2-BD59-A6C34878D82A}">
                    <a16:rowId xmlns:a16="http://schemas.microsoft.com/office/drawing/2014/main" val="10002"/>
                  </a:ext>
                </a:extLst>
              </a:tr>
              <a:tr h="292036">
                <a:tc>
                  <a:txBody>
                    <a:bodyPr/>
                    <a:lstStyle/>
                    <a:p>
                      <a:pPr marL="282575">
                        <a:lnSpc>
                          <a:spcPct val="100000"/>
                        </a:lnSpc>
                        <a:spcBef>
                          <a:spcPts val="0"/>
                        </a:spcBef>
                      </a:pPr>
                      <a:r>
                        <a:rPr sz="1500" b="0" spc="-5" dirty="0">
                          <a:solidFill>
                            <a:schemeClr val="tx1"/>
                          </a:solidFill>
                          <a:latin typeface="Times New Roman" panose="02020603050405020304" pitchFamily="18" charset="0"/>
                          <a:cs typeface="Times New Roman" panose="02020603050405020304" pitchFamily="18" charset="0"/>
                        </a:rPr>
                        <a:t>орошаемые</a:t>
                      </a:r>
                      <a:r>
                        <a:rPr sz="1500" b="0" spc="-10"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земли</a:t>
                      </a:r>
                      <a:endParaRPr sz="1500" b="0" dirty="0">
                        <a:solidFill>
                          <a:schemeClr val="tx1"/>
                        </a:solidFill>
                        <a:latin typeface="Times New Roman" panose="02020603050405020304" pitchFamily="18" charset="0"/>
                        <a:cs typeface="Times New Roman" panose="02020603050405020304" pitchFamily="18" charset="0"/>
                      </a:endParaRPr>
                    </a:p>
                  </a:txBody>
                  <a:tcPr marL="0" marR="0" marT="53975" marB="0" anchor="ctr"/>
                </a:tc>
                <a:tc>
                  <a:txBody>
                    <a:bodyPr/>
                    <a:lstStyle/>
                    <a:p>
                      <a:pPr marL="103505">
                        <a:lnSpc>
                          <a:spcPct val="100000"/>
                        </a:lnSpc>
                        <a:spcBef>
                          <a:spcPts val="0"/>
                        </a:spcBef>
                      </a:pPr>
                      <a:r>
                        <a:rPr sz="1500" b="0" spc="-100" dirty="0">
                          <a:solidFill>
                            <a:schemeClr val="tx1"/>
                          </a:solidFill>
                          <a:latin typeface="Times New Roman" panose="02020603050405020304" pitchFamily="18" charset="0"/>
                          <a:cs typeface="Times New Roman" panose="02020603050405020304" pitchFamily="18" charset="0"/>
                        </a:rPr>
                        <a:t>2</a:t>
                      </a:r>
                      <a:r>
                        <a:rPr sz="1500" b="0" spc="-95" dirty="0">
                          <a:solidFill>
                            <a:schemeClr val="tx1"/>
                          </a:solidFill>
                          <a:latin typeface="Times New Roman" panose="02020603050405020304" pitchFamily="18" charset="0"/>
                          <a:cs typeface="Times New Roman" panose="02020603050405020304" pitchFamily="18" charset="0"/>
                        </a:rPr>
                        <a:t>3</a:t>
                      </a:r>
                      <a:r>
                        <a:rPr lang="ru-RU" sz="1500" b="0" spc="-100" dirty="0">
                          <a:solidFill>
                            <a:schemeClr val="tx1"/>
                          </a:solidFill>
                          <a:latin typeface="Times New Roman" panose="02020603050405020304" pitchFamily="18" charset="0"/>
                          <a:cs typeface="Times New Roman" panose="02020603050405020304" pitchFamily="18" charset="0"/>
                        </a:rPr>
                        <a:t>7</a:t>
                      </a:r>
                      <a:r>
                        <a:rPr sz="1500" b="0" spc="-100" dirty="0">
                          <a:solidFill>
                            <a:schemeClr val="tx1"/>
                          </a:solidFill>
                          <a:latin typeface="Times New Roman" panose="02020603050405020304" pitchFamily="18" charset="0"/>
                          <a:cs typeface="Times New Roman" panose="02020603050405020304" pitchFamily="18" charset="0"/>
                        </a:rPr>
                        <a:t>,</a:t>
                      </a:r>
                      <a:r>
                        <a:rPr lang="ru-RU" sz="1500" b="0" spc="-100" dirty="0">
                          <a:solidFill>
                            <a:schemeClr val="tx1"/>
                          </a:solidFill>
                          <a:latin typeface="Times New Roman" panose="02020603050405020304" pitchFamily="18" charset="0"/>
                          <a:cs typeface="Times New Roman" panose="02020603050405020304" pitchFamily="18" charset="0"/>
                        </a:rPr>
                        <a:t>5</a:t>
                      </a:r>
                      <a:r>
                        <a:rPr sz="1500" b="0" spc="-145" dirty="0">
                          <a:solidFill>
                            <a:schemeClr val="tx1"/>
                          </a:solidFill>
                          <a:latin typeface="Times New Roman" panose="02020603050405020304" pitchFamily="18" charset="0"/>
                          <a:cs typeface="Times New Roman" panose="02020603050405020304" pitchFamily="18" charset="0"/>
                        </a:rPr>
                        <a:t> </a:t>
                      </a:r>
                      <a:r>
                        <a:rPr sz="1500" b="0" spc="-100" dirty="0">
                          <a:solidFill>
                            <a:schemeClr val="tx1"/>
                          </a:solidFill>
                          <a:latin typeface="Times New Roman" panose="02020603050405020304" pitchFamily="18" charset="0"/>
                          <a:cs typeface="Times New Roman" panose="02020603050405020304" pitchFamily="18" charset="0"/>
                        </a:rPr>
                        <a:t>ты</a:t>
                      </a:r>
                      <a:r>
                        <a:rPr sz="1500" b="0" spc="-90" dirty="0">
                          <a:solidFill>
                            <a:schemeClr val="tx1"/>
                          </a:solidFill>
                          <a:latin typeface="Times New Roman" panose="02020603050405020304" pitchFamily="18" charset="0"/>
                          <a:cs typeface="Times New Roman" panose="02020603050405020304" pitchFamily="18" charset="0"/>
                        </a:rPr>
                        <a:t>с</a:t>
                      </a:r>
                      <a:r>
                        <a:rPr sz="1500" b="0" dirty="0">
                          <a:solidFill>
                            <a:schemeClr val="tx1"/>
                          </a:solidFill>
                          <a:latin typeface="Times New Roman" panose="02020603050405020304" pitchFamily="18" charset="0"/>
                          <a:cs typeface="Times New Roman" panose="02020603050405020304" pitchFamily="18" charset="0"/>
                        </a:rPr>
                        <a:t>.</a:t>
                      </a:r>
                      <a:r>
                        <a:rPr sz="1500" b="0" spc="-165" dirty="0">
                          <a:solidFill>
                            <a:schemeClr val="tx1"/>
                          </a:solidFill>
                          <a:latin typeface="Times New Roman" panose="02020603050405020304" pitchFamily="18" charset="0"/>
                          <a:cs typeface="Times New Roman" panose="02020603050405020304" pitchFamily="18" charset="0"/>
                        </a:rPr>
                        <a:t> </a:t>
                      </a:r>
                      <a:r>
                        <a:rPr lang="ru-RU" sz="1500" b="0" spc="-100" dirty="0">
                          <a:solidFill>
                            <a:schemeClr val="tx1"/>
                          </a:solidFill>
                          <a:latin typeface="Times New Roman" panose="02020603050405020304" pitchFamily="18" charset="0"/>
                          <a:cs typeface="Times New Roman" panose="02020603050405020304" pitchFamily="18" charset="0"/>
                        </a:rPr>
                        <a:t>г</a:t>
                      </a:r>
                      <a:r>
                        <a:rPr sz="1500" b="0" dirty="0">
                          <a:solidFill>
                            <a:schemeClr val="tx1"/>
                          </a:solidFill>
                          <a:latin typeface="Times New Roman" panose="02020603050405020304" pitchFamily="18" charset="0"/>
                          <a:cs typeface="Times New Roman" panose="02020603050405020304" pitchFamily="18" charset="0"/>
                        </a:rPr>
                        <a:t>а</a:t>
                      </a:r>
                    </a:p>
                  </a:txBody>
                  <a:tcPr marL="0" marR="0" marT="53975" marB="0" anchor="ctr"/>
                </a:tc>
                <a:extLst>
                  <a:ext uri="{0D108BD9-81ED-4DB2-BD59-A6C34878D82A}">
                    <a16:rowId xmlns:a16="http://schemas.microsoft.com/office/drawing/2014/main" val="10003"/>
                  </a:ext>
                </a:extLst>
              </a:tr>
              <a:tr h="301055">
                <a:tc>
                  <a:txBody>
                    <a:bodyPr/>
                    <a:lstStyle/>
                    <a:p>
                      <a:pPr marL="282575">
                        <a:lnSpc>
                          <a:spcPct val="100000"/>
                        </a:lnSpc>
                        <a:spcBef>
                          <a:spcPts val="0"/>
                        </a:spcBef>
                      </a:pPr>
                      <a:r>
                        <a:rPr sz="1500" b="0" spc="-5" dirty="0">
                          <a:solidFill>
                            <a:schemeClr val="tx1"/>
                          </a:solidFill>
                          <a:latin typeface="Times New Roman" panose="02020603050405020304" pitchFamily="18" charset="0"/>
                          <a:cs typeface="Times New Roman" panose="02020603050405020304" pitchFamily="18" charset="0"/>
                        </a:rPr>
                        <a:t>черноземы</a:t>
                      </a:r>
                      <a:endParaRPr sz="1500" b="0" dirty="0">
                        <a:solidFill>
                          <a:schemeClr val="tx1"/>
                        </a:solidFill>
                        <a:latin typeface="Times New Roman" panose="02020603050405020304" pitchFamily="18" charset="0"/>
                        <a:cs typeface="Times New Roman" panose="02020603050405020304" pitchFamily="18" charset="0"/>
                      </a:endParaRPr>
                    </a:p>
                  </a:txBody>
                  <a:tcPr marL="0" marR="0" marT="62231" marB="0" anchor="ctr"/>
                </a:tc>
                <a:tc>
                  <a:txBody>
                    <a:bodyPr/>
                    <a:lstStyle/>
                    <a:p>
                      <a:pPr marL="103505">
                        <a:lnSpc>
                          <a:spcPct val="100000"/>
                        </a:lnSpc>
                        <a:spcBef>
                          <a:spcPts val="0"/>
                        </a:spcBef>
                      </a:pPr>
                      <a:r>
                        <a:rPr sz="1500" b="0" spc="-80" dirty="0">
                          <a:solidFill>
                            <a:schemeClr val="tx1"/>
                          </a:solidFill>
                          <a:latin typeface="Times New Roman" panose="02020603050405020304" pitchFamily="18" charset="0"/>
                          <a:cs typeface="Times New Roman" panose="02020603050405020304" pitchFamily="18" charset="0"/>
                        </a:rPr>
                        <a:t>64,2%</a:t>
                      </a:r>
                      <a:endParaRPr sz="1500" b="0" dirty="0">
                        <a:solidFill>
                          <a:schemeClr val="tx1"/>
                        </a:solidFill>
                        <a:latin typeface="Times New Roman" panose="02020603050405020304" pitchFamily="18" charset="0"/>
                        <a:cs typeface="Times New Roman" panose="02020603050405020304" pitchFamily="18" charset="0"/>
                      </a:endParaRPr>
                    </a:p>
                  </a:txBody>
                  <a:tcPr marL="0" marR="0" marT="62231" marB="0" anchor="ctr"/>
                </a:tc>
                <a:extLst>
                  <a:ext uri="{0D108BD9-81ED-4DB2-BD59-A6C34878D82A}">
                    <a16:rowId xmlns:a16="http://schemas.microsoft.com/office/drawing/2014/main" val="10004"/>
                  </a:ext>
                </a:extLst>
              </a:tr>
              <a:tr h="323252">
                <a:tc>
                  <a:txBody>
                    <a:bodyPr/>
                    <a:lstStyle/>
                    <a:p>
                      <a:pPr marL="31750">
                        <a:lnSpc>
                          <a:spcPct val="100000"/>
                        </a:lnSpc>
                        <a:spcBef>
                          <a:spcPts val="0"/>
                        </a:spcBef>
                      </a:pPr>
                      <a:r>
                        <a:rPr sz="1500" b="0" spc="-5" dirty="0">
                          <a:solidFill>
                            <a:schemeClr val="tx1"/>
                          </a:solidFill>
                          <a:latin typeface="Times New Roman" panose="02020603050405020304" pitchFamily="18" charset="0"/>
                          <a:cs typeface="Times New Roman" panose="02020603050405020304" pitchFamily="18" charset="0"/>
                        </a:rPr>
                        <a:t>Население</a:t>
                      </a:r>
                      <a:r>
                        <a:rPr sz="1500" b="0" spc="325"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Ростовской</a:t>
                      </a:r>
                      <a:r>
                        <a:rPr sz="1500" b="0" spc="5"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области</a:t>
                      </a:r>
                      <a:endParaRPr sz="1500" b="0" dirty="0">
                        <a:solidFill>
                          <a:schemeClr val="tx1"/>
                        </a:solidFill>
                        <a:latin typeface="Times New Roman" panose="02020603050405020304" pitchFamily="18" charset="0"/>
                        <a:cs typeface="Times New Roman" panose="02020603050405020304" pitchFamily="18" charset="0"/>
                      </a:endParaRPr>
                    </a:p>
                  </a:txBody>
                  <a:tcPr marL="0" marR="0" marT="82551" marB="0" anchor="ctr"/>
                </a:tc>
                <a:tc>
                  <a:txBody>
                    <a:bodyPr/>
                    <a:lstStyle/>
                    <a:p>
                      <a:pPr marL="103188" indent="-11113">
                        <a:lnSpc>
                          <a:spcPct val="100000"/>
                        </a:lnSpc>
                        <a:spcBef>
                          <a:spcPts val="0"/>
                        </a:spcBef>
                      </a:pPr>
                      <a:r>
                        <a:rPr lang="ru-RU" sz="1500" b="0" spc="80" dirty="0">
                          <a:solidFill>
                            <a:schemeClr val="tx1"/>
                          </a:solidFill>
                          <a:latin typeface="Times New Roman" panose="02020603050405020304" pitchFamily="18" charset="0"/>
                          <a:cs typeface="Times New Roman" panose="02020603050405020304" pitchFamily="18" charset="0"/>
                        </a:rPr>
                        <a:t>4 164,5 </a:t>
                      </a:r>
                      <a:r>
                        <a:rPr lang="ru-RU" sz="1500" b="0" kern="1200" spc="-100" dirty="0">
                          <a:solidFill>
                            <a:schemeClr val="tx1"/>
                          </a:solidFill>
                          <a:latin typeface="Times New Roman" panose="02020603050405020304" pitchFamily="18" charset="0"/>
                          <a:ea typeface="+mn-ea"/>
                          <a:cs typeface="Times New Roman" panose="02020603050405020304" pitchFamily="18" charset="0"/>
                        </a:rPr>
                        <a:t>тыс. чел.</a:t>
                      </a:r>
                      <a:endParaRPr sz="1500" b="0" kern="1200" spc="-100" dirty="0">
                        <a:solidFill>
                          <a:schemeClr val="tx1"/>
                        </a:solidFill>
                        <a:latin typeface="Times New Roman" panose="02020603050405020304" pitchFamily="18" charset="0"/>
                        <a:ea typeface="+mn-ea"/>
                        <a:cs typeface="Times New Roman" panose="02020603050405020304" pitchFamily="18" charset="0"/>
                      </a:endParaRPr>
                    </a:p>
                  </a:txBody>
                  <a:tcPr marL="0" marR="0" marT="82551" marB="0" anchor="ctr"/>
                </a:tc>
                <a:extLst>
                  <a:ext uri="{0D108BD9-81ED-4DB2-BD59-A6C34878D82A}">
                    <a16:rowId xmlns:a16="http://schemas.microsoft.com/office/drawing/2014/main" val="10006"/>
                  </a:ext>
                </a:extLst>
              </a:tr>
              <a:tr h="301055">
                <a:tc>
                  <a:txBody>
                    <a:bodyPr/>
                    <a:lstStyle/>
                    <a:p>
                      <a:pPr marL="282575">
                        <a:lnSpc>
                          <a:spcPct val="100000"/>
                        </a:lnSpc>
                        <a:spcBef>
                          <a:spcPts val="0"/>
                        </a:spcBef>
                      </a:pPr>
                      <a:r>
                        <a:rPr sz="1500" b="0" dirty="0">
                          <a:solidFill>
                            <a:schemeClr val="tx1"/>
                          </a:solidFill>
                          <a:latin typeface="Times New Roman" panose="02020603050405020304" pitchFamily="18" charset="0"/>
                          <a:cs typeface="Times New Roman" panose="02020603050405020304" pitchFamily="18" charset="0"/>
                        </a:rPr>
                        <a:t>из</a:t>
                      </a:r>
                      <a:r>
                        <a:rPr sz="1500" b="0" spc="-25" dirty="0">
                          <a:solidFill>
                            <a:schemeClr val="tx1"/>
                          </a:solidFill>
                          <a:latin typeface="Times New Roman" panose="02020603050405020304" pitchFamily="18" charset="0"/>
                          <a:cs typeface="Times New Roman" panose="02020603050405020304" pitchFamily="18" charset="0"/>
                        </a:rPr>
                        <a:t> </a:t>
                      </a:r>
                      <a:r>
                        <a:rPr sz="1500" b="0" dirty="0">
                          <a:solidFill>
                            <a:schemeClr val="tx1"/>
                          </a:solidFill>
                          <a:latin typeface="Times New Roman" panose="02020603050405020304" pitchFamily="18" charset="0"/>
                          <a:cs typeface="Times New Roman" panose="02020603050405020304" pitchFamily="18" charset="0"/>
                        </a:rPr>
                        <a:t>них</a:t>
                      </a:r>
                      <a:r>
                        <a:rPr sz="1500" b="0" spc="-10" dirty="0">
                          <a:solidFill>
                            <a:schemeClr val="tx1"/>
                          </a:solidFill>
                          <a:latin typeface="Times New Roman" panose="02020603050405020304" pitchFamily="18" charset="0"/>
                          <a:cs typeface="Times New Roman" panose="02020603050405020304" pitchFamily="18" charset="0"/>
                        </a:rPr>
                        <a:t> </a:t>
                      </a:r>
                      <a:r>
                        <a:rPr sz="1500" b="0" dirty="0">
                          <a:solidFill>
                            <a:schemeClr val="tx1"/>
                          </a:solidFill>
                          <a:latin typeface="Times New Roman" panose="02020603050405020304" pitchFamily="18" charset="0"/>
                          <a:cs typeface="Times New Roman" panose="02020603050405020304" pitchFamily="18" charset="0"/>
                        </a:rPr>
                        <a:t>сельское</a:t>
                      </a:r>
                    </a:p>
                  </a:txBody>
                  <a:tcPr marL="0" marR="0" marT="62229" marB="0" anchor="ctr"/>
                </a:tc>
                <a:tc>
                  <a:txBody>
                    <a:bodyPr/>
                    <a:lstStyle/>
                    <a:p>
                      <a:pPr marL="81915">
                        <a:lnSpc>
                          <a:spcPct val="100000"/>
                        </a:lnSpc>
                        <a:spcBef>
                          <a:spcPts val="0"/>
                        </a:spcBef>
                      </a:pPr>
                      <a:r>
                        <a:rPr lang="ru-RU" sz="1500" b="0" spc="85" dirty="0">
                          <a:solidFill>
                            <a:schemeClr val="tx1"/>
                          </a:solidFill>
                          <a:latin typeface="Times New Roman" panose="02020603050405020304" pitchFamily="18" charset="0"/>
                          <a:cs typeface="Times New Roman" panose="02020603050405020304" pitchFamily="18" charset="0"/>
                        </a:rPr>
                        <a:t>1 326 </a:t>
                      </a:r>
                      <a:r>
                        <a:rPr lang="ru-RU" sz="1500" b="0" kern="1200" spc="-100" dirty="0">
                          <a:solidFill>
                            <a:schemeClr val="tx1"/>
                          </a:solidFill>
                          <a:latin typeface="Times New Roman" panose="02020603050405020304" pitchFamily="18" charset="0"/>
                          <a:ea typeface="+mn-ea"/>
                          <a:cs typeface="Times New Roman" panose="02020603050405020304" pitchFamily="18" charset="0"/>
                        </a:rPr>
                        <a:t>тыс. чел.</a:t>
                      </a:r>
                      <a:endParaRPr sz="1500" b="0" dirty="0">
                        <a:solidFill>
                          <a:schemeClr val="tx1"/>
                        </a:solidFill>
                        <a:latin typeface="Times New Roman" panose="02020603050405020304" pitchFamily="18" charset="0"/>
                        <a:cs typeface="Times New Roman" panose="02020603050405020304" pitchFamily="18" charset="0"/>
                      </a:endParaRPr>
                    </a:p>
                  </a:txBody>
                  <a:tcPr marL="0" marR="0" marT="62229" marB="0" anchor="ctr"/>
                </a:tc>
                <a:extLst>
                  <a:ext uri="{0D108BD9-81ED-4DB2-BD59-A6C34878D82A}">
                    <a16:rowId xmlns:a16="http://schemas.microsoft.com/office/drawing/2014/main" val="10007"/>
                  </a:ext>
                </a:extLst>
              </a:tr>
              <a:tr h="298975">
                <a:tc>
                  <a:txBody>
                    <a:bodyPr/>
                    <a:lstStyle/>
                    <a:p>
                      <a:pPr marL="31750">
                        <a:lnSpc>
                          <a:spcPct val="100000"/>
                        </a:lnSpc>
                        <a:spcBef>
                          <a:spcPts val="0"/>
                        </a:spcBef>
                      </a:pPr>
                      <a:r>
                        <a:rPr sz="1500" b="0" dirty="0">
                          <a:solidFill>
                            <a:schemeClr val="tx1"/>
                          </a:solidFill>
                          <a:latin typeface="Times New Roman" panose="02020603050405020304" pitchFamily="18" charset="0"/>
                          <a:cs typeface="Times New Roman" panose="02020603050405020304" pitchFamily="18" charset="0"/>
                        </a:rPr>
                        <a:t>Доля</a:t>
                      </a:r>
                      <a:r>
                        <a:rPr sz="1500" b="0" spc="-20"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Ростовской</a:t>
                      </a:r>
                      <a:r>
                        <a:rPr sz="1500" b="0" spc="-20" dirty="0">
                          <a:solidFill>
                            <a:schemeClr val="tx1"/>
                          </a:solidFill>
                          <a:latin typeface="Times New Roman" panose="02020603050405020304" pitchFamily="18" charset="0"/>
                          <a:cs typeface="Times New Roman" panose="02020603050405020304" pitchFamily="18" charset="0"/>
                        </a:rPr>
                        <a:t> </a:t>
                      </a:r>
                      <a:r>
                        <a:rPr sz="1500" b="0" dirty="0">
                          <a:solidFill>
                            <a:schemeClr val="tx1"/>
                          </a:solidFill>
                          <a:latin typeface="Times New Roman" panose="02020603050405020304" pitchFamily="18" charset="0"/>
                          <a:cs typeface="Times New Roman" panose="02020603050405020304" pitchFamily="18" charset="0"/>
                        </a:rPr>
                        <a:t>области:</a:t>
                      </a:r>
                    </a:p>
                  </a:txBody>
                  <a:tcPr marL="0" marR="0" marT="60325" marB="0" anchor="ctr"/>
                </a:tc>
                <a:tc>
                  <a:txBody>
                    <a:bodyPr/>
                    <a:lstStyle/>
                    <a:p>
                      <a:pPr>
                        <a:lnSpc>
                          <a:spcPct val="100000"/>
                        </a:lnSpc>
                        <a:spcBef>
                          <a:spcPts val="0"/>
                        </a:spcBef>
                      </a:pPr>
                      <a:endParaRPr sz="1500" b="0" dirty="0">
                        <a:solidFill>
                          <a:schemeClr val="tx1"/>
                        </a:solidFill>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8"/>
                  </a:ext>
                </a:extLst>
              </a:tr>
              <a:tr h="543243">
                <a:tc>
                  <a:txBody>
                    <a:bodyPr/>
                    <a:lstStyle/>
                    <a:p>
                      <a:pPr marL="282575" marR="492125">
                        <a:lnSpc>
                          <a:spcPct val="114399"/>
                        </a:lnSpc>
                        <a:spcBef>
                          <a:spcPts val="0"/>
                        </a:spcBef>
                      </a:pPr>
                      <a:r>
                        <a:rPr sz="1500" b="0" spc="-5" dirty="0">
                          <a:solidFill>
                            <a:schemeClr val="tx1"/>
                          </a:solidFill>
                          <a:latin typeface="Times New Roman" panose="02020603050405020304" pitchFamily="18" charset="0"/>
                          <a:cs typeface="Times New Roman" panose="02020603050405020304" pitchFamily="18" charset="0"/>
                        </a:rPr>
                        <a:t>в</a:t>
                      </a:r>
                      <a:r>
                        <a:rPr sz="1500" b="0" spc="5"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производстве</a:t>
                      </a:r>
                      <a:r>
                        <a:rPr sz="1500" b="0" spc="15"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продукции </a:t>
                      </a:r>
                      <a:r>
                        <a:rPr sz="1500" b="0" dirty="0">
                          <a:solidFill>
                            <a:schemeClr val="tx1"/>
                          </a:solidFill>
                          <a:latin typeface="Times New Roman" panose="02020603050405020304" pitchFamily="18" charset="0"/>
                          <a:cs typeface="Times New Roman" panose="02020603050405020304" pitchFamily="18" charset="0"/>
                        </a:rPr>
                        <a:t> сельского</a:t>
                      </a:r>
                      <a:r>
                        <a:rPr sz="1500" b="0" spc="-45"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хозяйства</a:t>
                      </a:r>
                      <a:r>
                        <a:rPr sz="1500" b="0" dirty="0">
                          <a:solidFill>
                            <a:schemeClr val="tx1"/>
                          </a:solidFill>
                          <a:latin typeface="Times New Roman" panose="02020603050405020304" pitchFamily="18" charset="0"/>
                          <a:cs typeface="Times New Roman" panose="02020603050405020304" pitchFamily="18" charset="0"/>
                        </a:rPr>
                        <a:t> России</a:t>
                      </a:r>
                    </a:p>
                  </a:txBody>
                  <a:tcPr marL="0" marR="0" marT="42544" marB="0" anchor="ctr"/>
                </a:tc>
                <a:tc>
                  <a:txBody>
                    <a:bodyPr/>
                    <a:lstStyle/>
                    <a:p>
                      <a:pPr marL="81915">
                        <a:lnSpc>
                          <a:spcPct val="100000"/>
                        </a:lnSpc>
                        <a:spcBef>
                          <a:spcPts val="0"/>
                        </a:spcBef>
                      </a:pPr>
                      <a:r>
                        <a:rPr lang="ru-RU" sz="1500" b="0" spc="-75" dirty="0">
                          <a:solidFill>
                            <a:schemeClr val="tx1"/>
                          </a:solidFill>
                          <a:latin typeface="Times New Roman" panose="02020603050405020304" pitchFamily="18" charset="0"/>
                          <a:cs typeface="Times New Roman" panose="02020603050405020304" pitchFamily="18" charset="0"/>
                        </a:rPr>
                        <a:t>5,1 </a:t>
                      </a:r>
                      <a:r>
                        <a:rPr sz="1500" b="0" spc="-75" dirty="0">
                          <a:solidFill>
                            <a:schemeClr val="tx1"/>
                          </a:solidFill>
                          <a:latin typeface="Times New Roman" panose="02020603050405020304" pitchFamily="18" charset="0"/>
                          <a:cs typeface="Times New Roman" panose="02020603050405020304" pitchFamily="18" charset="0"/>
                        </a:rPr>
                        <a:t>%</a:t>
                      </a:r>
                      <a:endParaRPr sz="1500" b="0" dirty="0">
                        <a:solidFill>
                          <a:schemeClr val="tx1"/>
                        </a:solidFill>
                        <a:latin typeface="Times New Roman" panose="02020603050405020304" pitchFamily="18" charset="0"/>
                        <a:cs typeface="Times New Roman" panose="02020603050405020304" pitchFamily="18" charset="0"/>
                      </a:endParaRPr>
                    </a:p>
                  </a:txBody>
                  <a:tcPr marL="0" marR="0" marT="62229" marB="0" anchor="ctr"/>
                </a:tc>
                <a:extLst>
                  <a:ext uri="{0D108BD9-81ED-4DB2-BD59-A6C34878D82A}">
                    <a16:rowId xmlns:a16="http://schemas.microsoft.com/office/drawing/2014/main" val="10009"/>
                  </a:ext>
                </a:extLst>
              </a:tr>
              <a:tr h="534991">
                <a:tc>
                  <a:txBody>
                    <a:bodyPr/>
                    <a:lstStyle/>
                    <a:p>
                      <a:pPr marL="282575" marR="549910">
                        <a:lnSpc>
                          <a:spcPct val="114399"/>
                        </a:lnSpc>
                        <a:spcBef>
                          <a:spcPts val="0"/>
                        </a:spcBef>
                      </a:pPr>
                      <a:r>
                        <a:rPr sz="1500" b="0" spc="-5" dirty="0">
                          <a:solidFill>
                            <a:schemeClr val="tx1"/>
                          </a:solidFill>
                          <a:latin typeface="Times New Roman" panose="02020603050405020304" pitchFamily="18" charset="0"/>
                          <a:cs typeface="Times New Roman" panose="02020603050405020304" pitchFamily="18" charset="0"/>
                        </a:rPr>
                        <a:t>в</a:t>
                      </a:r>
                      <a:r>
                        <a:rPr sz="1500" b="0"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производстве</a:t>
                      </a:r>
                      <a:r>
                        <a:rPr sz="1500" b="0" spc="10"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продукции </a:t>
                      </a:r>
                      <a:r>
                        <a:rPr sz="1500" b="0" spc="-265" dirty="0">
                          <a:solidFill>
                            <a:schemeClr val="tx1"/>
                          </a:solidFill>
                          <a:latin typeface="Times New Roman" panose="02020603050405020304" pitchFamily="18" charset="0"/>
                          <a:cs typeface="Times New Roman" panose="02020603050405020304" pitchFamily="18" charset="0"/>
                        </a:rPr>
                        <a:t> </a:t>
                      </a:r>
                      <a:r>
                        <a:rPr sz="1500" b="0" dirty="0">
                          <a:solidFill>
                            <a:schemeClr val="tx1"/>
                          </a:solidFill>
                          <a:latin typeface="Times New Roman" panose="02020603050405020304" pitchFamily="18" charset="0"/>
                          <a:cs typeface="Times New Roman" panose="02020603050405020304" pitchFamily="18" charset="0"/>
                        </a:rPr>
                        <a:t>сельского</a:t>
                      </a:r>
                      <a:r>
                        <a:rPr sz="1500" b="0" spc="-40" dirty="0">
                          <a:solidFill>
                            <a:schemeClr val="tx1"/>
                          </a:solidFill>
                          <a:latin typeface="Times New Roman" panose="02020603050405020304" pitchFamily="18" charset="0"/>
                          <a:cs typeface="Times New Roman" panose="02020603050405020304" pitchFamily="18" charset="0"/>
                        </a:rPr>
                        <a:t> </a:t>
                      </a:r>
                      <a:r>
                        <a:rPr sz="1500" b="0" spc="-5" dirty="0">
                          <a:solidFill>
                            <a:schemeClr val="tx1"/>
                          </a:solidFill>
                          <a:latin typeface="Times New Roman" panose="02020603050405020304" pitchFamily="18" charset="0"/>
                          <a:cs typeface="Times New Roman" panose="02020603050405020304" pitchFamily="18" charset="0"/>
                        </a:rPr>
                        <a:t>хозяйства</a:t>
                      </a:r>
                      <a:r>
                        <a:rPr sz="1500" b="0" spc="5" dirty="0">
                          <a:solidFill>
                            <a:schemeClr val="tx1"/>
                          </a:solidFill>
                          <a:latin typeface="Times New Roman" panose="02020603050405020304" pitchFamily="18" charset="0"/>
                          <a:cs typeface="Times New Roman" panose="02020603050405020304" pitchFamily="18" charset="0"/>
                        </a:rPr>
                        <a:t> </a:t>
                      </a:r>
                      <a:r>
                        <a:rPr sz="1500" b="0" dirty="0">
                          <a:solidFill>
                            <a:schemeClr val="tx1"/>
                          </a:solidFill>
                          <a:latin typeface="Times New Roman" panose="02020603050405020304" pitchFamily="18" charset="0"/>
                          <a:cs typeface="Times New Roman" panose="02020603050405020304" pitchFamily="18" charset="0"/>
                        </a:rPr>
                        <a:t>ЮФО</a:t>
                      </a:r>
                    </a:p>
                  </a:txBody>
                  <a:tcPr marL="0" marR="0" marT="34292" marB="0" anchor="ctr"/>
                </a:tc>
                <a:tc>
                  <a:txBody>
                    <a:bodyPr/>
                    <a:lstStyle/>
                    <a:p>
                      <a:pPr marL="81915">
                        <a:lnSpc>
                          <a:spcPct val="100000"/>
                        </a:lnSpc>
                        <a:spcBef>
                          <a:spcPts val="0"/>
                        </a:spcBef>
                      </a:pPr>
                      <a:r>
                        <a:rPr lang="ru-RU" sz="1500" b="0" spc="-65" dirty="0">
                          <a:solidFill>
                            <a:schemeClr val="tx1"/>
                          </a:solidFill>
                          <a:latin typeface="Times New Roman" panose="02020603050405020304" pitchFamily="18" charset="0"/>
                          <a:cs typeface="Times New Roman" panose="02020603050405020304" pitchFamily="18" charset="0"/>
                        </a:rPr>
                        <a:t>29 </a:t>
                      </a:r>
                      <a:r>
                        <a:rPr sz="1500" b="0" spc="-65" dirty="0">
                          <a:solidFill>
                            <a:schemeClr val="tx1"/>
                          </a:solidFill>
                          <a:latin typeface="Times New Roman" panose="02020603050405020304" pitchFamily="18" charset="0"/>
                          <a:cs typeface="Times New Roman" panose="02020603050405020304" pitchFamily="18" charset="0"/>
                        </a:rPr>
                        <a:t>%</a:t>
                      </a:r>
                      <a:endParaRPr sz="1500" b="0" dirty="0">
                        <a:solidFill>
                          <a:schemeClr val="tx1"/>
                        </a:solidFill>
                        <a:latin typeface="Times New Roman" panose="02020603050405020304" pitchFamily="18" charset="0"/>
                        <a:cs typeface="Times New Roman" panose="02020603050405020304" pitchFamily="18" charset="0"/>
                      </a:endParaRPr>
                    </a:p>
                  </a:txBody>
                  <a:tcPr marL="0" marR="0" marT="53975" marB="0" anchor="ctr"/>
                </a:tc>
                <a:extLst>
                  <a:ext uri="{0D108BD9-81ED-4DB2-BD59-A6C34878D82A}">
                    <a16:rowId xmlns:a16="http://schemas.microsoft.com/office/drawing/2014/main" val="10010"/>
                  </a:ext>
                </a:extLst>
              </a:tr>
              <a:tr h="292036">
                <a:tc>
                  <a:txBody>
                    <a:bodyPr/>
                    <a:lstStyle/>
                    <a:p>
                      <a:pPr marL="31750">
                        <a:lnSpc>
                          <a:spcPct val="100000"/>
                        </a:lnSpc>
                        <a:spcBef>
                          <a:spcPts val="0"/>
                        </a:spcBef>
                      </a:pPr>
                      <a:r>
                        <a:rPr sz="1500" b="0" spc="-55" dirty="0">
                          <a:solidFill>
                            <a:schemeClr val="tx1"/>
                          </a:solidFill>
                          <a:latin typeface="Times New Roman" panose="02020603050405020304" pitchFamily="18" charset="0"/>
                          <a:cs typeface="Times New Roman" panose="02020603050405020304" pitchFamily="18" charset="0"/>
                        </a:rPr>
                        <a:t>Д</a:t>
                      </a:r>
                      <a:r>
                        <a:rPr sz="1500" b="0" spc="-45" dirty="0">
                          <a:solidFill>
                            <a:schemeClr val="tx1"/>
                          </a:solidFill>
                          <a:latin typeface="Times New Roman" panose="02020603050405020304" pitchFamily="18" charset="0"/>
                          <a:cs typeface="Times New Roman" panose="02020603050405020304" pitchFamily="18" charset="0"/>
                        </a:rPr>
                        <a:t>ол</a:t>
                      </a:r>
                      <a:r>
                        <a:rPr sz="1500" b="0" dirty="0">
                          <a:solidFill>
                            <a:schemeClr val="tx1"/>
                          </a:solidFill>
                          <a:latin typeface="Times New Roman" panose="02020603050405020304" pitchFamily="18" charset="0"/>
                          <a:cs typeface="Times New Roman" panose="02020603050405020304" pitchFamily="18" charset="0"/>
                        </a:rPr>
                        <a:t>я</a:t>
                      </a:r>
                      <a:r>
                        <a:rPr sz="1500" b="0" spc="-105" dirty="0">
                          <a:solidFill>
                            <a:schemeClr val="tx1"/>
                          </a:solidFill>
                          <a:latin typeface="Times New Roman" panose="02020603050405020304" pitchFamily="18" charset="0"/>
                          <a:cs typeface="Times New Roman" panose="02020603050405020304" pitchFamily="18" charset="0"/>
                        </a:rPr>
                        <a:t> </a:t>
                      </a:r>
                      <a:r>
                        <a:rPr sz="1500" b="0" spc="-50" dirty="0">
                          <a:solidFill>
                            <a:schemeClr val="tx1"/>
                          </a:solidFill>
                          <a:latin typeface="Times New Roman" panose="02020603050405020304" pitchFamily="18" charset="0"/>
                          <a:cs typeface="Times New Roman" panose="02020603050405020304" pitchFamily="18" charset="0"/>
                        </a:rPr>
                        <a:t>А</a:t>
                      </a:r>
                      <a:r>
                        <a:rPr sz="1500" b="0" spc="-45" dirty="0">
                          <a:solidFill>
                            <a:schemeClr val="tx1"/>
                          </a:solidFill>
                          <a:latin typeface="Times New Roman" panose="02020603050405020304" pitchFamily="18" charset="0"/>
                          <a:cs typeface="Times New Roman" panose="02020603050405020304" pitchFamily="18" charset="0"/>
                        </a:rPr>
                        <a:t>П</a:t>
                      </a:r>
                      <a:r>
                        <a:rPr sz="1500" b="0" dirty="0">
                          <a:solidFill>
                            <a:schemeClr val="tx1"/>
                          </a:solidFill>
                          <a:latin typeface="Times New Roman" panose="02020603050405020304" pitchFamily="18" charset="0"/>
                          <a:cs typeface="Times New Roman" panose="02020603050405020304" pitchFamily="18" charset="0"/>
                        </a:rPr>
                        <a:t>К</a:t>
                      </a:r>
                      <a:r>
                        <a:rPr sz="1500" b="0" spc="-110" dirty="0">
                          <a:solidFill>
                            <a:schemeClr val="tx1"/>
                          </a:solidFill>
                          <a:latin typeface="Times New Roman" panose="02020603050405020304" pitchFamily="18" charset="0"/>
                          <a:cs typeface="Times New Roman" panose="02020603050405020304" pitchFamily="18" charset="0"/>
                        </a:rPr>
                        <a:t> </a:t>
                      </a:r>
                      <a:r>
                        <a:rPr sz="1500" b="0" dirty="0">
                          <a:solidFill>
                            <a:schemeClr val="tx1"/>
                          </a:solidFill>
                          <a:latin typeface="Times New Roman" panose="02020603050405020304" pitchFamily="18" charset="0"/>
                          <a:cs typeface="Times New Roman" panose="02020603050405020304" pitchFamily="18" charset="0"/>
                        </a:rPr>
                        <a:t>в</a:t>
                      </a:r>
                      <a:r>
                        <a:rPr sz="1500" b="0" spc="-95" dirty="0">
                          <a:solidFill>
                            <a:schemeClr val="tx1"/>
                          </a:solidFill>
                          <a:latin typeface="Times New Roman" panose="02020603050405020304" pitchFamily="18" charset="0"/>
                          <a:cs typeface="Times New Roman" panose="02020603050405020304" pitchFamily="18" charset="0"/>
                        </a:rPr>
                        <a:t> </a:t>
                      </a:r>
                      <a:r>
                        <a:rPr sz="1500" b="0" spc="-55" dirty="0">
                          <a:solidFill>
                            <a:schemeClr val="tx1"/>
                          </a:solidFill>
                          <a:latin typeface="Times New Roman" panose="02020603050405020304" pitchFamily="18" charset="0"/>
                          <a:cs typeface="Times New Roman" panose="02020603050405020304" pitchFamily="18" charset="0"/>
                        </a:rPr>
                        <a:t>ва</a:t>
                      </a:r>
                      <a:r>
                        <a:rPr sz="1500" b="0" spc="-40" dirty="0">
                          <a:solidFill>
                            <a:schemeClr val="tx1"/>
                          </a:solidFill>
                          <a:latin typeface="Times New Roman" panose="02020603050405020304" pitchFamily="18" charset="0"/>
                          <a:cs typeface="Times New Roman" panose="02020603050405020304" pitchFamily="18" charset="0"/>
                        </a:rPr>
                        <a:t>л</a:t>
                      </a:r>
                      <a:r>
                        <a:rPr sz="1500" b="0" spc="-50" dirty="0">
                          <a:solidFill>
                            <a:schemeClr val="tx1"/>
                          </a:solidFill>
                          <a:latin typeface="Times New Roman" panose="02020603050405020304" pitchFamily="18" charset="0"/>
                          <a:cs typeface="Times New Roman" panose="02020603050405020304" pitchFamily="18" charset="0"/>
                        </a:rPr>
                        <a:t>о</a:t>
                      </a:r>
                      <a:r>
                        <a:rPr sz="1500" b="0" spc="-55" dirty="0">
                          <a:solidFill>
                            <a:schemeClr val="tx1"/>
                          </a:solidFill>
                          <a:latin typeface="Times New Roman" panose="02020603050405020304" pitchFamily="18" charset="0"/>
                          <a:cs typeface="Times New Roman" panose="02020603050405020304" pitchFamily="18" charset="0"/>
                        </a:rPr>
                        <a:t>в</a:t>
                      </a:r>
                      <a:r>
                        <a:rPr sz="1500" b="0" spc="-45" dirty="0">
                          <a:solidFill>
                            <a:schemeClr val="tx1"/>
                          </a:solidFill>
                          <a:latin typeface="Times New Roman" panose="02020603050405020304" pitchFamily="18" charset="0"/>
                          <a:cs typeface="Times New Roman" panose="02020603050405020304" pitchFamily="18" charset="0"/>
                        </a:rPr>
                        <a:t>о</a:t>
                      </a:r>
                      <a:r>
                        <a:rPr sz="1500" b="0" dirty="0">
                          <a:solidFill>
                            <a:schemeClr val="tx1"/>
                          </a:solidFill>
                          <a:latin typeface="Times New Roman" panose="02020603050405020304" pitchFamily="18" charset="0"/>
                          <a:cs typeface="Times New Roman" panose="02020603050405020304" pitchFamily="18" charset="0"/>
                        </a:rPr>
                        <a:t>м</a:t>
                      </a:r>
                      <a:r>
                        <a:rPr sz="1500" b="0" spc="-100" dirty="0">
                          <a:solidFill>
                            <a:schemeClr val="tx1"/>
                          </a:solidFill>
                          <a:latin typeface="Times New Roman" panose="02020603050405020304" pitchFamily="18" charset="0"/>
                          <a:cs typeface="Times New Roman" panose="02020603050405020304" pitchFamily="18" charset="0"/>
                        </a:rPr>
                        <a:t> </a:t>
                      </a:r>
                      <a:r>
                        <a:rPr sz="1500" b="0" spc="-55" dirty="0">
                          <a:solidFill>
                            <a:schemeClr val="tx1"/>
                          </a:solidFill>
                          <a:latin typeface="Times New Roman" panose="02020603050405020304" pitchFamily="18" charset="0"/>
                          <a:cs typeface="Times New Roman" panose="02020603050405020304" pitchFamily="18" charset="0"/>
                        </a:rPr>
                        <a:t>рег</a:t>
                      </a:r>
                      <a:r>
                        <a:rPr sz="1500" b="0" spc="-50" dirty="0">
                          <a:solidFill>
                            <a:schemeClr val="tx1"/>
                          </a:solidFill>
                          <a:latin typeface="Times New Roman" panose="02020603050405020304" pitchFamily="18" charset="0"/>
                          <a:cs typeface="Times New Roman" panose="02020603050405020304" pitchFamily="18" charset="0"/>
                        </a:rPr>
                        <a:t>ио</a:t>
                      </a:r>
                      <a:r>
                        <a:rPr sz="1500" b="0" spc="-55" dirty="0">
                          <a:solidFill>
                            <a:schemeClr val="tx1"/>
                          </a:solidFill>
                          <a:latin typeface="Times New Roman" panose="02020603050405020304" pitchFamily="18" charset="0"/>
                          <a:cs typeface="Times New Roman" panose="02020603050405020304" pitchFamily="18" charset="0"/>
                        </a:rPr>
                        <a:t>на</a:t>
                      </a:r>
                      <a:r>
                        <a:rPr sz="1500" b="0" spc="-40" dirty="0">
                          <a:solidFill>
                            <a:schemeClr val="tx1"/>
                          </a:solidFill>
                          <a:latin typeface="Times New Roman" panose="02020603050405020304" pitchFamily="18" charset="0"/>
                          <a:cs typeface="Times New Roman" panose="02020603050405020304" pitchFamily="18" charset="0"/>
                        </a:rPr>
                        <a:t>л</a:t>
                      </a:r>
                      <a:r>
                        <a:rPr sz="1500" b="0" spc="-50" dirty="0">
                          <a:solidFill>
                            <a:schemeClr val="tx1"/>
                          </a:solidFill>
                          <a:latin typeface="Times New Roman" panose="02020603050405020304" pitchFamily="18" charset="0"/>
                          <a:cs typeface="Times New Roman" panose="02020603050405020304" pitchFamily="18" charset="0"/>
                        </a:rPr>
                        <a:t>ь</a:t>
                      </a:r>
                      <a:r>
                        <a:rPr sz="1500" b="0" spc="-55" dirty="0">
                          <a:solidFill>
                            <a:schemeClr val="tx1"/>
                          </a:solidFill>
                          <a:latin typeface="Times New Roman" panose="02020603050405020304" pitchFamily="18" charset="0"/>
                          <a:cs typeface="Times New Roman" panose="02020603050405020304" pitchFamily="18" charset="0"/>
                        </a:rPr>
                        <a:t>н</a:t>
                      </a:r>
                      <a:r>
                        <a:rPr sz="1500" b="0" spc="-45" dirty="0">
                          <a:solidFill>
                            <a:schemeClr val="tx1"/>
                          </a:solidFill>
                          <a:latin typeface="Times New Roman" panose="02020603050405020304" pitchFamily="18" charset="0"/>
                          <a:cs typeface="Times New Roman" panose="02020603050405020304" pitchFamily="18" charset="0"/>
                        </a:rPr>
                        <a:t>о</a:t>
                      </a:r>
                      <a:r>
                        <a:rPr sz="1500" b="0" dirty="0">
                          <a:solidFill>
                            <a:schemeClr val="tx1"/>
                          </a:solidFill>
                          <a:latin typeface="Times New Roman" panose="02020603050405020304" pitchFamily="18" charset="0"/>
                          <a:cs typeface="Times New Roman" panose="02020603050405020304" pitchFamily="18" charset="0"/>
                        </a:rPr>
                        <a:t>м</a:t>
                      </a:r>
                      <a:r>
                        <a:rPr sz="1500" b="0" spc="-75" dirty="0">
                          <a:solidFill>
                            <a:schemeClr val="tx1"/>
                          </a:solidFill>
                          <a:latin typeface="Times New Roman" panose="02020603050405020304" pitchFamily="18" charset="0"/>
                          <a:cs typeface="Times New Roman" panose="02020603050405020304" pitchFamily="18" charset="0"/>
                        </a:rPr>
                        <a:t> </a:t>
                      </a:r>
                      <a:r>
                        <a:rPr sz="1500" b="0" spc="-55" dirty="0">
                          <a:solidFill>
                            <a:schemeClr val="tx1"/>
                          </a:solidFill>
                          <a:latin typeface="Times New Roman" panose="02020603050405020304" pitchFamily="18" charset="0"/>
                          <a:cs typeface="Times New Roman" panose="02020603050405020304" pitchFamily="18" charset="0"/>
                        </a:rPr>
                        <a:t>пр</a:t>
                      </a:r>
                      <a:r>
                        <a:rPr sz="1500" b="0" spc="-45" dirty="0">
                          <a:solidFill>
                            <a:schemeClr val="tx1"/>
                          </a:solidFill>
                          <a:latin typeface="Times New Roman" panose="02020603050405020304" pitchFamily="18" charset="0"/>
                          <a:cs typeface="Times New Roman" panose="02020603050405020304" pitchFamily="18" charset="0"/>
                        </a:rPr>
                        <a:t>од</a:t>
                      </a:r>
                      <a:r>
                        <a:rPr sz="1500" b="0" spc="-55" dirty="0">
                          <a:solidFill>
                            <a:schemeClr val="tx1"/>
                          </a:solidFill>
                          <a:latin typeface="Times New Roman" panose="02020603050405020304" pitchFamily="18" charset="0"/>
                          <a:cs typeface="Times New Roman" panose="02020603050405020304" pitchFamily="18" charset="0"/>
                        </a:rPr>
                        <a:t>ук</a:t>
                      </a:r>
                      <a:r>
                        <a:rPr sz="1500" b="0" spc="-50" dirty="0">
                          <a:solidFill>
                            <a:schemeClr val="tx1"/>
                          </a:solidFill>
                          <a:latin typeface="Times New Roman" panose="02020603050405020304" pitchFamily="18" charset="0"/>
                          <a:cs typeface="Times New Roman" panose="02020603050405020304" pitchFamily="18" charset="0"/>
                        </a:rPr>
                        <a:t>т</a:t>
                      </a:r>
                      <a:r>
                        <a:rPr sz="1500" b="0" dirty="0">
                          <a:solidFill>
                            <a:schemeClr val="tx1"/>
                          </a:solidFill>
                          <a:latin typeface="Times New Roman" panose="02020603050405020304" pitchFamily="18" charset="0"/>
                          <a:cs typeface="Times New Roman" panose="02020603050405020304" pitchFamily="18" charset="0"/>
                        </a:rPr>
                        <a:t>е</a:t>
                      </a:r>
                    </a:p>
                  </a:txBody>
                  <a:tcPr marL="0" marR="0" marT="53975" marB="0" anchor="ctr"/>
                </a:tc>
                <a:tc>
                  <a:txBody>
                    <a:bodyPr/>
                    <a:lstStyle/>
                    <a:p>
                      <a:pPr marL="81915">
                        <a:lnSpc>
                          <a:spcPct val="100000"/>
                        </a:lnSpc>
                        <a:spcBef>
                          <a:spcPts val="0"/>
                        </a:spcBef>
                      </a:pPr>
                      <a:r>
                        <a:rPr lang="ru-RU" sz="1500" b="0" spc="-80" dirty="0">
                          <a:solidFill>
                            <a:schemeClr val="tx1"/>
                          </a:solidFill>
                          <a:latin typeface="Times New Roman" panose="02020603050405020304" pitchFamily="18" charset="0"/>
                          <a:cs typeface="Times New Roman" panose="02020603050405020304" pitchFamily="18" charset="0"/>
                        </a:rPr>
                        <a:t>12,2 </a:t>
                      </a:r>
                      <a:r>
                        <a:rPr sz="1500" b="0" spc="-80" dirty="0">
                          <a:solidFill>
                            <a:schemeClr val="tx1"/>
                          </a:solidFill>
                          <a:latin typeface="Times New Roman" panose="02020603050405020304" pitchFamily="18" charset="0"/>
                          <a:cs typeface="Times New Roman" panose="02020603050405020304" pitchFamily="18" charset="0"/>
                        </a:rPr>
                        <a:t>%</a:t>
                      </a:r>
                      <a:endParaRPr sz="1500" b="0" dirty="0">
                        <a:solidFill>
                          <a:schemeClr val="tx1"/>
                        </a:solidFill>
                        <a:latin typeface="Times New Roman" panose="02020603050405020304" pitchFamily="18" charset="0"/>
                        <a:cs typeface="Times New Roman" panose="02020603050405020304" pitchFamily="18" charset="0"/>
                      </a:endParaRPr>
                    </a:p>
                  </a:txBody>
                  <a:tcPr marL="0" marR="0" marT="53975" marB="0" anchor="ctr"/>
                </a:tc>
                <a:extLst>
                  <a:ext uri="{0D108BD9-81ED-4DB2-BD59-A6C34878D82A}">
                    <a16:rowId xmlns:a16="http://schemas.microsoft.com/office/drawing/2014/main" val="10011"/>
                  </a:ext>
                </a:extLst>
              </a:tr>
            </a:tbl>
          </a:graphicData>
        </a:graphic>
      </p:graphicFrame>
      <p:pic>
        <p:nvPicPr>
          <p:cNvPr id="3" name="Рисунок 2">
            <a:extLst>
              <a:ext uri="{FF2B5EF4-FFF2-40B4-BE49-F238E27FC236}">
                <a16:creationId xmlns:a16="http://schemas.microsoft.com/office/drawing/2014/main" id="{95597ECB-24B9-5DCC-6EEE-E980AED2F9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84" y="1014221"/>
            <a:ext cx="3082835" cy="3258187"/>
          </a:xfrm>
          <a:prstGeom prst="rect">
            <a:avLst/>
          </a:prstGeom>
        </p:spPr>
      </p:pic>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16" name="Прямоугольник 15">
            <a:extLst>
              <a:ext uri="{FF2B5EF4-FFF2-40B4-BE49-F238E27FC236}">
                <a16:creationId xmlns:a16="http://schemas.microsoft.com/office/drawing/2014/main" id="{2339B7D0-D2B3-2C29-7B67-3CB8290098F2}"/>
              </a:ext>
            </a:extLst>
          </p:cNvPr>
          <p:cNvSpPr/>
          <p:nvPr/>
        </p:nvSpPr>
        <p:spPr>
          <a:xfrm>
            <a:off x="117989" y="4730230"/>
            <a:ext cx="3783017" cy="784830"/>
          </a:xfrm>
          <a:prstGeom prst="rect">
            <a:avLst/>
          </a:prstGeom>
        </p:spPr>
        <p:txBody>
          <a:bodyPr wrap="square">
            <a:spAutoFit/>
          </a:bodyPr>
          <a:lstStyle/>
          <a:p>
            <a:pPr algn="ctr"/>
            <a:r>
              <a:rPr lang="ru-RU" sz="1500" dirty="0">
                <a:solidFill>
                  <a:schemeClr val="tx1">
                    <a:lumMod val="75000"/>
                    <a:lumOff val="25000"/>
                  </a:schemeClr>
                </a:solidFill>
                <a:latin typeface="Times New Roman" panose="02020603050405020304" pitchFamily="18" charset="0"/>
                <a:ea typeface="Tahoma" pitchFamily="34" charset="0"/>
                <a:cs typeface="Times New Roman" panose="02020603050405020304" pitchFamily="18" charset="0"/>
              </a:rPr>
              <a:t>СЕЛЬСКОХОЗЯЙСТВЕННЫМ </a:t>
            </a:r>
            <a:br>
              <a:rPr lang="ru-RU" sz="1500" dirty="0">
                <a:solidFill>
                  <a:schemeClr val="tx1">
                    <a:lumMod val="75000"/>
                    <a:lumOff val="25000"/>
                  </a:schemeClr>
                </a:solidFill>
                <a:latin typeface="Times New Roman" panose="02020603050405020304" pitchFamily="18" charset="0"/>
                <a:ea typeface="Tahoma" pitchFamily="34" charset="0"/>
                <a:cs typeface="Times New Roman" panose="02020603050405020304" pitchFamily="18" charset="0"/>
              </a:rPr>
            </a:br>
            <a:r>
              <a:rPr lang="ru-RU" sz="1500" dirty="0">
                <a:solidFill>
                  <a:schemeClr val="tx1">
                    <a:lumMod val="75000"/>
                    <a:lumOff val="25000"/>
                  </a:schemeClr>
                </a:solidFill>
                <a:latin typeface="Times New Roman" panose="02020603050405020304" pitchFamily="18" charset="0"/>
                <a:ea typeface="Tahoma" pitchFamily="34" charset="0"/>
                <a:cs typeface="Times New Roman" panose="02020603050405020304" pitchFamily="18" charset="0"/>
              </a:rPr>
              <a:t>ПРОИЗВОДСТВОМ ЗАНИМАЮТСЯ </a:t>
            </a:r>
          </a:p>
          <a:p>
            <a:pPr algn="ctr"/>
            <a:r>
              <a:rPr lang="ru-RU" sz="1500" b="1" dirty="0">
                <a:latin typeface="Times New Roman" panose="02020603050405020304" pitchFamily="18" charset="0"/>
                <a:ea typeface="Tahoma" pitchFamily="34" charset="0"/>
                <a:cs typeface="Times New Roman" panose="02020603050405020304" pitchFamily="18" charset="0"/>
              </a:rPr>
              <a:t>1 174 организации</a:t>
            </a:r>
            <a:endParaRPr lang="ru-RU" sz="1500" dirty="0">
              <a:latin typeface="Times New Roman" panose="02020603050405020304" pitchFamily="18" charset="0"/>
              <a:ea typeface="Tahoma" pitchFamily="34" charset="0"/>
              <a:cs typeface="Times New Roman" panose="02020603050405020304" pitchFamily="18" charset="0"/>
            </a:endParaRPr>
          </a:p>
        </p:txBody>
      </p:sp>
      <p:sp>
        <p:nvSpPr>
          <p:cNvPr id="17" name="Прямоугольник 16">
            <a:extLst>
              <a:ext uri="{FF2B5EF4-FFF2-40B4-BE49-F238E27FC236}">
                <a16:creationId xmlns:a16="http://schemas.microsoft.com/office/drawing/2014/main" id="{C3D27333-A06C-8956-EA4C-D24CE22633C0}"/>
              </a:ext>
            </a:extLst>
          </p:cNvPr>
          <p:cNvSpPr/>
          <p:nvPr/>
        </p:nvSpPr>
        <p:spPr>
          <a:xfrm>
            <a:off x="3485437" y="4730232"/>
            <a:ext cx="4599093" cy="784830"/>
          </a:xfrm>
          <a:prstGeom prst="rect">
            <a:avLst/>
          </a:prstGeom>
        </p:spPr>
        <p:txBody>
          <a:bodyPr wrap="square">
            <a:spAutoFit/>
          </a:bodyPr>
          <a:lstStyle/>
          <a:p>
            <a:pPr lvl="0" algn="ctr"/>
            <a:r>
              <a:rPr lang="ru-RU" sz="1500" dirty="0">
                <a:solidFill>
                  <a:prstClr val="black">
                    <a:lumMod val="75000"/>
                    <a:lumOff val="25000"/>
                  </a:prstClr>
                </a:solidFill>
                <a:latin typeface="Times New Roman" panose="02020603050405020304" pitchFamily="18" charset="0"/>
                <a:ea typeface="Tahoma" pitchFamily="34" charset="0"/>
                <a:cs typeface="Times New Roman" panose="02020603050405020304" pitchFamily="18" charset="0"/>
              </a:rPr>
              <a:t>МАЛОЕ СЕЛЬСКОЕ </a:t>
            </a:r>
            <a:br>
              <a:rPr lang="ru-RU" sz="1500" dirty="0">
                <a:solidFill>
                  <a:prstClr val="black">
                    <a:lumMod val="75000"/>
                    <a:lumOff val="25000"/>
                  </a:prstClr>
                </a:solidFill>
                <a:latin typeface="Times New Roman" panose="02020603050405020304" pitchFamily="18" charset="0"/>
                <a:ea typeface="Tahoma" pitchFamily="34" charset="0"/>
                <a:cs typeface="Times New Roman" panose="02020603050405020304" pitchFamily="18" charset="0"/>
              </a:rPr>
            </a:br>
            <a:r>
              <a:rPr lang="ru-RU" sz="1500" dirty="0">
                <a:solidFill>
                  <a:prstClr val="black">
                    <a:lumMod val="75000"/>
                    <a:lumOff val="25000"/>
                  </a:prstClr>
                </a:solidFill>
                <a:latin typeface="Times New Roman" panose="02020603050405020304" pitchFamily="18" charset="0"/>
                <a:ea typeface="Tahoma" pitchFamily="34" charset="0"/>
                <a:cs typeface="Times New Roman" panose="02020603050405020304" pitchFamily="18" charset="0"/>
              </a:rPr>
              <a:t>ПРЕДПРИНИМАТЕЛЬСТВО ПРЕДСТАВЛЕНО </a:t>
            </a:r>
          </a:p>
          <a:p>
            <a:pPr lvl="0" algn="ctr"/>
            <a:r>
              <a:rPr lang="ru-RU" sz="1500" b="1" dirty="0">
                <a:latin typeface="Times New Roman" panose="02020603050405020304" pitchFamily="18" charset="0"/>
                <a:ea typeface="Tahoma" pitchFamily="34" charset="0"/>
                <a:cs typeface="Times New Roman" panose="02020603050405020304" pitchFamily="18" charset="0"/>
              </a:rPr>
              <a:t>7 984 КФХ и ИП</a:t>
            </a:r>
            <a:endParaRPr lang="ru-RU" sz="1500" dirty="0">
              <a:latin typeface="Times New Roman" panose="02020603050405020304" pitchFamily="18" charset="0"/>
              <a:ea typeface="Tahoma" pitchFamily="34" charset="0"/>
              <a:cs typeface="Times New Roman" panose="02020603050405020304" pitchFamily="18" charset="0"/>
            </a:endParaRPr>
          </a:p>
        </p:txBody>
      </p:sp>
      <p:sp>
        <p:nvSpPr>
          <p:cNvPr id="18" name="Прямоугольник 17">
            <a:extLst>
              <a:ext uri="{FF2B5EF4-FFF2-40B4-BE49-F238E27FC236}">
                <a16:creationId xmlns:a16="http://schemas.microsoft.com/office/drawing/2014/main" id="{7941B05D-4A35-2F89-BB81-20CE33837989}"/>
              </a:ext>
            </a:extLst>
          </p:cNvPr>
          <p:cNvSpPr/>
          <p:nvPr/>
        </p:nvSpPr>
        <p:spPr>
          <a:xfrm>
            <a:off x="7694695" y="4591733"/>
            <a:ext cx="4379324" cy="923330"/>
          </a:xfrm>
          <a:prstGeom prst="rect">
            <a:avLst/>
          </a:prstGeom>
        </p:spPr>
        <p:txBody>
          <a:bodyPr wrap="square">
            <a:spAutoFit/>
          </a:bodyPr>
          <a:lstStyle/>
          <a:p>
            <a:pPr algn="ctr"/>
            <a:endParaRPr lang="ru-RU" sz="900" dirty="0">
              <a:solidFill>
                <a:schemeClr val="tx1">
                  <a:lumMod val="75000"/>
                  <a:lumOff val="25000"/>
                </a:schemeClr>
              </a:solidFill>
              <a:latin typeface="Tahoma" pitchFamily="34" charset="0"/>
              <a:ea typeface="Tahoma" pitchFamily="34" charset="0"/>
              <a:cs typeface="Tahoma" pitchFamily="34" charset="0"/>
            </a:endParaRPr>
          </a:p>
          <a:p>
            <a:pPr algn="ctr"/>
            <a:r>
              <a:rPr lang="ru-RU" sz="1500" dirty="0">
                <a:solidFill>
                  <a:schemeClr val="tx1">
                    <a:lumMod val="75000"/>
                    <a:lumOff val="25000"/>
                  </a:schemeClr>
                </a:solidFill>
                <a:latin typeface="Times New Roman" panose="02020603050405020304" pitchFamily="18" charset="0"/>
                <a:ea typeface="Tahoma" pitchFamily="34" charset="0"/>
                <a:cs typeface="Times New Roman" panose="02020603050405020304" pitchFamily="18" charset="0"/>
              </a:rPr>
              <a:t>ПЕРЕРАБАТЫВАЮТ </a:t>
            </a:r>
            <a:br>
              <a:rPr lang="ru-RU" sz="1500" dirty="0">
                <a:solidFill>
                  <a:schemeClr val="tx1">
                    <a:lumMod val="75000"/>
                    <a:lumOff val="25000"/>
                  </a:schemeClr>
                </a:solidFill>
                <a:latin typeface="Times New Roman" panose="02020603050405020304" pitchFamily="18" charset="0"/>
                <a:ea typeface="Tahoma" pitchFamily="34" charset="0"/>
                <a:cs typeface="Times New Roman" panose="02020603050405020304" pitchFamily="18" charset="0"/>
              </a:rPr>
            </a:br>
            <a:r>
              <a:rPr lang="ru-RU" sz="1500" dirty="0">
                <a:solidFill>
                  <a:schemeClr val="tx1">
                    <a:lumMod val="75000"/>
                    <a:lumOff val="25000"/>
                  </a:schemeClr>
                </a:solidFill>
                <a:latin typeface="Times New Roman" panose="02020603050405020304" pitchFamily="18" charset="0"/>
                <a:ea typeface="Tahoma" pitchFamily="34" charset="0"/>
                <a:cs typeface="Times New Roman" panose="02020603050405020304" pitchFamily="18" charset="0"/>
              </a:rPr>
              <a:t>СЕЛЬСКОХОЗЯЙСТВЕННУЮ ПРОДУКЦИЮ </a:t>
            </a:r>
          </a:p>
          <a:p>
            <a:pPr algn="ctr"/>
            <a:r>
              <a:rPr lang="ru-RU" sz="1500" b="1" dirty="0">
                <a:latin typeface="Times New Roman" panose="02020603050405020304" pitchFamily="18" charset="0"/>
                <a:ea typeface="Tahoma" pitchFamily="34" charset="0"/>
                <a:cs typeface="Times New Roman" panose="02020603050405020304" pitchFamily="18" charset="0"/>
              </a:rPr>
              <a:t>650 предприятий</a:t>
            </a:r>
            <a:endParaRPr lang="ru-RU" sz="1500" dirty="0">
              <a:latin typeface="Times New Roman" panose="02020603050405020304" pitchFamily="18" charset="0"/>
              <a:ea typeface="Tahoma" pitchFamily="34" charset="0"/>
              <a:cs typeface="Times New Roman" panose="02020603050405020304" pitchFamily="18" charset="0"/>
            </a:endParaRPr>
          </a:p>
        </p:txBody>
      </p:sp>
      <p:sp>
        <p:nvSpPr>
          <p:cNvPr id="25" name="object 16">
            <a:extLst>
              <a:ext uri="{FF2B5EF4-FFF2-40B4-BE49-F238E27FC236}">
                <a16:creationId xmlns:a16="http://schemas.microsoft.com/office/drawing/2014/main" id="{335E19B2-F059-8EFF-DD65-721C1478FBCB}"/>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3</a:t>
            </a:r>
            <a:endParaRPr sz="1800" dirty="0">
              <a:latin typeface="Calibri"/>
              <a:cs typeface="Calibri"/>
            </a:endParaRPr>
          </a:p>
        </p:txBody>
      </p:sp>
      <p:pic>
        <p:nvPicPr>
          <p:cNvPr id="14" name="Picture 3" descr="C:\Users\Tolmosov\Desktop\фоны2016\gerb_rostovskoy_oblasti.png">
            <a:extLst>
              <a:ext uri="{FF2B5EF4-FFF2-40B4-BE49-F238E27FC236}">
                <a16:creationId xmlns:a16="http://schemas.microsoft.com/office/drawing/2014/main" id="{A65CEE1D-4970-B644-BF3A-ED524CDFF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3092" y="1015732"/>
            <a:ext cx="1267508" cy="108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Заголовок 1">
            <a:extLst>
              <a:ext uri="{FF2B5EF4-FFF2-40B4-BE49-F238E27FC236}">
                <a16:creationId xmlns:a16="http://schemas.microsoft.com/office/drawing/2014/main" id="{14544CD0-96DD-B9E1-614A-2FA980E12EE0}"/>
              </a:ext>
            </a:extLst>
          </p:cNvPr>
          <p:cNvSpPr txBox="1">
            <a:spLocks noChangeArrowheads="1"/>
          </p:cNvSpPr>
          <p:nvPr/>
        </p:nvSpPr>
        <p:spPr bwMode="auto">
          <a:xfrm>
            <a:off x="9762849" y="172518"/>
            <a:ext cx="2561489" cy="10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69" tIns="60684" rIns="121369" bIns="60684"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sz="1200" b="1" dirty="0">
                <a:latin typeface="Times New Roman" panose="02020603050405020304" pitchFamily="18" charset="0"/>
                <a:cs typeface="Times New Roman" panose="02020603050405020304" pitchFamily="18" charset="0"/>
              </a:rPr>
              <a:t>Министерство сельского </a:t>
            </a:r>
          </a:p>
          <a:p>
            <a:pPr algn="ctr" eaLnBrk="1" hangingPunct="1"/>
            <a:r>
              <a:rPr lang="ru-RU" altLang="ru-RU" sz="1200" b="1" dirty="0">
                <a:latin typeface="Times New Roman" panose="02020603050405020304" pitchFamily="18" charset="0"/>
                <a:cs typeface="Times New Roman" panose="02020603050405020304" pitchFamily="18" charset="0"/>
              </a:rPr>
              <a:t>хозяйства и продовольствия Ростовской области</a:t>
            </a:r>
          </a:p>
        </p:txBody>
      </p:sp>
      <p:pic>
        <p:nvPicPr>
          <p:cNvPr id="5" name="Рисунок 4" descr="Пейзаж фермы">
            <a:extLst>
              <a:ext uri="{FF2B5EF4-FFF2-40B4-BE49-F238E27FC236}">
                <a16:creationId xmlns:a16="http://schemas.microsoft.com/office/drawing/2014/main" id="{21C84739-082E-63D0-3742-558724EE83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427157" y="5602960"/>
            <a:ext cx="1074636" cy="1074636"/>
          </a:xfrm>
          <a:prstGeom prst="rect">
            <a:avLst/>
          </a:prstGeom>
        </p:spPr>
      </p:pic>
      <p:pic>
        <p:nvPicPr>
          <p:cNvPr id="20" name="Рисунок 19" descr="Фермер">
            <a:extLst>
              <a:ext uri="{FF2B5EF4-FFF2-40B4-BE49-F238E27FC236}">
                <a16:creationId xmlns:a16="http://schemas.microsoft.com/office/drawing/2014/main" id="{5F3D81A6-BF32-6A54-EB90-54E1164A89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246783" y="5602960"/>
            <a:ext cx="1076400" cy="1076400"/>
          </a:xfrm>
          <a:prstGeom prst="rect">
            <a:avLst/>
          </a:prstGeom>
        </p:spPr>
      </p:pic>
      <p:pic>
        <p:nvPicPr>
          <p:cNvPr id="24" name="Рисунок 23">
            <a:extLst>
              <a:ext uri="{FF2B5EF4-FFF2-40B4-BE49-F238E27FC236}">
                <a16:creationId xmlns:a16="http://schemas.microsoft.com/office/drawing/2014/main" id="{31805ECD-E643-47C3-6377-F7D2241A371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333801" y="5601196"/>
            <a:ext cx="1076400" cy="1076400"/>
          </a:xfrm>
          <a:prstGeom prst="rect">
            <a:avLst/>
          </a:prstGeom>
        </p:spPr>
      </p:pic>
      <p:pic>
        <p:nvPicPr>
          <p:cNvPr id="4" name="Рисунок 3">
            <a:extLst>
              <a:ext uri="{FF2B5EF4-FFF2-40B4-BE49-F238E27FC236}">
                <a16:creationId xmlns:a16="http://schemas.microsoft.com/office/drawing/2014/main" id="{9AB55B7F-7526-6B64-FA4E-7A7C29737924}"/>
              </a:ext>
            </a:extLst>
          </p:cNvPr>
          <p:cNvPicPr>
            <a:picLocks noChangeAspect="1"/>
          </p:cNvPicPr>
          <p:nvPr/>
        </p:nvPicPr>
        <p:blipFill rotWithShape="1">
          <a:blip r:embed="rId10">
            <a:extLst>
              <a:ext uri="{28A0092B-C50C-407E-A947-70E740481C1C}">
                <a14:useLocalDpi xmlns:a14="http://schemas.microsoft.com/office/drawing/2010/main" val="0"/>
              </a:ext>
            </a:extLst>
          </a:blip>
          <a:srcRect l="7653" t="8983" r="10936" b="11039"/>
          <a:stretch/>
        </p:blipFill>
        <p:spPr>
          <a:xfrm>
            <a:off x="10364888" y="2971793"/>
            <a:ext cx="1323915" cy="1300615"/>
          </a:xfrm>
          <a:prstGeom prst="rect">
            <a:avLst/>
          </a:prstGeom>
        </p:spPr>
      </p:pic>
    </p:spTree>
    <p:extLst>
      <p:ext uri="{BB962C8B-B14F-4D97-AF65-F5344CB8AC3E}">
        <p14:creationId xmlns:p14="http://schemas.microsoft.com/office/powerpoint/2010/main" val="31821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7E631FD-5F77-DD86-4FDA-D151BE0796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97314"/>
            <a:ext cx="1229969" cy="1384300"/>
          </a:xfrm>
          <a:prstGeom prst="rect">
            <a:avLst/>
          </a:prstGeom>
          <a:noFill/>
          <a:ln>
            <a:noFill/>
          </a:ln>
        </p:spPr>
      </p:pic>
      <p:sp>
        <p:nvSpPr>
          <p:cNvPr id="7" name="TextBox 6">
            <a:extLst>
              <a:ext uri="{FF2B5EF4-FFF2-40B4-BE49-F238E27FC236}">
                <a16:creationId xmlns:a16="http://schemas.microsoft.com/office/drawing/2014/main" id="{AF352E14-61AF-7A00-4545-FA495FE1323E}"/>
              </a:ext>
            </a:extLst>
          </p:cNvPr>
          <p:cNvSpPr txBox="1"/>
          <p:nvPr/>
        </p:nvSpPr>
        <p:spPr>
          <a:xfrm>
            <a:off x="1295057" y="50800"/>
            <a:ext cx="6108700" cy="1477328"/>
          </a:xfrm>
          <a:prstGeom prst="rect">
            <a:avLst/>
          </a:prstGeom>
          <a:noFill/>
        </p:spPr>
        <p:txBody>
          <a:bodyPr wrap="square">
            <a:spAutoFit/>
          </a:bodyPr>
          <a:lstStyle/>
          <a:p>
            <a:pPr>
              <a:tabLst>
                <a:tab pos="2907030" algn="l"/>
              </a:tabLst>
            </a:pPr>
            <a:r>
              <a:rPr lang="ru-RU" sz="1800" b="1" dirty="0">
                <a:solidFill>
                  <a:srgbClr val="18427C"/>
                </a:solidFill>
                <a:effectLst/>
                <a:latin typeface="Times New Roman" panose="02020603050405020304" pitchFamily="18" charset="0"/>
                <a:ea typeface="Times New Roman" panose="02020603050405020304" pitchFamily="18" charset="0"/>
                <a:cs typeface="Times New Roman" panose="02020603050405020304" pitchFamily="18" charset="0"/>
              </a:rPr>
              <a:t>АО «Региональная корпорация 	</a:t>
            </a:r>
            <a:endParaRPr lang="ru-RU" sz="1600" b="1" dirty="0">
              <a:solidFill>
                <a:srgbClr val="243F60"/>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ru-RU" sz="1800" b="1" dirty="0">
                <a:solidFill>
                  <a:srgbClr val="18427C"/>
                </a:solidFill>
                <a:effectLst/>
                <a:latin typeface="Times New Roman" panose="02020603050405020304" pitchFamily="18" charset="0"/>
                <a:ea typeface="Times New Roman" panose="02020603050405020304" pitchFamily="18" charset="0"/>
                <a:cs typeface="Times New Roman" panose="02020603050405020304" pitchFamily="18" charset="0"/>
              </a:rPr>
              <a:t>развития»</a:t>
            </a:r>
            <a:endParaRPr lang="ru-RU" sz="1600" b="1" dirty="0">
              <a:solidFill>
                <a:srgbClr val="243F60"/>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ru-RU" sz="1800" dirty="0">
                <a:solidFill>
                  <a:srgbClr val="000000"/>
                </a:solidFill>
                <a:effectLst/>
                <a:latin typeface="Times New Roman" panose="02020603050405020304" pitchFamily="18" charset="0"/>
                <a:ea typeface="Times New Roman" panose="02020603050405020304" pitchFamily="18" charset="0"/>
              </a:rPr>
              <a:t>Центр компетенций в сфере </a:t>
            </a:r>
            <a:endParaRPr lang="ru-RU" sz="1600" dirty="0">
              <a:effectLst/>
              <a:latin typeface="Times New Roman" panose="02020603050405020304" pitchFamily="18" charset="0"/>
              <a:ea typeface="Times New Roman" panose="02020603050405020304" pitchFamily="18" charset="0"/>
            </a:endParaRPr>
          </a:p>
          <a:p>
            <a:r>
              <a:rPr lang="ru-RU" sz="1800" dirty="0">
                <a:solidFill>
                  <a:srgbClr val="000000"/>
                </a:solidFill>
                <a:effectLst/>
                <a:latin typeface="Times New Roman" panose="02020603050405020304" pitchFamily="18" charset="0"/>
                <a:ea typeface="Times New Roman" panose="02020603050405020304" pitchFamily="18" charset="0"/>
              </a:rPr>
              <a:t>сельскохозяйственной кооперации и </a:t>
            </a:r>
            <a:endParaRPr lang="ru-RU" sz="1600" dirty="0">
              <a:effectLst/>
              <a:latin typeface="Times New Roman" panose="02020603050405020304" pitchFamily="18" charset="0"/>
              <a:ea typeface="Times New Roman" panose="02020603050405020304" pitchFamily="18" charset="0"/>
            </a:endParaRPr>
          </a:p>
          <a:p>
            <a:r>
              <a:rPr lang="ru-RU" sz="1800" dirty="0">
                <a:solidFill>
                  <a:srgbClr val="000000"/>
                </a:solidFill>
                <a:effectLst/>
                <a:latin typeface="Times New Roman" panose="02020603050405020304" pitchFamily="18" charset="0"/>
                <a:ea typeface="Times New Roman" panose="02020603050405020304" pitchFamily="18" charset="0"/>
              </a:rPr>
              <a:t>поддержки фермеров Ростовской области</a:t>
            </a:r>
            <a:endParaRPr lang="ru-RU" dirty="0"/>
          </a:p>
        </p:txBody>
      </p:sp>
      <p:pic>
        <p:nvPicPr>
          <p:cNvPr id="14" name="Рисунок 13">
            <a:extLst>
              <a:ext uri="{FF2B5EF4-FFF2-40B4-BE49-F238E27FC236}">
                <a16:creationId xmlns:a16="http://schemas.microsoft.com/office/drawing/2014/main" id="{368A5ABB-E8E2-2F54-60F7-798FE26DD4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93638" y="2305596"/>
            <a:ext cx="1722763" cy="1354772"/>
          </a:xfrm>
          <a:prstGeom prst="rect">
            <a:avLst/>
          </a:prstGeom>
        </p:spPr>
      </p:pic>
      <p:pic>
        <p:nvPicPr>
          <p:cNvPr id="16" name="Рисунок 15">
            <a:extLst>
              <a:ext uri="{FF2B5EF4-FFF2-40B4-BE49-F238E27FC236}">
                <a16:creationId xmlns:a16="http://schemas.microsoft.com/office/drawing/2014/main" id="{F4154820-9A06-5432-97C6-D7F792B031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92959" y="2544117"/>
            <a:ext cx="1795200" cy="1346400"/>
          </a:xfrm>
          <a:prstGeom prst="rect">
            <a:avLst/>
          </a:prstGeom>
        </p:spPr>
      </p:pic>
      <p:pic>
        <p:nvPicPr>
          <p:cNvPr id="18" name="Рисунок 17">
            <a:extLst>
              <a:ext uri="{FF2B5EF4-FFF2-40B4-BE49-F238E27FC236}">
                <a16:creationId xmlns:a16="http://schemas.microsoft.com/office/drawing/2014/main" id="{62DEF68A-B62B-9518-190D-D938459C4AB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94215" y="2408784"/>
            <a:ext cx="1294400" cy="1346200"/>
          </a:xfrm>
          <a:prstGeom prst="rect">
            <a:avLst/>
          </a:prstGeom>
        </p:spPr>
      </p:pic>
      <p:sp>
        <p:nvSpPr>
          <p:cNvPr id="27" name="圆角矩形 95">
            <a:extLst>
              <a:ext uri="{FF2B5EF4-FFF2-40B4-BE49-F238E27FC236}">
                <a16:creationId xmlns:a16="http://schemas.microsoft.com/office/drawing/2014/main" id="{459C0666-B7CC-99DE-D0CC-4070986AC2DA}"/>
              </a:ext>
            </a:extLst>
          </p:cNvPr>
          <p:cNvSpPr/>
          <p:nvPr/>
        </p:nvSpPr>
        <p:spPr>
          <a:xfrm>
            <a:off x="1570573" y="3686420"/>
            <a:ext cx="2725200" cy="1519200"/>
          </a:xfrm>
          <a:prstGeom prst="roundRect">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06" fontAlgn="auto">
              <a:spcBef>
                <a:spcPts val="0"/>
              </a:spcBef>
              <a:spcAft>
                <a:spcPts val="0"/>
              </a:spcAft>
              <a:defRPr/>
            </a:pPr>
            <a:endParaRPr lang="ru-RU" sz="1100" b="1" dirty="0">
              <a:solidFill>
                <a:srgbClr val="2B6030"/>
              </a:solidFill>
              <a:cs typeface="Arial" panose="020B0604020202020204" pitchFamily="34" charset="0"/>
            </a:endParaRPr>
          </a:p>
        </p:txBody>
      </p:sp>
      <p:sp>
        <p:nvSpPr>
          <p:cNvPr id="28" name="Прямоугольник 27">
            <a:extLst>
              <a:ext uri="{FF2B5EF4-FFF2-40B4-BE49-F238E27FC236}">
                <a16:creationId xmlns:a16="http://schemas.microsoft.com/office/drawing/2014/main" id="{EB53D862-2CEC-12D3-6864-4900D94157AB}"/>
              </a:ext>
            </a:extLst>
          </p:cNvPr>
          <p:cNvSpPr/>
          <p:nvPr/>
        </p:nvSpPr>
        <p:spPr>
          <a:xfrm>
            <a:off x="1700287" y="4663862"/>
            <a:ext cx="2947485" cy="364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200" b="1" dirty="0">
                <a:solidFill>
                  <a:schemeClr val="tx1"/>
                </a:solidFill>
                <a:latin typeface="Times New Roman" panose="02020603050405020304" pitchFamily="18" charset="0"/>
                <a:cs typeface="Times New Roman" panose="02020603050405020304" pitchFamily="18" charset="0"/>
              </a:rPr>
              <a:t>Помощь </a:t>
            </a:r>
          </a:p>
          <a:p>
            <a:pPr defTabSz="914206" fontAlgn="auto">
              <a:spcBef>
                <a:spcPts val="0"/>
              </a:spcBef>
              <a:spcAft>
                <a:spcPts val="0"/>
              </a:spcAft>
              <a:defRPr/>
            </a:pPr>
            <a:r>
              <a:rPr lang="ru-RU" sz="1100" dirty="0">
                <a:solidFill>
                  <a:schemeClr val="tx1"/>
                </a:solidFill>
                <a:latin typeface="Times New Roman" panose="02020603050405020304" pitchFamily="18" charset="0"/>
                <a:cs typeface="Times New Roman" panose="02020603050405020304" pitchFamily="18" charset="0"/>
              </a:rPr>
              <a:t>в определении вида господдержки</a:t>
            </a:r>
          </a:p>
        </p:txBody>
      </p:sp>
      <p:sp>
        <p:nvSpPr>
          <p:cNvPr id="31" name="Блок-схема: узел 30">
            <a:extLst>
              <a:ext uri="{FF2B5EF4-FFF2-40B4-BE49-F238E27FC236}">
                <a16:creationId xmlns:a16="http://schemas.microsoft.com/office/drawing/2014/main" id="{AC4226D6-9C1E-9128-9CD8-70AFF2BAF359}"/>
              </a:ext>
            </a:extLst>
          </p:cNvPr>
          <p:cNvSpPr/>
          <p:nvPr/>
        </p:nvSpPr>
        <p:spPr>
          <a:xfrm>
            <a:off x="1643821" y="3867775"/>
            <a:ext cx="114301" cy="137979"/>
          </a:xfrm>
          <a:prstGeom prst="flowChartConnector">
            <a:avLst/>
          </a:prstGeom>
          <a:solidFill>
            <a:srgbClr val="649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Блок-схема: узел 32">
            <a:extLst>
              <a:ext uri="{FF2B5EF4-FFF2-40B4-BE49-F238E27FC236}">
                <a16:creationId xmlns:a16="http://schemas.microsoft.com/office/drawing/2014/main" id="{8C27940E-D186-657F-35F2-44D15E29310E}"/>
              </a:ext>
            </a:extLst>
          </p:cNvPr>
          <p:cNvSpPr/>
          <p:nvPr/>
        </p:nvSpPr>
        <p:spPr>
          <a:xfrm>
            <a:off x="1643819" y="4282703"/>
            <a:ext cx="114301" cy="137979"/>
          </a:xfrm>
          <a:prstGeom prst="flowChartConnector">
            <a:avLst/>
          </a:prstGeom>
          <a:solidFill>
            <a:srgbClr val="649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Блок-схема: узел 33">
            <a:extLst>
              <a:ext uri="{FF2B5EF4-FFF2-40B4-BE49-F238E27FC236}">
                <a16:creationId xmlns:a16="http://schemas.microsoft.com/office/drawing/2014/main" id="{1965411E-3E1E-B36F-4F47-7469BF5CC018}"/>
              </a:ext>
            </a:extLst>
          </p:cNvPr>
          <p:cNvSpPr/>
          <p:nvPr/>
        </p:nvSpPr>
        <p:spPr>
          <a:xfrm>
            <a:off x="1643820" y="4682027"/>
            <a:ext cx="114301" cy="137979"/>
          </a:xfrm>
          <a:prstGeom prst="flowChartConnector">
            <a:avLst/>
          </a:prstGeom>
          <a:solidFill>
            <a:srgbClr val="649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圆角矩形 95">
            <a:extLst>
              <a:ext uri="{FF2B5EF4-FFF2-40B4-BE49-F238E27FC236}">
                <a16:creationId xmlns:a16="http://schemas.microsoft.com/office/drawing/2014/main" id="{31CEC775-8D57-7CAF-AD27-3FC85D3EC1A0}"/>
              </a:ext>
            </a:extLst>
          </p:cNvPr>
          <p:cNvSpPr/>
          <p:nvPr/>
        </p:nvSpPr>
        <p:spPr>
          <a:xfrm>
            <a:off x="4424941" y="3687110"/>
            <a:ext cx="2723582" cy="1517821"/>
          </a:xfrm>
          <a:prstGeom prst="roundRect">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06" fontAlgn="auto">
              <a:spcBef>
                <a:spcPts val="0"/>
              </a:spcBef>
              <a:spcAft>
                <a:spcPts val="0"/>
              </a:spcAft>
              <a:defRPr/>
            </a:pPr>
            <a:endParaRPr lang="ru-RU" sz="1100" b="1" dirty="0">
              <a:solidFill>
                <a:srgbClr val="2B6030"/>
              </a:solidFill>
              <a:cs typeface="Arial" panose="020B0604020202020204" pitchFamily="34" charset="0"/>
            </a:endParaRPr>
          </a:p>
        </p:txBody>
      </p:sp>
      <p:sp>
        <p:nvSpPr>
          <p:cNvPr id="36" name="Прямоугольник 35">
            <a:extLst>
              <a:ext uri="{FF2B5EF4-FFF2-40B4-BE49-F238E27FC236}">
                <a16:creationId xmlns:a16="http://schemas.microsoft.com/office/drawing/2014/main" id="{272B5648-48B9-4D2C-B072-6783F7612E75}"/>
              </a:ext>
            </a:extLst>
          </p:cNvPr>
          <p:cNvSpPr/>
          <p:nvPr/>
        </p:nvSpPr>
        <p:spPr>
          <a:xfrm>
            <a:off x="4529581" y="4619515"/>
            <a:ext cx="2488802" cy="415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200" b="1" dirty="0">
                <a:solidFill>
                  <a:schemeClr val="tx1"/>
                </a:solidFill>
                <a:latin typeface="Times New Roman" panose="02020603050405020304" pitchFamily="18" charset="0"/>
                <a:cs typeface="Times New Roman" panose="02020603050405020304" pitchFamily="18" charset="0"/>
              </a:rPr>
              <a:t>Предоставление</a:t>
            </a:r>
          </a:p>
          <a:p>
            <a:pPr defTabSz="914206" fontAlgn="auto">
              <a:spcBef>
                <a:spcPts val="0"/>
              </a:spcBef>
              <a:spcAft>
                <a:spcPts val="0"/>
              </a:spcAft>
              <a:defRPr/>
            </a:pPr>
            <a:r>
              <a:rPr lang="ru-RU" sz="1100" dirty="0">
                <a:solidFill>
                  <a:schemeClr val="tx1"/>
                </a:solidFill>
                <a:latin typeface="Times New Roman" panose="02020603050405020304" pitchFamily="18" charset="0"/>
                <a:cs typeface="Times New Roman" panose="02020603050405020304" pitchFamily="18" charset="0"/>
              </a:rPr>
              <a:t>типовых готовых форм документов</a:t>
            </a:r>
          </a:p>
        </p:txBody>
      </p:sp>
      <p:sp>
        <p:nvSpPr>
          <p:cNvPr id="37" name="Блок-схема: узел 36">
            <a:extLst>
              <a:ext uri="{FF2B5EF4-FFF2-40B4-BE49-F238E27FC236}">
                <a16:creationId xmlns:a16="http://schemas.microsoft.com/office/drawing/2014/main" id="{5FE2F119-47C8-0C72-D06A-2850DC895F4C}"/>
              </a:ext>
            </a:extLst>
          </p:cNvPr>
          <p:cNvSpPr/>
          <p:nvPr/>
        </p:nvSpPr>
        <p:spPr>
          <a:xfrm>
            <a:off x="4482108" y="3907198"/>
            <a:ext cx="114301" cy="137979"/>
          </a:xfrm>
          <a:prstGeom prst="flowChartConnector">
            <a:avLst/>
          </a:prstGeom>
          <a:solidFill>
            <a:srgbClr val="649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Блок-схема: узел 37">
            <a:extLst>
              <a:ext uri="{FF2B5EF4-FFF2-40B4-BE49-F238E27FC236}">
                <a16:creationId xmlns:a16="http://schemas.microsoft.com/office/drawing/2014/main" id="{492687A0-0296-7AD3-3A6B-BCE7771FEF12}"/>
              </a:ext>
            </a:extLst>
          </p:cNvPr>
          <p:cNvSpPr/>
          <p:nvPr/>
        </p:nvSpPr>
        <p:spPr>
          <a:xfrm>
            <a:off x="4482108" y="4294258"/>
            <a:ext cx="114301" cy="137979"/>
          </a:xfrm>
          <a:prstGeom prst="flowChartConnector">
            <a:avLst/>
          </a:prstGeom>
          <a:solidFill>
            <a:srgbClr val="649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Блок-схема: узел 38">
            <a:extLst>
              <a:ext uri="{FF2B5EF4-FFF2-40B4-BE49-F238E27FC236}">
                <a16:creationId xmlns:a16="http://schemas.microsoft.com/office/drawing/2014/main" id="{EF9B0232-B651-6D63-E625-46DF07DA1D82}"/>
              </a:ext>
            </a:extLst>
          </p:cNvPr>
          <p:cNvSpPr/>
          <p:nvPr/>
        </p:nvSpPr>
        <p:spPr>
          <a:xfrm>
            <a:off x="4476059" y="4681318"/>
            <a:ext cx="114301" cy="137979"/>
          </a:xfrm>
          <a:prstGeom prst="flowChartConnector">
            <a:avLst/>
          </a:prstGeom>
          <a:solidFill>
            <a:srgbClr val="649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圆角矩形 95">
            <a:extLst>
              <a:ext uri="{FF2B5EF4-FFF2-40B4-BE49-F238E27FC236}">
                <a16:creationId xmlns:a16="http://schemas.microsoft.com/office/drawing/2014/main" id="{5D0998BB-E49C-FBA7-835B-E5A92618861D}"/>
              </a:ext>
            </a:extLst>
          </p:cNvPr>
          <p:cNvSpPr/>
          <p:nvPr/>
        </p:nvSpPr>
        <p:spPr>
          <a:xfrm>
            <a:off x="7277691" y="3693212"/>
            <a:ext cx="2725200" cy="1519200"/>
          </a:xfrm>
          <a:prstGeom prst="roundRect">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06" fontAlgn="auto">
              <a:spcBef>
                <a:spcPts val="0"/>
              </a:spcBef>
              <a:spcAft>
                <a:spcPts val="0"/>
              </a:spcAft>
              <a:defRPr/>
            </a:pPr>
            <a:endParaRPr lang="ru-RU" sz="1100" b="1" dirty="0">
              <a:solidFill>
                <a:srgbClr val="2B6030"/>
              </a:solidFill>
              <a:cs typeface="Arial" panose="020B0604020202020204" pitchFamily="34" charset="0"/>
            </a:endParaRPr>
          </a:p>
        </p:txBody>
      </p:sp>
      <p:sp>
        <p:nvSpPr>
          <p:cNvPr id="42" name="Прямоугольник 41">
            <a:extLst>
              <a:ext uri="{FF2B5EF4-FFF2-40B4-BE49-F238E27FC236}">
                <a16:creationId xmlns:a16="http://schemas.microsoft.com/office/drawing/2014/main" id="{B092327F-966A-7D1A-8CB9-B80585148BB3}"/>
              </a:ext>
            </a:extLst>
          </p:cNvPr>
          <p:cNvSpPr/>
          <p:nvPr/>
        </p:nvSpPr>
        <p:spPr>
          <a:xfrm>
            <a:off x="7519277" y="4671351"/>
            <a:ext cx="2481024" cy="367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06" fontAlgn="auto">
              <a:spcBef>
                <a:spcPts val="0"/>
              </a:spcBef>
              <a:spcAft>
                <a:spcPts val="0"/>
              </a:spcAft>
              <a:defRPr/>
            </a:pPr>
            <a:r>
              <a:rPr lang="ru-RU" sz="1200" b="1" dirty="0">
                <a:solidFill>
                  <a:schemeClr val="tx1"/>
                </a:solidFill>
                <a:latin typeface="Times New Roman" panose="02020603050405020304" pitchFamily="18" charset="0"/>
                <a:cs typeface="Times New Roman" panose="02020603050405020304" pitchFamily="18" charset="0"/>
              </a:rPr>
              <a:t>Помощь</a:t>
            </a:r>
            <a:r>
              <a:rPr lang="ru-RU" sz="1400" b="1" dirty="0">
                <a:solidFill>
                  <a:schemeClr val="tx1"/>
                </a:solidFill>
                <a:latin typeface="Times New Roman" panose="02020603050405020304" pitchFamily="18" charset="0"/>
                <a:cs typeface="Times New Roman" panose="02020603050405020304" pitchFamily="18" charset="0"/>
              </a:rPr>
              <a:t> </a:t>
            </a:r>
            <a:r>
              <a:rPr lang="ru-RU" sz="1100" dirty="0">
                <a:solidFill>
                  <a:schemeClr val="tx1"/>
                </a:solidFill>
                <a:latin typeface="Times New Roman" panose="02020603050405020304" pitchFamily="18" charset="0"/>
                <a:cs typeface="Times New Roman" panose="02020603050405020304" pitchFamily="18" charset="0"/>
              </a:rPr>
              <a:t>в поиске новых каналов сбыта</a:t>
            </a:r>
          </a:p>
        </p:txBody>
      </p:sp>
      <p:sp>
        <p:nvSpPr>
          <p:cNvPr id="43" name="Блок-схема: узел 42">
            <a:extLst>
              <a:ext uri="{FF2B5EF4-FFF2-40B4-BE49-F238E27FC236}">
                <a16:creationId xmlns:a16="http://schemas.microsoft.com/office/drawing/2014/main" id="{6046B004-2665-6B9D-8940-94D24C5BBE27}"/>
              </a:ext>
            </a:extLst>
          </p:cNvPr>
          <p:cNvSpPr/>
          <p:nvPr/>
        </p:nvSpPr>
        <p:spPr>
          <a:xfrm>
            <a:off x="7360578" y="4046300"/>
            <a:ext cx="114301" cy="137979"/>
          </a:xfrm>
          <a:prstGeom prst="flowChartConnector">
            <a:avLst/>
          </a:prstGeom>
          <a:solidFill>
            <a:srgbClr val="649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Блок-схема: узел 44">
            <a:extLst>
              <a:ext uri="{FF2B5EF4-FFF2-40B4-BE49-F238E27FC236}">
                <a16:creationId xmlns:a16="http://schemas.microsoft.com/office/drawing/2014/main" id="{592066BE-1115-A8BD-FC33-B9D45EE610CF}"/>
              </a:ext>
            </a:extLst>
          </p:cNvPr>
          <p:cNvSpPr/>
          <p:nvPr/>
        </p:nvSpPr>
        <p:spPr>
          <a:xfrm>
            <a:off x="7360577" y="4733136"/>
            <a:ext cx="114301" cy="137979"/>
          </a:xfrm>
          <a:prstGeom prst="flowChartConnector">
            <a:avLst/>
          </a:prstGeom>
          <a:solidFill>
            <a:srgbClr val="649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29FCD1E5-ECC5-D38E-19A2-828899E5C4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4064" y="0"/>
            <a:ext cx="1548000" cy="1548000"/>
          </a:xfrm>
          <a:prstGeom prst="rect">
            <a:avLst/>
          </a:prstGeom>
        </p:spPr>
      </p:pic>
      <p:sp>
        <p:nvSpPr>
          <p:cNvPr id="50" name="TextBox 49">
            <a:extLst>
              <a:ext uri="{FF2B5EF4-FFF2-40B4-BE49-F238E27FC236}">
                <a16:creationId xmlns:a16="http://schemas.microsoft.com/office/drawing/2014/main" id="{25C82321-1B3A-8B6D-0071-979A5361C889}"/>
              </a:ext>
            </a:extLst>
          </p:cNvPr>
          <p:cNvSpPr txBox="1"/>
          <p:nvPr/>
        </p:nvSpPr>
        <p:spPr>
          <a:xfrm>
            <a:off x="130145" y="1485533"/>
            <a:ext cx="9844088" cy="978538"/>
          </a:xfrm>
          <a:prstGeom prst="rect">
            <a:avLst/>
          </a:prstGeom>
          <a:noFill/>
        </p:spPr>
        <p:txBody>
          <a:bodyPr wrap="square">
            <a:spAutoFit/>
          </a:bodyPr>
          <a:lstStyle/>
          <a:p>
            <a:pPr>
              <a:lnSpc>
                <a:spcPct val="115000"/>
              </a:lnSpc>
              <a:spcAft>
                <a:spcPts val="1000"/>
              </a:spcAft>
            </a:pPr>
            <a:r>
              <a:rPr lang="ru-RU" sz="2800" b="1" u="sng" dirty="0">
                <a:solidFill>
                  <a:srgbClr val="18427C"/>
                </a:solidFill>
                <a:latin typeface="Times New Roman" panose="02020603050405020304" pitchFamily="18" charset="0"/>
                <a:cs typeface="Times New Roman" panose="02020603050405020304" pitchFamily="18" charset="0"/>
              </a:rPr>
              <a:t>Центр компетенций </a:t>
            </a:r>
            <a:r>
              <a:rPr lang="ru-RU" sz="2500" b="1" dirty="0">
                <a:solidFill>
                  <a:srgbClr val="18427C"/>
                </a:solidFill>
                <a:latin typeface="Times New Roman" panose="02020603050405020304" pitchFamily="18" charset="0"/>
                <a:cs typeface="Times New Roman" panose="02020603050405020304" pitchFamily="18" charset="0"/>
              </a:rPr>
              <a:t>– </a:t>
            </a:r>
            <a:r>
              <a:rPr lang="ru-RU" sz="2400" b="1" dirty="0">
                <a:solidFill>
                  <a:srgbClr val="18427C"/>
                </a:solidFill>
                <a:latin typeface="Times New Roman" panose="02020603050405020304" pitchFamily="18" charset="0"/>
                <a:cs typeface="Times New Roman" panose="02020603050405020304" pitchFamily="18" charset="0"/>
              </a:rPr>
              <a:t>путеводитель фермера в мире государственной поддержки</a:t>
            </a:r>
          </a:p>
        </p:txBody>
      </p:sp>
      <p:sp>
        <p:nvSpPr>
          <p:cNvPr id="56" name="TextBox 55">
            <a:extLst>
              <a:ext uri="{FF2B5EF4-FFF2-40B4-BE49-F238E27FC236}">
                <a16:creationId xmlns:a16="http://schemas.microsoft.com/office/drawing/2014/main" id="{81ECA46D-F126-A496-BEB2-F8E18AB1B26A}"/>
              </a:ext>
            </a:extLst>
          </p:cNvPr>
          <p:cNvSpPr txBox="1"/>
          <p:nvPr/>
        </p:nvSpPr>
        <p:spPr>
          <a:xfrm>
            <a:off x="0" y="5428947"/>
            <a:ext cx="12063413" cy="1354217"/>
          </a:xfrm>
          <a:prstGeom prst="rect">
            <a:avLst/>
          </a:prstGeom>
          <a:noFill/>
        </p:spPr>
        <p:txBody>
          <a:bodyPr wrap="square">
            <a:spAutoFit/>
          </a:bodyPr>
          <a:lstStyle/>
          <a:p>
            <a:pPr algn="ctr"/>
            <a:r>
              <a:rPr lang="ru-RU" b="1" i="0" u="none" strike="noStrike" baseline="0" dirty="0">
                <a:solidFill>
                  <a:srgbClr val="000000"/>
                </a:solidFill>
                <a:latin typeface="Times New Roman" panose="02020603050405020304" pitchFamily="18" charset="0"/>
              </a:rPr>
              <a:t>Центр компетенций в сфере </a:t>
            </a:r>
            <a:r>
              <a:rPr lang="ru-RU" b="1" dirty="0">
                <a:solidFill>
                  <a:srgbClr val="000000"/>
                </a:solidFill>
                <a:latin typeface="Times New Roman" panose="02020603050405020304" pitchFamily="18" charset="0"/>
              </a:rPr>
              <a:t>сельскохозяйственной кооперации и поддержки фермеров Ростовской области</a:t>
            </a:r>
          </a:p>
          <a:p>
            <a:pPr algn="ctr"/>
            <a:r>
              <a:rPr lang="ru-RU" sz="1600" b="1" i="0" u="none" strike="noStrike" baseline="0" dirty="0">
                <a:solidFill>
                  <a:srgbClr val="000000"/>
                </a:solidFill>
                <a:latin typeface="Times New Roman" panose="02020603050405020304" pitchFamily="18" charset="0"/>
              </a:rPr>
              <a:t>г. </a:t>
            </a:r>
            <a:r>
              <a:rPr lang="ru-RU" sz="1600" b="1" i="0" u="none" strike="noStrike" baseline="0" dirty="0" err="1">
                <a:solidFill>
                  <a:srgbClr val="000000"/>
                </a:solidFill>
                <a:latin typeface="Times New Roman" panose="02020603050405020304" pitchFamily="18" charset="0"/>
              </a:rPr>
              <a:t>Ростов</a:t>
            </a:r>
            <a:r>
              <a:rPr lang="ru-RU" sz="1600" b="1" i="0" u="none" strike="noStrike" baseline="0" dirty="0">
                <a:solidFill>
                  <a:srgbClr val="000000"/>
                </a:solidFill>
                <a:latin typeface="Times New Roman" panose="02020603050405020304" pitchFamily="18" charset="0"/>
              </a:rPr>
              <a:t>-на-Дону, </a:t>
            </a:r>
            <a:endParaRPr lang="ru-RU" sz="1600" b="0" i="0" u="none" strike="noStrike" baseline="0" dirty="0">
              <a:solidFill>
                <a:srgbClr val="000000"/>
              </a:solidFill>
              <a:latin typeface="Times New Roman" panose="02020603050405020304" pitchFamily="18" charset="0"/>
            </a:endParaRPr>
          </a:p>
          <a:p>
            <a:pPr algn="ctr"/>
            <a:r>
              <a:rPr lang="ru-RU" sz="1600" b="1" i="0" u="none" strike="noStrike" baseline="0" dirty="0">
                <a:solidFill>
                  <a:srgbClr val="000000"/>
                </a:solidFill>
                <a:latin typeface="Times New Roman" panose="02020603050405020304" pitchFamily="18" charset="0"/>
              </a:rPr>
              <a:t>ул. Красноармейская, 35, </a:t>
            </a:r>
            <a:r>
              <a:rPr lang="ru-RU" sz="1600" b="1" i="0" u="none" strike="noStrike" baseline="0" dirty="0" err="1">
                <a:solidFill>
                  <a:srgbClr val="000000"/>
                </a:solidFill>
                <a:latin typeface="Times New Roman" panose="02020603050405020304" pitchFamily="18" charset="0"/>
              </a:rPr>
              <a:t>каб</a:t>
            </a:r>
            <a:r>
              <a:rPr lang="ru-RU" sz="1600" b="1" i="0" u="none" strike="noStrike" baseline="0" dirty="0">
                <a:solidFill>
                  <a:srgbClr val="000000"/>
                </a:solidFill>
                <a:latin typeface="Times New Roman" panose="02020603050405020304" pitchFamily="18" charset="0"/>
              </a:rPr>
              <a:t>. № 23, 25</a:t>
            </a:r>
            <a:endParaRPr lang="ru-RU" sz="1600" b="0" i="0" u="none" strike="noStrike" baseline="0" dirty="0">
              <a:solidFill>
                <a:srgbClr val="000000"/>
              </a:solidFill>
              <a:latin typeface="Times New Roman" panose="02020603050405020304" pitchFamily="18" charset="0"/>
            </a:endParaRPr>
          </a:p>
          <a:p>
            <a:pPr algn="ctr"/>
            <a:r>
              <a:rPr lang="ru-RU" sz="1600" b="1" i="0" u="none" strike="noStrike" baseline="0" dirty="0">
                <a:solidFill>
                  <a:srgbClr val="000000"/>
                </a:solidFill>
                <a:latin typeface="Times New Roman" panose="02020603050405020304" pitchFamily="18" charset="0"/>
              </a:rPr>
              <a:t>е-</a:t>
            </a:r>
            <a:r>
              <a:rPr lang="en-US" sz="1600" b="1" i="0" u="none" strike="noStrike" baseline="0" dirty="0">
                <a:solidFill>
                  <a:srgbClr val="000000"/>
                </a:solidFill>
                <a:latin typeface="Times New Roman" panose="02020603050405020304" pitchFamily="18" charset="0"/>
              </a:rPr>
              <a:t>mail:</a:t>
            </a:r>
            <a:r>
              <a:rPr lang="ru-RU" sz="1600" b="1" i="0" u="none" strike="noStrike" baseline="0" dirty="0">
                <a:solidFill>
                  <a:srgbClr val="000000"/>
                </a:solidFill>
                <a:latin typeface="Times New Roman" panose="02020603050405020304" pitchFamily="18" charset="0"/>
              </a:rPr>
              <a:t> </a:t>
            </a:r>
            <a:r>
              <a:rPr lang="en-US" sz="1600" b="1" i="0" u="none" strike="noStrike" baseline="0" dirty="0">
                <a:solidFill>
                  <a:srgbClr val="000000"/>
                </a:solidFill>
                <a:latin typeface="Times New Roman" panose="02020603050405020304" pitchFamily="18" charset="0"/>
              </a:rPr>
              <a:t>ck-msp@yandex.ru,</a:t>
            </a:r>
            <a:r>
              <a:rPr lang="ru-RU" sz="1600" b="1" i="0" u="none" strike="noStrike" baseline="0" dirty="0">
                <a:solidFill>
                  <a:srgbClr val="000000"/>
                </a:solidFill>
                <a:latin typeface="Times New Roman" panose="02020603050405020304" pitchFamily="18" charset="0"/>
              </a:rPr>
              <a:t> тел. (863) 232-75-73 </a:t>
            </a:r>
            <a:endParaRPr lang="ru-RU" sz="1600" b="0" i="0" u="none" strike="noStrike" baseline="0" dirty="0">
              <a:solidFill>
                <a:srgbClr val="000000"/>
              </a:solidFill>
              <a:latin typeface="Times New Roman" panose="02020603050405020304" pitchFamily="18" charset="0"/>
            </a:endParaRPr>
          </a:p>
          <a:p>
            <a:pPr algn="ctr"/>
            <a:r>
              <a:rPr lang="en-US" sz="1600" b="1" i="0" u="none" strike="noStrike" baseline="0" dirty="0">
                <a:solidFill>
                  <a:srgbClr val="000000"/>
                </a:solidFill>
                <a:latin typeface="Times New Roman" panose="02020603050405020304" pitchFamily="18" charset="0"/>
              </a:rPr>
              <a:t>www.ck-rostov.ru</a:t>
            </a:r>
            <a:endParaRPr lang="ru-RU" sz="1600" dirty="0"/>
          </a:p>
        </p:txBody>
      </p:sp>
      <p:sp>
        <p:nvSpPr>
          <p:cNvPr id="57" name="矩形 35">
            <a:extLst>
              <a:ext uri="{FF2B5EF4-FFF2-40B4-BE49-F238E27FC236}">
                <a16:creationId xmlns:a16="http://schemas.microsoft.com/office/drawing/2014/main" id="{7F0B9A94-ADE5-0746-7DE0-9E4DE3BA7DFB}"/>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dirty="0"/>
          </a:p>
        </p:txBody>
      </p:sp>
      <p:sp>
        <p:nvSpPr>
          <p:cNvPr id="60" name="object 16">
            <a:extLst>
              <a:ext uri="{FF2B5EF4-FFF2-40B4-BE49-F238E27FC236}">
                <a16:creationId xmlns:a16="http://schemas.microsoft.com/office/drawing/2014/main" id="{EBAAF723-1233-F48E-7FBB-E7453C733060}"/>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b="1" spc="-5" dirty="0">
                <a:solidFill>
                  <a:srgbClr val="FFFFFF"/>
                </a:solidFill>
                <a:latin typeface="Calibri"/>
                <a:cs typeface="Calibri"/>
              </a:rPr>
              <a:t>30</a:t>
            </a:r>
            <a:endParaRPr sz="1800" dirty="0">
              <a:latin typeface="Calibri"/>
              <a:cs typeface="Calibri"/>
            </a:endParaRPr>
          </a:p>
        </p:txBody>
      </p:sp>
      <p:sp>
        <p:nvSpPr>
          <p:cNvPr id="29" name="TextBox 28">
            <a:extLst>
              <a:ext uri="{FF2B5EF4-FFF2-40B4-BE49-F238E27FC236}">
                <a16:creationId xmlns:a16="http://schemas.microsoft.com/office/drawing/2014/main" id="{7745152D-3EB0-211B-A889-B15C1E07F51A}"/>
              </a:ext>
            </a:extLst>
          </p:cNvPr>
          <p:cNvSpPr txBox="1"/>
          <p:nvPr/>
        </p:nvSpPr>
        <p:spPr>
          <a:xfrm>
            <a:off x="4533210" y="3839390"/>
            <a:ext cx="1468570" cy="276999"/>
          </a:xfrm>
          <a:prstGeom prst="rect">
            <a:avLst/>
          </a:prstGeom>
          <a:noFill/>
        </p:spPr>
        <p:txBody>
          <a:bodyPr wrap="square">
            <a:spAutoFit/>
          </a:bodyPr>
          <a:lstStyle/>
          <a:p>
            <a:pPr defTabSz="914206" fontAlgn="auto">
              <a:spcBef>
                <a:spcPts val="0"/>
              </a:spcBef>
              <a:spcAft>
                <a:spcPts val="0"/>
              </a:spcAft>
              <a:defRPr/>
            </a:pPr>
            <a:r>
              <a:rPr lang="ru-RU" sz="1200" b="1" dirty="0">
                <a:solidFill>
                  <a:schemeClr val="tx1"/>
                </a:solidFill>
                <a:latin typeface="Times New Roman" panose="02020603050405020304" pitchFamily="18" charset="0"/>
                <a:cs typeface="Times New Roman" panose="02020603050405020304" pitchFamily="18" charset="0"/>
              </a:rPr>
              <a:t>Обучение</a:t>
            </a:r>
          </a:p>
        </p:txBody>
      </p:sp>
      <p:sp>
        <p:nvSpPr>
          <p:cNvPr id="30" name="TextBox 29">
            <a:extLst>
              <a:ext uri="{FF2B5EF4-FFF2-40B4-BE49-F238E27FC236}">
                <a16:creationId xmlns:a16="http://schemas.microsoft.com/office/drawing/2014/main" id="{AB0261A4-E05A-AF97-55C5-13B1E4692E40}"/>
              </a:ext>
            </a:extLst>
          </p:cNvPr>
          <p:cNvSpPr txBox="1"/>
          <p:nvPr/>
        </p:nvSpPr>
        <p:spPr>
          <a:xfrm>
            <a:off x="4524255" y="4226687"/>
            <a:ext cx="2615313" cy="446276"/>
          </a:xfrm>
          <a:prstGeom prst="rect">
            <a:avLst/>
          </a:prstGeom>
          <a:noFill/>
        </p:spPr>
        <p:txBody>
          <a:bodyPr wrap="square">
            <a:spAutoFit/>
          </a:bodyPr>
          <a:lstStyle/>
          <a:p>
            <a:pPr algn="just" defTabSz="914206" fontAlgn="auto">
              <a:spcBef>
                <a:spcPts val="0"/>
              </a:spcBef>
              <a:spcAft>
                <a:spcPts val="0"/>
              </a:spcAft>
              <a:defRPr/>
            </a:pPr>
            <a:r>
              <a:rPr lang="ru-RU" sz="1200" b="1" dirty="0">
                <a:solidFill>
                  <a:schemeClr val="tx1"/>
                </a:solidFill>
                <a:latin typeface="Times New Roman" panose="02020603050405020304" pitchFamily="18" charset="0"/>
                <a:cs typeface="Times New Roman" panose="02020603050405020304" pitchFamily="18" charset="0"/>
              </a:rPr>
              <a:t>Подготовка </a:t>
            </a:r>
            <a:r>
              <a:rPr lang="ru-RU" sz="1100" dirty="0">
                <a:solidFill>
                  <a:schemeClr val="tx1"/>
                </a:solidFill>
                <a:latin typeface="Times New Roman" panose="02020603050405020304" pitchFamily="18" charset="0"/>
                <a:cs typeface="Times New Roman" panose="02020603050405020304" pitchFamily="18" charset="0"/>
              </a:rPr>
              <a:t>и оформление документов </a:t>
            </a:r>
          </a:p>
          <a:p>
            <a:pPr algn="just" defTabSz="914206" fontAlgn="auto">
              <a:spcBef>
                <a:spcPts val="0"/>
              </a:spcBef>
              <a:spcAft>
                <a:spcPts val="0"/>
              </a:spcAft>
              <a:defRPr/>
            </a:pPr>
            <a:r>
              <a:rPr lang="ru-RU" sz="1100" dirty="0">
                <a:solidFill>
                  <a:schemeClr val="tx1"/>
                </a:solidFill>
                <a:latin typeface="Times New Roman" panose="02020603050405020304" pitchFamily="18" charset="0"/>
                <a:cs typeface="Times New Roman" panose="02020603050405020304" pitchFamily="18" charset="0"/>
              </a:rPr>
              <a:t>на получение грантов и субсидий</a:t>
            </a:r>
            <a:endParaRPr lang="ru-RU" sz="1100" dirty="0"/>
          </a:p>
        </p:txBody>
      </p:sp>
      <p:sp>
        <p:nvSpPr>
          <p:cNvPr id="32" name="TextBox 31">
            <a:extLst>
              <a:ext uri="{FF2B5EF4-FFF2-40B4-BE49-F238E27FC236}">
                <a16:creationId xmlns:a16="http://schemas.microsoft.com/office/drawing/2014/main" id="{AFC3F536-382A-CD68-4EC2-4597803BDFF4}"/>
              </a:ext>
            </a:extLst>
          </p:cNvPr>
          <p:cNvSpPr txBox="1"/>
          <p:nvPr/>
        </p:nvSpPr>
        <p:spPr>
          <a:xfrm>
            <a:off x="1700969" y="3786472"/>
            <a:ext cx="1477973" cy="276999"/>
          </a:xfrm>
          <a:prstGeom prst="rect">
            <a:avLst/>
          </a:prstGeom>
          <a:noFill/>
        </p:spPr>
        <p:txBody>
          <a:bodyPr wrap="square">
            <a:spAutoFit/>
          </a:bodyPr>
          <a:lstStyle/>
          <a:p>
            <a:pPr defTabSz="914206" fontAlgn="auto">
              <a:spcBef>
                <a:spcPts val="0"/>
              </a:spcBef>
              <a:spcAft>
                <a:spcPts val="0"/>
              </a:spcAft>
              <a:defRPr/>
            </a:pPr>
            <a:r>
              <a:rPr lang="ru-RU" sz="1200" b="1" dirty="0">
                <a:solidFill>
                  <a:schemeClr val="tx1"/>
                </a:solidFill>
                <a:latin typeface="Times New Roman" panose="02020603050405020304" pitchFamily="18" charset="0"/>
                <a:cs typeface="Times New Roman" panose="02020603050405020304" pitchFamily="18" charset="0"/>
              </a:rPr>
              <a:t>Консультирование</a:t>
            </a:r>
          </a:p>
        </p:txBody>
      </p:sp>
      <p:sp>
        <p:nvSpPr>
          <p:cNvPr id="40" name="TextBox 39">
            <a:extLst>
              <a:ext uri="{FF2B5EF4-FFF2-40B4-BE49-F238E27FC236}">
                <a16:creationId xmlns:a16="http://schemas.microsoft.com/office/drawing/2014/main" id="{221172AD-17DE-5F60-98F2-0A4BBB2AFA8E}"/>
              </a:ext>
            </a:extLst>
          </p:cNvPr>
          <p:cNvSpPr txBox="1"/>
          <p:nvPr/>
        </p:nvSpPr>
        <p:spPr>
          <a:xfrm>
            <a:off x="1694961" y="4216734"/>
            <a:ext cx="2121113" cy="446276"/>
          </a:xfrm>
          <a:prstGeom prst="rect">
            <a:avLst/>
          </a:prstGeom>
          <a:noFill/>
        </p:spPr>
        <p:txBody>
          <a:bodyPr wrap="square">
            <a:spAutoFit/>
          </a:bodyPr>
          <a:lstStyle/>
          <a:p>
            <a:pPr defTabSz="914206" fontAlgn="auto">
              <a:spcBef>
                <a:spcPts val="0"/>
              </a:spcBef>
              <a:spcAft>
                <a:spcPts val="0"/>
              </a:spcAft>
              <a:defRPr/>
            </a:pPr>
            <a:r>
              <a:rPr lang="ru-RU" sz="1200" b="1" dirty="0">
                <a:solidFill>
                  <a:schemeClr val="tx1"/>
                </a:solidFill>
                <a:latin typeface="Times New Roman" panose="02020603050405020304" pitchFamily="18" charset="0"/>
                <a:cs typeface="Times New Roman" panose="02020603050405020304" pitchFamily="18" charset="0"/>
              </a:rPr>
              <a:t>Продвижение  </a:t>
            </a:r>
          </a:p>
          <a:p>
            <a:pPr defTabSz="914206" fontAlgn="auto">
              <a:spcBef>
                <a:spcPts val="0"/>
              </a:spcBef>
              <a:spcAft>
                <a:spcPts val="0"/>
              </a:spcAft>
              <a:defRPr/>
            </a:pPr>
            <a:r>
              <a:rPr lang="ru-RU" sz="1100" dirty="0">
                <a:solidFill>
                  <a:schemeClr val="tx1"/>
                </a:solidFill>
                <a:latin typeface="Times New Roman" panose="02020603050405020304" pitchFamily="18" charset="0"/>
                <a:cs typeface="Times New Roman" panose="02020603050405020304" pitchFamily="18" charset="0"/>
              </a:rPr>
              <a:t>контакты с бизнес сообществом</a:t>
            </a:r>
          </a:p>
        </p:txBody>
      </p:sp>
      <p:sp>
        <p:nvSpPr>
          <p:cNvPr id="44" name="TextBox 43">
            <a:extLst>
              <a:ext uri="{FF2B5EF4-FFF2-40B4-BE49-F238E27FC236}">
                <a16:creationId xmlns:a16="http://schemas.microsoft.com/office/drawing/2014/main" id="{324C1390-64DA-404F-30DC-C18BED05DB48}"/>
              </a:ext>
            </a:extLst>
          </p:cNvPr>
          <p:cNvSpPr txBox="1"/>
          <p:nvPr/>
        </p:nvSpPr>
        <p:spPr>
          <a:xfrm>
            <a:off x="7474878" y="3971688"/>
            <a:ext cx="2641969" cy="446276"/>
          </a:xfrm>
          <a:prstGeom prst="rect">
            <a:avLst/>
          </a:prstGeom>
          <a:noFill/>
        </p:spPr>
        <p:txBody>
          <a:bodyPr wrap="square">
            <a:spAutoFit/>
          </a:bodyPr>
          <a:lstStyle/>
          <a:p>
            <a:pPr defTabSz="914206" fontAlgn="auto">
              <a:spcBef>
                <a:spcPts val="0"/>
              </a:spcBef>
              <a:spcAft>
                <a:spcPts val="0"/>
              </a:spcAft>
              <a:defRPr/>
            </a:pPr>
            <a:r>
              <a:rPr lang="ru-RU" sz="1200" b="1" dirty="0">
                <a:solidFill>
                  <a:schemeClr val="tx1"/>
                </a:solidFill>
                <a:latin typeface="Times New Roman" panose="02020603050405020304" pitchFamily="18" charset="0"/>
                <a:cs typeface="Times New Roman" panose="02020603050405020304" pitchFamily="18" charset="0"/>
              </a:rPr>
              <a:t>Сопровождение</a:t>
            </a:r>
            <a:r>
              <a:rPr lang="en-US" sz="1200" b="1" dirty="0">
                <a:solidFill>
                  <a:schemeClr val="tx1"/>
                </a:solidFill>
                <a:latin typeface="Times New Roman" panose="02020603050405020304" pitchFamily="18" charset="0"/>
                <a:cs typeface="Times New Roman" panose="02020603050405020304" pitchFamily="18" charset="0"/>
              </a:rPr>
              <a:t> </a:t>
            </a:r>
            <a:r>
              <a:rPr lang="ru-RU" sz="1100" dirty="0">
                <a:solidFill>
                  <a:schemeClr val="tx1"/>
                </a:solidFill>
                <a:latin typeface="Times New Roman" panose="02020603050405020304" pitchFamily="18" charset="0"/>
                <a:cs typeface="Times New Roman" panose="02020603050405020304" pitchFamily="18" charset="0"/>
              </a:rPr>
              <a:t>на этапе реализации гранта, подготовка отчетности</a:t>
            </a:r>
          </a:p>
        </p:txBody>
      </p:sp>
      <p:pic>
        <p:nvPicPr>
          <p:cNvPr id="6" name="Рисунок 5">
            <a:extLst>
              <a:ext uri="{FF2B5EF4-FFF2-40B4-BE49-F238E27FC236}">
                <a16:creationId xmlns:a16="http://schemas.microsoft.com/office/drawing/2014/main" id="{0F2AD200-8901-B44C-0A5F-A2857289F58D}"/>
              </a:ext>
            </a:extLst>
          </p:cNvPr>
          <p:cNvPicPr>
            <a:picLocks noChangeAspect="1"/>
          </p:cNvPicPr>
          <p:nvPr/>
        </p:nvPicPr>
        <p:blipFill rotWithShape="1">
          <a:blip r:embed="rId7">
            <a:extLst>
              <a:ext uri="{28A0092B-C50C-407E-A947-70E740481C1C}">
                <a14:useLocalDpi xmlns:a14="http://schemas.microsoft.com/office/drawing/2010/main" val="0"/>
              </a:ext>
            </a:extLst>
          </a:blip>
          <a:srcRect l="6442" t="5408" r="6266" b="6005"/>
          <a:stretch/>
        </p:blipFill>
        <p:spPr>
          <a:xfrm>
            <a:off x="10516420" y="1536726"/>
            <a:ext cx="1545435" cy="1568348"/>
          </a:xfrm>
          <a:prstGeom prst="rect">
            <a:avLst/>
          </a:prstGeom>
        </p:spPr>
      </p:pic>
    </p:spTree>
    <p:extLst>
      <p:ext uri="{BB962C8B-B14F-4D97-AF65-F5344CB8AC3E}">
        <p14:creationId xmlns:p14="http://schemas.microsoft.com/office/powerpoint/2010/main" val="374111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30585" y="172518"/>
            <a:ext cx="6338401" cy="581025"/>
          </a:xfrm>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Льготное кредитование</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20" name="Подзаголовок 2">
            <a:extLst>
              <a:ext uri="{FF2B5EF4-FFF2-40B4-BE49-F238E27FC236}">
                <a16:creationId xmlns:a16="http://schemas.microsoft.com/office/drawing/2014/main" id="{51322D34-E138-BF4F-0AE9-DCD956C48B6F}"/>
              </a:ext>
            </a:extLst>
          </p:cNvPr>
          <p:cNvSpPr txBox="1">
            <a:spLocks/>
          </p:cNvSpPr>
          <p:nvPr/>
        </p:nvSpPr>
        <p:spPr>
          <a:xfrm>
            <a:off x="0" y="816170"/>
            <a:ext cx="9504220" cy="1279785"/>
          </a:xfrm>
          <a:prstGeom prst="rect">
            <a:avLst/>
          </a:prstGeom>
        </p:spPr>
        <p:txBody>
          <a:bodyPr vert="horz" lIns="91440" tIns="45721" rIns="91440" bIns="45721"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360363" algn="just">
              <a:spcBef>
                <a:spcPts val="0"/>
              </a:spcBef>
              <a:buNone/>
            </a:pPr>
            <a:r>
              <a:rPr lang="ru-RU" sz="1200" b="1" dirty="0">
                <a:solidFill>
                  <a:schemeClr val="tx1"/>
                </a:solidFill>
                <a:latin typeface="Times New Roman" panose="02020603050405020304" pitchFamily="18" charset="0"/>
                <a:cs typeface="Times New Roman" panose="02020603050405020304" pitchFamily="18" charset="0"/>
              </a:rPr>
              <a:t>Субсидия </a:t>
            </a:r>
            <a:r>
              <a:rPr lang="ru-RU" sz="1200" dirty="0">
                <a:solidFill>
                  <a:schemeClr val="tx1"/>
                </a:solidFill>
                <a:latin typeface="Times New Roman" panose="02020603050405020304" pitchFamily="18" charset="0"/>
                <a:cs typeface="Times New Roman" panose="02020603050405020304" pitchFamily="18" charset="0"/>
              </a:rPr>
              <a:t>Российским кредитным организациям, международным финансовым организациям и государственной корпорации развития «ВЭБ.РФ» </a:t>
            </a:r>
            <a:r>
              <a:rPr lang="ru-RU" sz="1200" b="1" dirty="0">
                <a:solidFill>
                  <a:schemeClr val="tx1"/>
                </a:solidFill>
                <a:latin typeface="Times New Roman" panose="02020603050405020304" pitchFamily="18" charset="0"/>
                <a:cs typeface="Times New Roman" panose="02020603050405020304" pitchFamily="18" charset="0"/>
              </a:rPr>
              <a:t>на</a:t>
            </a:r>
            <a:r>
              <a:rPr lang="ru-RU" sz="1200" dirty="0">
                <a:solidFill>
                  <a:schemeClr val="tx1"/>
                </a:solidFill>
                <a:latin typeface="Times New Roman" panose="02020603050405020304" pitchFamily="18" charset="0"/>
                <a:cs typeface="Times New Roman" panose="02020603050405020304" pitchFamily="18" charset="0"/>
              </a:rPr>
              <a:t> </a:t>
            </a:r>
            <a:r>
              <a:rPr lang="ru-RU" sz="1200" b="1" dirty="0">
                <a:solidFill>
                  <a:schemeClr val="tx1"/>
                </a:solidFill>
                <a:latin typeface="Times New Roman" panose="02020603050405020304" pitchFamily="18" charset="0"/>
                <a:cs typeface="Times New Roman" panose="02020603050405020304" pitchFamily="18" charset="0"/>
              </a:rPr>
              <a:t>возмещение недополученных ими доходов по кредитам, выданным сельскохозяйственным товаропроизводителям </a:t>
            </a:r>
            <a:r>
              <a:rPr lang="ru-RU" sz="1200" dirty="0">
                <a:solidFill>
                  <a:schemeClr val="tx1"/>
                </a:solidFill>
                <a:latin typeface="Times New Roman" panose="02020603050405020304" pitchFamily="18" charset="0"/>
                <a:cs typeface="Times New Roman" panose="02020603050405020304" pitchFamily="18" charset="0"/>
              </a:rPr>
              <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(за исключением сельскохозяйственных кредитных потребительских кооперативов), </a:t>
            </a:r>
            <a:r>
              <a:rPr lang="ru-RU" sz="1200" b="1" dirty="0">
                <a:solidFill>
                  <a:schemeClr val="tx1"/>
                </a:solidFill>
                <a:latin typeface="Times New Roman" panose="02020603050405020304" pitchFamily="18" charset="0"/>
                <a:cs typeface="Times New Roman" panose="02020603050405020304" pitchFamily="18" charset="0"/>
              </a:rPr>
              <a:t>организациям и индивидуальным предпринимателям, осуществляющим производство, первичную и (или) последующую (промышленную) переработку сельскохозяйственной продукции </a:t>
            </a:r>
            <a:br>
              <a:rPr lang="ru-RU" sz="1200" b="1" dirty="0">
                <a:solidFill>
                  <a:schemeClr val="tx1"/>
                </a:solidFill>
                <a:latin typeface="Times New Roman" panose="02020603050405020304" pitchFamily="18" charset="0"/>
                <a:cs typeface="Times New Roman" panose="02020603050405020304" pitchFamily="18" charset="0"/>
              </a:rPr>
            </a:br>
            <a:r>
              <a:rPr lang="ru-RU" sz="1200" b="1" dirty="0">
                <a:solidFill>
                  <a:schemeClr val="tx1"/>
                </a:solidFill>
                <a:latin typeface="Times New Roman" panose="02020603050405020304" pitchFamily="18" charset="0"/>
                <a:cs typeface="Times New Roman" panose="02020603050405020304" pitchFamily="18" charset="0"/>
              </a:rPr>
              <a:t>и ее реализацию, по льготной ставке. </a:t>
            </a:r>
          </a:p>
          <a:p>
            <a:pPr marL="0" indent="360363" algn="just">
              <a:spcBef>
                <a:spcPts val="0"/>
              </a:spcBef>
              <a:buNone/>
            </a:pPr>
            <a:r>
              <a:rPr lang="ru-RU" sz="1200" b="1" dirty="0">
                <a:solidFill>
                  <a:schemeClr val="tx1"/>
                </a:solidFill>
                <a:latin typeface="Times New Roman" panose="02020603050405020304" pitchFamily="18" charset="0"/>
                <a:cs typeface="Times New Roman" panose="02020603050405020304" pitchFamily="18" charset="0"/>
              </a:rPr>
              <a:t>П</a:t>
            </a:r>
            <a:r>
              <a:rPr lang="ru-RU" sz="1200" b="1" dirty="0">
                <a:solidFill>
                  <a:schemeClr val="tx1"/>
                </a:solidFill>
                <a:latin typeface="Times New Roman" panose="02020603050405020304" pitchFamily="18" charset="0"/>
                <a:ea typeface="+mn-ea"/>
                <a:cs typeface="Times New Roman" panose="02020603050405020304" pitchFamily="18" charset="0"/>
              </a:rPr>
              <a:t>роцентная ставка </a:t>
            </a:r>
            <a:r>
              <a:rPr lang="ru-RU" sz="1200" dirty="0">
                <a:solidFill>
                  <a:schemeClr val="tx1"/>
                </a:solidFill>
                <a:latin typeface="Times New Roman" panose="02020603050405020304" pitchFamily="18" charset="0"/>
                <a:ea typeface="+mn-ea"/>
                <a:cs typeface="Times New Roman" panose="02020603050405020304" pitchFamily="18" charset="0"/>
              </a:rPr>
              <a:t>по краткосрочному и (или) инвестиционному кредиту, составляющая </a:t>
            </a:r>
            <a:r>
              <a:rPr lang="ru-RU" sz="1200" b="1" dirty="0">
                <a:solidFill>
                  <a:schemeClr val="tx1"/>
                </a:solidFill>
                <a:latin typeface="Times New Roman" panose="02020603050405020304" pitchFamily="18" charset="0"/>
                <a:ea typeface="+mn-ea"/>
                <a:cs typeface="Times New Roman" panose="02020603050405020304" pitchFamily="18" charset="0"/>
              </a:rPr>
              <a:t>не менее 1 процента </a:t>
            </a:r>
            <a:r>
              <a:rPr lang="ru-RU" sz="1200" dirty="0">
                <a:solidFill>
                  <a:schemeClr val="tx1"/>
                </a:solidFill>
                <a:latin typeface="Times New Roman" panose="02020603050405020304" pitchFamily="18" charset="0"/>
                <a:ea typeface="+mn-ea"/>
                <a:cs typeface="Times New Roman" panose="02020603050405020304" pitchFamily="18" charset="0"/>
              </a:rPr>
              <a:t>годовых и не </a:t>
            </a:r>
            <a:r>
              <a:rPr lang="ru-RU" sz="1200" b="1" dirty="0">
                <a:solidFill>
                  <a:schemeClr val="tx1"/>
                </a:solidFill>
                <a:latin typeface="Times New Roman" panose="02020603050405020304" pitchFamily="18" charset="0"/>
                <a:ea typeface="+mn-ea"/>
                <a:cs typeface="Times New Roman" panose="02020603050405020304" pitchFamily="18" charset="0"/>
              </a:rPr>
              <a:t>более </a:t>
            </a:r>
            <a:br>
              <a:rPr lang="ru-RU" sz="1200" b="1" dirty="0">
                <a:solidFill>
                  <a:schemeClr val="tx1"/>
                </a:solidFill>
                <a:latin typeface="Times New Roman" panose="02020603050405020304" pitchFamily="18" charset="0"/>
                <a:ea typeface="+mn-ea"/>
                <a:cs typeface="Times New Roman" panose="02020603050405020304" pitchFamily="18" charset="0"/>
              </a:rPr>
            </a:br>
            <a:r>
              <a:rPr lang="ru-RU" sz="1200" b="1" dirty="0">
                <a:solidFill>
                  <a:schemeClr val="tx1"/>
                </a:solidFill>
                <a:latin typeface="Times New Roman" panose="02020603050405020304" pitchFamily="18" charset="0"/>
                <a:ea typeface="+mn-ea"/>
                <a:cs typeface="Times New Roman" panose="02020603050405020304" pitchFamily="18" charset="0"/>
              </a:rPr>
              <a:t>5 процентов годовых.</a:t>
            </a:r>
          </a:p>
          <a:p>
            <a:pPr marL="0" indent="0" algn="just">
              <a:spcBef>
                <a:spcPts val="0"/>
              </a:spcBef>
              <a:buNone/>
            </a:pPr>
            <a:endParaRPr lang="ru-RU" sz="1200"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ru-RU" sz="1200"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ru-RU" sz="1200"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23" name="Подзаголовок 2">
            <a:extLst>
              <a:ext uri="{FF2B5EF4-FFF2-40B4-BE49-F238E27FC236}">
                <a16:creationId xmlns:a16="http://schemas.microsoft.com/office/drawing/2014/main" id="{8B824C4E-1745-8E76-E31B-0EC742181B13}"/>
              </a:ext>
            </a:extLst>
          </p:cNvPr>
          <p:cNvSpPr txBox="1">
            <a:spLocks/>
          </p:cNvSpPr>
          <p:nvPr/>
        </p:nvSpPr>
        <p:spPr>
          <a:xfrm>
            <a:off x="9504220" y="4801504"/>
            <a:ext cx="2677562" cy="855311"/>
          </a:xfrm>
          <a:prstGeom prst="rect">
            <a:avLst/>
          </a:prstGeom>
        </p:spPr>
        <p:txBody>
          <a:bodyPr vert="horz" lIns="91440" tIns="45721" rIns="91440" bIns="45721"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ru-RU" sz="1000" b="1" dirty="0">
                <a:solidFill>
                  <a:srgbClr val="000000"/>
                </a:solidFill>
                <a:latin typeface="Times New Roman" panose="02020603050405020304" pitchFamily="18" charset="0"/>
                <a:ea typeface="Times New Roman" panose="02020603050405020304" pitchFamily="18" charset="0"/>
              </a:rPr>
              <a:t>Приказ Минсельхоза России от </a:t>
            </a:r>
            <a:r>
              <a:rPr lang="en-US" sz="1000" b="1" dirty="0">
                <a:solidFill>
                  <a:srgbClr val="000000"/>
                </a:solidFill>
                <a:latin typeface="Times New Roman" panose="02020603050405020304" pitchFamily="18" charset="0"/>
                <a:ea typeface="Times New Roman" panose="02020603050405020304" pitchFamily="18" charset="0"/>
              </a:rPr>
              <a:t>04</a:t>
            </a:r>
            <a:r>
              <a:rPr lang="ru-RU" sz="1000" b="1" dirty="0">
                <a:solidFill>
                  <a:srgbClr val="000000"/>
                </a:solidFill>
                <a:latin typeface="Times New Roman" panose="02020603050405020304" pitchFamily="18" charset="0"/>
                <a:ea typeface="Times New Roman" panose="02020603050405020304" pitchFamily="18" charset="0"/>
              </a:rPr>
              <a:t> мая 2022  № 274</a:t>
            </a:r>
            <a:r>
              <a:rPr lang="ru-RU" sz="1000" dirty="0">
                <a:solidFill>
                  <a:srgbClr val="000000"/>
                </a:solidFill>
                <a:latin typeface="Times New Roman" panose="02020603050405020304" pitchFamily="18" charset="0"/>
                <a:ea typeface="Times New Roman" panose="02020603050405020304" pitchFamily="18" charset="0"/>
              </a:rPr>
              <a:t> «Об утверждении перечней направлений целевого использования льготных краткосрочных кредитов </a:t>
            </a:r>
            <a:br>
              <a:rPr lang="ru-RU" sz="1000" dirty="0">
                <a:solidFill>
                  <a:srgbClr val="000000"/>
                </a:solidFill>
                <a:latin typeface="Times New Roman" panose="02020603050405020304" pitchFamily="18" charset="0"/>
                <a:ea typeface="Times New Roman" panose="02020603050405020304" pitchFamily="18" charset="0"/>
              </a:rPr>
            </a:br>
            <a:r>
              <a:rPr lang="ru-RU" sz="1000" dirty="0">
                <a:solidFill>
                  <a:srgbClr val="000000"/>
                </a:solidFill>
                <a:latin typeface="Times New Roman" panose="02020603050405020304" pitchFamily="18" charset="0"/>
                <a:ea typeface="Times New Roman" panose="02020603050405020304" pitchFamily="18" charset="0"/>
              </a:rPr>
              <a:t>и льготных инвестиционных кредитов»</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3077D1D-8269-ED93-0BBF-14302F7E491D}"/>
              </a:ext>
            </a:extLst>
          </p:cNvPr>
          <p:cNvSpPr txBox="1"/>
          <p:nvPr/>
        </p:nvSpPr>
        <p:spPr>
          <a:xfrm>
            <a:off x="9494004" y="21356"/>
            <a:ext cx="2677562" cy="2446824"/>
          </a:xfrm>
          <a:prstGeom prst="rect">
            <a:avLst/>
          </a:prstGeom>
          <a:noFill/>
        </p:spPr>
        <p:txBody>
          <a:bodyPr wrap="square">
            <a:spAutoFit/>
          </a:bodyPr>
          <a:lstStyle/>
          <a:p>
            <a:pPr algn="just">
              <a:buClr>
                <a:schemeClr val="accent1"/>
              </a:buClr>
              <a:buSzPct val="80000"/>
            </a:pPr>
            <a:r>
              <a:rPr lang="ru-RU" sz="900" b="1" dirty="0">
                <a:solidFill>
                  <a:srgbClr val="000000"/>
                </a:solidFill>
                <a:latin typeface="Times New Roman" panose="02020603050405020304" pitchFamily="18" charset="0"/>
              </a:rPr>
              <a:t>Постановление Правительства Российской Федерации от 29.12.2016 № 1528  </a:t>
            </a:r>
            <a:r>
              <a:rPr lang="ru-RU" sz="900" dirty="0">
                <a:solidFill>
                  <a:srgbClr val="000000"/>
                </a:solidFill>
                <a:latin typeface="Times New Roman" panose="02020603050405020304" pitchFamily="18" charset="0"/>
              </a:rPr>
              <a:t>«Об утверждении правила предоставления из федерального бюджета субсидий российским кредитным организациям, международным финансовым организациям и государственной корпорации развития "ВЭБ.РФ" на возмещение недополученных ими доходов по кредитам, выданным сельскохозяйственным товаропроизводителям (за исключением сельскохозяйственных кредитных потребительских кооперативов), организациям и индивидуальным предпринимателям, осуществляющим производство, первичную и (или) последующую (промышленную) переработку сельскохозяйственной продукции и ее реализацию, по льготной ставке»</a:t>
            </a:r>
          </a:p>
        </p:txBody>
      </p:sp>
      <p:sp>
        <p:nvSpPr>
          <p:cNvPr id="29" name="Заголовок 1">
            <a:extLst>
              <a:ext uri="{FF2B5EF4-FFF2-40B4-BE49-F238E27FC236}">
                <a16:creationId xmlns:a16="http://schemas.microsoft.com/office/drawing/2014/main" id="{F4E3F4B4-6FF9-62F9-F028-96DB2E7749B6}"/>
              </a:ext>
            </a:extLst>
          </p:cNvPr>
          <p:cNvSpPr txBox="1">
            <a:spLocks/>
          </p:cNvSpPr>
          <p:nvPr/>
        </p:nvSpPr>
        <p:spPr>
          <a:xfrm>
            <a:off x="345217" y="5406779"/>
            <a:ext cx="8500248" cy="397715"/>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42900" algn="just">
              <a:spcBef>
                <a:spcPts val="1200"/>
              </a:spcBef>
            </a:pPr>
            <a:r>
              <a:rPr lang="ru-RU" sz="1200" dirty="0">
                <a:solidFill>
                  <a:schemeClr val="tx1"/>
                </a:solidFill>
                <a:latin typeface="Times New Roman" panose="02020603050405020304" pitchFamily="18" charset="0"/>
                <a:ea typeface="+mn-ea"/>
                <a:cs typeface="Times New Roman" panose="02020603050405020304" pitchFamily="18" charset="0"/>
              </a:rPr>
              <a:t>Уполномоченный банк направляет в Минсельхоз России и в уполномоченный орган субъекта Российской Федерации, </a:t>
            </a:r>
            <a:r>
              <a:rPr lang="ru-RU" sz="1200" b="1" dirty="0">
                <a:solidFill>
                  <a:schemeClr val="tx1"/>
                </a:solidFill>
                <a:latin typeface="Times New Roman" panose="02020603050405020304" pitchFamily="18" charset="0"/>
                <a:ea typeface="+mn-ea"/>
                <a:cs typeface="Times New Roman" panose="02020603050405020304" pitchFamily="18" charset="0"/>
              </a:rPr>
              <a:t>реестр потенциальных заемщиков.</a:t>
            </a:r>
          </a:p>
        </p:txBody>
      </p:sp>
      <p:sp>
        <p:nvSpPr>
          <p:cNvPr id="34" name="Заголовок 1">
            <a:extLst>
              <a:ext uri="{FF2B5EF4-FFF2-40B4-BE49-F238E27FC236}">
                <a16:creationId xmlns:a16="http://schemas.microsoft.com/office/drawing/2014/main" id="{37AC3E60-E841-0687-0F8B-B00CE70FB810}"/>
              </a:ext>
            </a:extLst>
          </p:cNvPr>
          <p:cNvSpPr txBox="1">
            <a:spLocks/>
          </p:cNvSpPr>
          <p:nvPr/>
        </p:nvSpPr>
        <p:spPr>
          <a:xfrm>
            <a:off x="455127" y="6368304"/>
            <a:ext cx="8356364" cy="39729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42900" algn="just">
              <a:spcBef>
                <a:spcPts val="1200"/>
              </a:spcBef>
            </a:pPr>
            <a:r>
              <a:rPr lang="ru-RU" sz="1200" b="1" dirty="0">
                <a:solidFill>
                  <a:schemeClr val="tx1"/>
                </a:solidFill>
                <a:latin typeface="Times New Roman" panose="02020603050405020304" pitchFamily="18" charset="0"/>
                <a:ea typeface="+mn-ea"/>
                <a:cs typeface="Times New Roman" panose="02020603050405020304" pitchFamily="18" charset="0"/>
              </a:rPr>
              <a:t>Порядок включения заемщика</a:t>
            </a:r>
            <a:r>
              <a:rPr lang="ru-RU" sz="1200" dirty="0">
                <a:solidFill>
                  <a:schemeClr val="tx1"/>
                </a:solidFill>
                <a:latin typeface="Times New Roman" panose="02020603050405020304" pitchFamily="18" charset="0"/>
                <a:ea typeface="+mn-ea"/>
                <a:cs typeface="Times New Roman" panose="02020603050405020304" pitchFamily="18" charset="0"/>
              </a:rPr>
              <a:t>, содержащегося в реестре потенциальных заемщиков, в </a:t>
            </a:r>
            <a:r>
              <a:rPr lang="ru-RU" sz="1200" b="1" dirty="0">
                <a:solidFill>
                  <a:schemeClr val="tx1"/>
                </a:solidFill>
                <a:latin typeface="Times New Roman" panose="02020603050405020304" pitchFamily="18" charset="0"/>
                <a:ea typeface="+mn-ea"/>
                <a:cs typeface="Times New Roman" panose="02020603050405020304" pitchFamily="18" charset="0"/>
              </a:rPr>
              <a:t>реестр заемщиков </a:t>
            </a:r>
            <a:r>
              <a:rPr lang="ru-RU" sz="1200" dirty="0">
                <a:solidFill>
                  <a:schemeClr val="tx1"/>
                </a:solidFill>
                <a:latin typeface="Times New Roman" panose="02020603050405020304" pitchFamily="18" charset="0"/>
                <a:ea typeface="+mn-ea"/>
                <a:cs typeface="Times New Roman" panose="02020603050405020304" pitchFamily="18" charset="0"/>
              </a:rPr>
              <a:t>устанавливается Минсельхозом России.</a:t>
            </a:r>
          </a:p>
        </p:txBody>
      </p:sp>
      <p:sp>
        <p:nvSpPr>
          <p:cNvPr id="36" name="Заголовок 1">
            <a:extLst>
              <a:ext uri="{FF2B5EF4-FFF2-40B4-BE49-F238E27FC236}">
                <a16:creationId xmlns:a16="http://schemas.microsoft.com/office/drawing/2014/main" id="{2C6D496C-4BFB-13D9-4A61-C698EA822E6F}"/>
              </a:ext>
            </a:extLst>
          </p:cNvPr>
          <p:cNvSpPr txBox="1">
            <a:spLocks/>
          </p:cNvSpPr>
          <p:nvPr/>
        </p:nvSpPr>
        <p:spPr>
          <a:xfrm>
            <a:off x="996918" y="2232283"/>
            <a:ext cx="8507302" cy="1057274"/>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42900" algn="just">
              <a:spcBef>
                <a:spcPts val="1200"/>
              </a:spcBef>
            </a:pPr>
            <a:r>
              <a:rPr lang="ru-RU" sz="1200" b="1" u="sng" dirty="0">
                <a:solidFill>
                  <a:schemeClr val="tx1"/>
                </a:solidFill>
                <a:latin typeface="Times New Roman" panose="02020603050405020304" pitchFamily="18" charset="0"/>
                <a:ea typeface="+mn-ea"/>
                <a:cs typeface="Times New Roman" panose="02020603050405020304" pitchFamily="18" charset="0"/>
              </a:rPr>
              <a:t>«Льготный инвестиционный кредит» </a:t>
            </a:r>
            <a:r>
              <a:rPr lang="ru-RU" sz="1200" dirty="0">
                <a:solidFill>
                  <a:schemeClr val="tx1"/>
                </a:solidFill>
                <a:latin typeface="Times New Roman" panose="02020603050405020304" pitchFamily="18" charset="0"/>
                <a:ea typeface="+mn-ea"/>
                <a:cs typeface="Times New Roman" panose="02020603050405020304" pitchFamily="18" charset="0"/>
              </a:rPr>
              <a:t>- целевые денежные средства в российских рублях, предоставляемые уполномоченным банком </a:t>
            </a:r>
            <a:r>
              <a:rPr lang="ru-RU" sz="1200" b="1" dirty="0">
                <a:solidFill>
                  <a:schemeClr val="tx1"/>
                </a:solidFill>
                <a:latin typeface="Times New Roman" panose="02020603050405020304" pitchFamily="18" charset="0"/>
                <a:ea typeface="+mn-ea"/>
                <a:cs typeface="Times New Roman" panose="02020603050405020304" pitchFamily="18" charset="0"/>
              </a:rPr>
              <a:t>после 1 января 2017 года </a:t>
            </a:r>
            <a:r>
              <a:rPr lang="ru-RU" sz="1200" dirty="0">
                <a:solidFill>
                  <a:schemeClr val="tx1"/>
                </a:solidFill>
                <a:latin typeface="Times New Roman" panose="02020603050405020304" pitchFamily="18" charset="0"/>
                <a:ea typeface="+mn-ea"/>
                <a:cs typeface="Times New Roman" panose="02020603050405020304" pitchFamily="18" charset="0"/>
              </a:rPr>
              <a:t>по льготной ставке на реализацию одного инвестиционного проекта </a:t>
            </a:r>
            <a:br>
              <a:rPr lang="ru-RU" sz="1200" dirty="0">
                <a:solidFill>
                  <a:schemeClr val="tx1"/>
                </a:solidFill>
                <a:latin typeface="Times New Roman" panose="02020603050405020304" pitchFamily="18" charset="0"/>
                <a:ea typeface="+mn-ea"/>
                <a:cs typeface="Times New Roman" panose="02020603050405020304" pitchFamily="18" charset="0"/>
              </a:rPr>
            </a:br>
            <a:r>
              <a:rPr lang="ru-RU" sz="1200" b="1" dirty="0">
                <a:solidFill>
                  <a:schemeClr val="tx1"/>
                </a:solidFill>
                <a:latin typeface="Times New Roman" panose="02020603050405020304" pitchFamily="18" charset="0"/>
                <a:ea typeface="+mn-ea"/>
                <a:cs typeface="Times New Roman" panose="02020603050405020304" pitchFamily="18" charset="0"/>
              </a:rPr>
              <a:t>на срок от 2 до 15 лет включительно </a:t>
            </a:r>
            <a:r>
              <a:rPr lang="ru-RU" sz="1200" u="sng" dirty="0">
                <a:solidFill>
                  <a:schemeClr val="tx1"/>
                </a:solidFill>
                <a:latin typeface="Times New Roman" panose="02020603050405020304" pitchFamily="18" charset="0"/>
                <a:ea typeface="+mn-ea"/>
                <a:cs typeface="Times New Roman" panose="02020603050405020304" pitchFamily="18" charset="0"/>
              </a:rPr>
              <a:t>на цели развития подотраслей растениеводства и животноводства, переработки продукции растениеводства и животноводства, дикорастущих ягод, орехов, грибов, относящихся к пищевой продукции </a:t>
            </a:r>
            <a:r>
              <a:rPr lang="ru-RU" sz="1200" dirty="0">
                <a:solidFill>
                  <a:schemeClr val="tx1"/>
                </a:solidFill>
                <a:latin typeface="Times New Roman" panose="02020603050405020304" pitchFamily="18" charset="0"/>
                <a:ea typeface="+mn-ea"/>
                <a:cs typeface="Times New Roman" panose="02020603050405020304" pitchFamily="18" charset="0"/>
              </a:rPr>
              <a:t>(коды Общероссийского классификатора продукции по видам экономической деятельности </a:t>
            </a:r>
            <a:r>
              <a:rPr lang="ru-RU" sz="1200" b="1" dirty="0">
                <a:solidFill>
                  <a:schemeClr val="tx1"/>
                </a:solidFill>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02.30.40.110</a:t>
            </a:r>
            <a:r>
              <a:rPr lang="ru-RU" sz="1200" b="1" dirty="0">
                <a:solidFill>
                  <a:schemeClr val="tx1"/>
                </a:solidFill>
                <a:latin typeface="Times New Roman" panose="02020603050405020304" pitchFamily="18" charset="0"/>
                <a:ea typeface="+mn-ea"/>
                <a:cs typeface="Times New Roman" panose="02020603050405020304" pitchFamily="18" charset="0"/>
              </a:rPr>
              <a:t>, </a:t>
            </a:r>
            <a:r>
              <a:rPr lang="ru-RU" sz="1200" b="1" dirty="0">
                <a:solidFill>
                  <a:schemeClr val="tx1"/>
                </a:solidFill>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02.30.40.120</a:t>
            </a:r>
            <a:r>
              <a:rPr lang="ru-RU" sz="1200" b="1" dirty="0">
                <a:solidFill>
                  <a:schemeClr val="tx1"/>
                </a:solidFill>
                <a:latin typeface="Times New Roman" panose="02020603050405020304" pitchFamily="18" charset="0"/>
                <a:ea typeface="+mn-ea"/>
                <a:cs typeface="Times New Roman" panose="02020603050405020304" pitchFamily="18" charset="0"/>
              </a:rPr>
              <a:t>, </a:t>
            </a:r>
            <a:r>
              <a:rPr lang="ru-RU" sz="1200" b="1" dirty="0">
                <a:solidFill>
                  <a:schemeClr val="tx1"/>
                </a:solidFill>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02.30.40.130</a:t>
            </a:r>
            <a:r>
              <a:rPr lang="ru-RU" sz="1200" dirty="0">
                <a:solidFill>
                  <a:schemeClr val="tx1"/>
                </a:solidFill>
                <a:latin typeface="Times New Roman" panose="02020603050405020304" pitchFamily="18" charset="0"/>
                <a:ea typeface="+mn-ea"/>
                <a:cs typeface="Times New Roman" panose="02020603050405020304" pitchFamily="18" charset="0"/>
              </a:rPr>
              <a:t>), </a:t>
            </a:r>
            <a:br>
              <a:rPr lang="ru-RU" sz="1200" dirty="0">
                <a:solidFill>
                  <a:schemeClr val="tx1"/>
                </a:solidFill>
                <a:latin typeface="Times New Roman" panose="02020603050405020304" pitchFamily="18" charset="0"/>
                <a:ea typeface="+mn-ea"/>
                <a:cs typeface="Times New Roman" panose="02020603050405020304" pitchFamily="18" charset="0"/>
              </a:rPr>
            </a:br>
            <a:r>
              <a:rPr lang="ru-RU" sz="1200" dirty="0">
                <a:solidFill>
                  <a:schemeClr val="tx1"/>
                </a:solidFill>
                <a:latin typeface="Times New Roman" panose="02020603050405020304" pitchFamily="18" charset="0"/>
                <a:ea typeface="+mn-ea"/>
                <a:cs typeface="Times New Roman" panose="02020603050405020304" pitchFamily="18" charset="0"/>
              </a:rPr>
              <a:t>а также продукции их переработки в соответствии с </a:t>
            </a:r>
            <a:r>
              <a:rPr lang="ru-RU" sz="1200" b="1" dirty="0">
                <a:solidFill>
                  <a:schemeClr val="tx1"/>
                </a:solidFill>
                <a:latin typeface="Times New Roman" panose="02020603050405020304" pitchFamily="18" charset="0"/>
                <a:ea typeface="+mn-ea"/>
                <a:cs typeface="Times New Roman" panose="02020603050405020304" pitchFamily="18" charset="0"/>
              </a:rPr>
              <a:t>Перечнем,</a:t>
            </a:r>
            <a:r>
              <a:rPr lang="ru-RU" sz="1200" dirty="0">
                <a:solidFill>
                  <a:schemeClr val="tx1"/>
                </a:solidFill>
                <a:latin typeface="Times New Roman" panose="02020603050405020304" pitchFamily="18" charset="0"/>
                <a:ea typeface="+mn-ea"/>
                <a:cs typeface="Times New Roman" panose="02020603050405020304" pitchFamily="18" charset="0"/>
              </a:rPr>
              <a:t> утверждаемым Минсельхозом России.</a:t>
            </a:r>
          </a:p>
        </p:txBody>
      </p:sp>
      <p:sp>
        <p:nvSpPr>
          <p:cNvPr id="37" name="Заголовок 1">
            <a:extLst>
              <a:ext uri="{FF2B5EF4-FFF2-40B4-BE49-F238E27FC236}">
                <a16:creationId xmlns:a16="http://schemas.microsoft.com/office/drawing/2014/main" id="{96788493-8A02-5A65-D21D-C697FC78DADB}"/>
              </a:ext>
            </a:extLst>
          </p:cNvPr>
          <p:cNvSpPr txBox="1">
            <a:spLocks/>
          </p:cNvSpPr>
          <p:nvPr/>
        </p:nvSpPr>
        <p:spPr>
          <a:xfrm>
            <a:off x="193965" y="4728526"/>
            <a:ext cx="9310255" cy="574396"/>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52425" algn="just"/>
            <a:r>
              <a:rPr lang="ru-RU" sz="1200" dirty="0">
                <a:solidFill>
                  <a:schemeClr val="tx1"/>
                </a:solidFill>
                <a:latin typeface="Times New Roman" panose="02020603050405020304" pitchFamily="18" charset="0"/>
                <a:ea typeface="+mn-ea"/>
                <a:cs typeface="Times New Roman" panose="02020603050405020304" pitchFamily="18" charset="0"/>
              </a:rPr>
              <a:t>Заемщик самостоятельно выбирает уполномоченный банк для получения льготного краткосрочного кредита и (или) льготного инвестиционного кредита. Уполномоченный банк рассматривает возможность предоставления льготного краткосрочного кредита и (или) льготного инвестиционного кредита в соответствии с правилами и процедурами, принятыми в уполномоченном банке.</a:t>
            </a:r>
          </a:p>
        </p:txBody>
      </p:sp>
      <p:sp>
        <p:nvSpPr>
          <p:cNvPr id="40" name="五边形 13">
            <a:extLst>
              <a:ext uri="{FF2B5EF4-FFF2-40B4-BE49-F238E27FC236}">
                <a16:creationId xmlns:a16="http://schemas.microsoft.com/office/drawing/2014/main" id="{7CAE4EBC-65ED-2C9E-75A0-7CFF8EE85EF4}"/>
              </a:ext>
            </a:extLst>
          </p:cNvPr>
          <p:cNvSpPr/>
          <p:nvPr/>
        </p:nvSpPr>
        <p:spPr>
          <a:xfrm>
            <a:off x="99077" y="2584355"/>
            <a:ext cx="897840" cy="319117"/>
          </a:xfrm>
          <a:prstGeom prst="homePlate">
            <a:avLst>
              <a:gd name="adj" fmla="val 405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i="1" dirty="0">
              <a:latin typeface="微软雅黑" panose="020B0503020204020204" pitchFamily="34" charset="-122"/>
              <a:ea typeface="微软雅黑" panose="020B0503020204020204" pitchFamily="34" charset="-122"/>
            </a:endParaRPr>
          </a:p>
        </p:txBody>
      </p:sp>
      <p:sp>
        <p:nvSpPr>
          <p:cNvPr id="45" name="Заголовок 5">
            <a:extLst>
              <a:ext uri="{FF2B5EF4-FFF2-40B4-BE49-F238E27FC236}">
                <a16:creationId xmlns:a16="http://schemas.microsoft.com/office/drawing/2014/main" id="{48695C5A-91BE-50EE-1A56-381C44FE8697}"/>
              </a:ext>
            </a:extLst>
          </p:cNvPr>
          <p:cNvSpPr txBox="1">
            <a:spLocks/>
          </p:cNvSpPr>
          <p:nvPr/>
        </p:nvSpPr>
        <p:spPr>
          <a:xfrm>
            <a:off x="9599351" y="3615120"/>
            <a:ext cx="2466868" cy="537855"/>
          </a:xfrm>
          <a:prstGeom prst="rect">
            <a:avLst/>
          </a:prstGeom>
        </p:spPr>
        <p:txBody>
          <a:bodyPr vert="horz" lIns="91440" tIns="45721" rIns="91440" bIns="45721"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ru-RU" sz="1600" b="1" dirty="0">
                <a:solidFill>
                  <a:schemeClr val="tx1"/>
                </a:solidFill>
                <a:latin typeface="Times New Roman" panose="02020603050405020304" pitchFamily="18" charset="0"/>
                <a:cs typeface="Times New Roman" panose="02020603050405020304" pitchFamily="18" charset="0"/>
              </a:rPr>
              <a:t>Эффективная процентная ставка </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не более </a:t>
            </a:r>
          </a:p>
          <a:p>
            <a:pPr algn="ctr">
              <a:lnSpc>
                <a:spcPct val="90000"/>
              </a:lnSpc>
            </a:pPr>
            <a:r>
              <a:rPr lang="ru-RU" sz="4800" b="1" dirty="0">
                <a:solidFill>
                  <a:schemeClr val="tx1"/>
                </a:solidFill>
                <a:latin typeface="Times New Roman" panose="02020603050405020304" pitchFamily="18" charset="0"/>
                <a:cs typeface="Times New Roman" panose="02020603050405020304" pitchFamily="18" charset="0"/>
              </a:rPr>
              <a:t>5%</a:t>
            </a:r>
          </a:p>
          <a:p>
            <a:pPr>
              <a:lnSpc>
                <a:spcPct val="115000"/>
              </a:lnSpc>
              <a:spcAft>
                <a:spcPts val="1001"/>
              </a:spcAft>
            </a:pPr>
            <a:endParaRPr lang="ru-RU" sz="1801"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1" name="Рисунок 70" descr="Восклицательный знак">
            <a:extLst>
              <a:ext uri="{FF2B5EF4-FFF2-40B4-BE49-F238E27FC236}">
                <a16:creationId xmlns:a16="http://schemas.microsoft.com/office/drawing/2014/main" id="{F43F972C-E719-769A-F558-AA3A993B571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30585" y="2589440"/>
            <a:ext cx="290832" cy="292737"/>
          </a:xfrm>
          <a:prstGeom prst="rect">
            <a:avLst/>
          </a:prstGeom>
        </p:spPr>
      </p:pic>
      <p:sp>
        <p:nvSpPr>
          <p:cNvPr id="88" name="Заголовок 1">
            <a:extLst>
              <a:ext uri="{FF2B5EF4-FFF2-40B4-BE49-F238E27FC236}">
                <a16:creationId xmlns:a16="http://schemas.microsoft.com/office/drawing/2014/main" id="{3CED2A05-6626-074F-94D6-C0B20DF7A0BB}"/>
              </a:ext>
            </a:extLst>
          </p:cNvPr>
          <p:cNvSpPr txBox="1">
            <a:spLocks/>
          </p:cNvSpPr>
          <p:nvPr/>
        </p:nvSpPr>
        <p:spPr>
          <a:xfrm>
            <a:off x="959326" y="3372617"/>
            <a:ext cx="8544894" cy="1098169"/>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42900" algn="just">
              <a:spcBef>
                <a:spcPts val="1200"/>
              </a:spcBef>
            </a:pPr>
            <a:r>
              <a:rPr lang="ru-RU" sz="1200" b="1" u="sng" dirty="0">
                <a:solidFill>
                  <a:schemeClr val="tx1"/>
                </a:solidFill>
                <a:latin typeface="Times New Roman" panose="02020603050405020304" pitchFamily="18" charset="0"/>
                <a:ea typeface="+mn-ea"/>
                <a:cs typeface="Times New Roman" panose="02020603050405020304" pitchFamily="18" charset="0"/>
              </a:rPr>
              <a:t>«Льготный краткосрочный кредит» </a:t>
            </a:r>
            <a:r>
              <a:rPr lang="ru-RU" sz="1200" dirty="0">
                <a:solidFill>
                  <a:schemeClr val="tx1"/>
                </a:solidFill>
                <a:latin typeface="Times New Roman" panose="02020603050405020304" pitchFamily="18" charset="0"/>
                <a:ea typeface="+mn-ea"/>
                <a:cs typeface="Times New Roman" panose="02020603050405020304" pitchFamily="18" charset="0"/>
              </a:rPr>
              <a:t>- целевые денежные средства в российских рублях, предоставляемые </a:t>
            </a:r>
            <a:r>
              <a:rPr lang="ru-RU" sz="1200" b="1" dirty="0">
                <a:solidFill>
                  <a:schemeClr val="tx1"/>
                </a:solidFill>
                <a:latin typeface="Times New Roman" panose="02020603050405020304" pitchFamily="18" charset="0"/>
                <a:ea typeface="+mn-ea"/>
                <a:cs typeface="Times New Roman" panose="02020603050405020304" pitchFamily="18" charset="0"/>
              </a:rPr>
              <a:t>после </a:t>
            </a:r>
            <a:br>
              <a:rPr lang="ru-RU" sz="1200" b="1" dirty="0">
                <a:solidFill>
                  <a:schemeClr val="tx1"/>
                </a:solidFill>
                <a:latin typeface="Times New Roman" panose="02020603050405020304" pitchFamily="18" charset="0"/>
                <a:ea typeface="+mn-ea"/>
                <a:cs typeface="Times New Roman" panose="02020603050405020304" pitchFamily="18" charset="0"/>
              </a:rPr>
            </a:br>
            <a:r>
              <a:rPr lang="ru-RU" sz="1200" b="1" dirty="0">
                <a:solidFill>
                  <a:schemeClr val="tx1"/>
                </a:solidFill>
                <a:latin typeface="Times New Roman" panose="02020603050405020304" pitchFamily="18" charset="0"/>
                <a:ea typeface="+mn-ea"/>
                <a:cs typeface="Times New Roman" panose="02020603050405020304" pitchFamily="18" charset="0"/>
              </a:rPr>
              <a:t>1 января 2017 года</a:t>
            </a:r>
            <a:r>
              <a:rPr lang="ru-RU" sz="1200" dirty="0">
                <a:solidFill>
                  <a:schemeClr val="tx1"/>
                </a:solidFill>
                <a:latin typeface="Times New Roman" panose="02020603050405020304" pitchFamily="18" charset="0"/>
                <a:ea typeface="+mn-ea"/>
                <a:cs typeface="Times New Roman" panose="02020603050405020304" pitchFamily="18" charset="0"/>
              </a:rPr>
              <a:t> по льготной ставке одному заемщику </a:t>
            </a:r>
            <a:r>
              <a:rPr lang="ru-RU" sz="1200" b="1" dirty="0">
                <a:solidFill>
                  <a:schemeClr val="tx1"/>
                </a:solidFill>
                <a:latin typeface="Times New Roman" panose="02020603050405020304" pitchFamily="18" charset="0"/>
                <a:ea typeface="+mn-ea"/>
                <a:cs typeface="Times New Roman" panose="02020603050405020304" pitchFamily="18" charset="0"/>
              </a:rPr>
              <a:t>на срок до 1 года </a:t>
            </a:r>
            <a:r>
              <a:rPr lang="ru-RU" sz="1200" dirty="0">
                <a:solidFill>
                  <a:schemeClr val="tx1"/>
                </a:solidFill>
                <a:latin typeface="Times New Roman" panose="02020603050405020304" pitchFamily="18" charset="0"/>
                <a:ea typeface="+mn-ea"/>
                <a:cs typeface="Times New Roman" panose="02020603050405020304" pitchFamily="18" charset="0"/>
              </a:rPr>
              <a:t>включительно или в случае, установленном </a:t>
            </a:r>
            <a:r>
              <a:rPr lang="ru-RU" sz="1200" dirty="0">
                <a:solidFill>
                  <a:schemeClr val="tx1"/>
                </a:solidFill>
                <a:latin typeface="Times New Roman" panose="02020603050405020304" pitchFamily="18" charset="0"/>
                <a:ea typeface="+mn-ea"/>
                <a:cs typeface="Times New Roman" panose="02020603050405020304" pitchFamily="18" charset="0"/>
                <a:hlinkClick r:id="rId8" tooltip="Заемщик имеет право заключить с уполномоченным банком дополнительное соглашение к кредитному договору (соглашению) в целях пролонгации срока ранее предоставленного льготного краткосрочного кредита на срок до 1 года при условии, что срок такого кредитного ">
                  <a:extLst>
                    <a:ext uri="{A12FA001-AC4F-418D-AE19-62706E023703}">
                      <ahyp:hlinkClr xmlns:ahyp="http://schemas.microsoft.com/office/drawing/2018/hyperlinkcolor" xmlns="" val="tx"/>
                    </a:ext>
                  </a:extLst>
                </a:hlinkClick>
              </a:rPr>
              <a:t>абзацем седьмым пункта 9</a:t>
            </a:r>
            <a:r>
              <a:rPr lang="ru-RU" sz="1200" dirty="0">
                <a:solidFill>
                  <a:schemeClr val="tx1"/>
                </a:solidFill>
                <a:latin typeface="Times New Roman" panose="02020603050405020304" pitchFamily="18" charset="0"/>
                <a:ea typeface="+mn-ea"/>
                <a:cs typeface="Times New Roman" panose="02020603050405020304" pitchFamily="18" charset="0"/>
              </a:rPr>
              <a:t> Постановления Правительства РФ от 29.12.2016 № 1528, одному заемщику на срок </a:t>
            </a:r>
            <a:r>
              <a:rPr lang="ru-RU" sz="1200" b="1" dirty="0">
                <a:solidFill>
                  <a:schemeClr val="tx1"/>
                </a:solidFill>
                <a:latin typeface="Times New Roman" panose="02020603050405020304" pitchFamily="18" charset="0"/>
                <a:ea typeface="+mn-ea"/>
                <a:cs typeface="Times New Roman" panose="02020603050405020304" pitchFamily="18" charset="0"/>
              </a:rPr>
              <a:t>до 2 лет включительно</a:t>
            </a:r>
            <a:r>
              <a:rPr lang="ru-RU" sz="1200" dirty="0">
                <a:solidFill>
                  <a:schemeClr val="tx1"/>
                </a:solidFill>
                <a:latin typeface="Times New Roman" panose="02020603050405020304" pitchFamily="18" charset="0"/>
                <a:ea typeface="+mn-ea"/>
                <a:cs typeface="Times New Roman" panose="02020603050405020304" pitchFamily="18" charset="0"/>
              </a:rPr>
              <a:t> на цели развития подотраслей растениеводства и животноводства, переработки продукции растениеводства и животноводства, пищевых лесных ресурсов, а также продукции их переработки в соответствии с </a:t>
            </a:r>
            <a:r>
              <a:rPr lang="ru-RU" sz="1200" b="1" dirty="0">
                <a:solidFill>
                  <a:schemeClr val="tx1"/>
                </a:solidFill>
                <a:latin typeface="Times New Roman" panose="02020603050405020304" pitchFamily="18" charset="0"/>
                <a:ea typeface="+mn-ea"/>
                <a:cs typeface="Times New Roman" panose="02020603050405020304" pitchFamily="18" charset="0"/>
              </a:rPr>
              <a:t>Перечнем</a:t>
            </a:r>
            <a:r>
              <a:rPr lang="ru-RU" sz="1200" dirty="0">
                <a:solidFill>
                  <a:schemeClr val="tx1"/>
                </a:solidFill>
                <a:latin typeface="Times New Roman" panose="02020603050405020304" pitchFamily="18" charset="0"/>
                <a:ea typeface="+mn-ea"/>
                <a:cs typeface="Times New Roman" panose="02020603050405020304" pitchFamily="18" charset="0"/>
              </a:rPr>
              <a:t>, утверждаемым Минсельхозом России.</a:t>
            </a:r>
          </a:p>
        </p:txBody>
      </p:sp>
      <p:sp>
        <p:nvSpPr>
          <p:cNvPr id="35" name="object 16">
            <a:extLst>
              <a:ext uri="{FF2B5EF4-FFF2-40B4-BE49-F238E27FC236}">
                <a16:creationId xmlns:a16="http://schemas.microsoft.com/office/drawing/2014/main" id="{4EBD74C9-0DCE-7449-F124-175B890C379E}"/>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4</a:t>
            </a:r>
            <a:endParaRPr sz="1800" dirty="0">
              <a:latin typeface="Calibri"/>
              <a:cs typeface="Calibri"/>
            </a:endParaRPr>
          </a:p>
        </p:txBody>
      </p:sp>
      <p:sp>
        <p:nvSpPr>
          <p:cNvPr id="2" name="五边形 13">
            <a:extLst>
              <a:ext uri="{FF2B5EF4-FFF2-40B4-BE49-F238E27FC236}">
                <a16:creationId xmlns:a16="http://schemas.microsoft.com/office/drawing/2014/main" id="{AD7B4B3A-946A-89A5-762C-BC1C239F367D}"/>
              </a:ext>
            </a:extLst>
          </p:cNvPr>
          <p:cNvSpPr/>
          <p:nvPr/>
        </p:nvSpPr>
        <p:spPr>
          <a:xfrm>
            <a:off x="76199" y="3678244"/>
            <a:ext cx="897840" cy="319117"/>
          </a:xfrm>
          <a:prstGeom prst="homePlate">
            <a:avLst>
              <a:gd name="adj" fmla="val 405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i="1" dirty="0">
              <a:latin typeface="微软雅黑" panose="020B0503020204020204" pitchFamily="34" charset="-122"/>
              <a:ea typeface="微软雅黑" panose="020B0503020204020204" pitchFamily="34" charset="-122"/>
            </a:endParaRPr>
          </a:p>
        </p:txBody>
      </p:sp>
      <p:pic>
        <p:nvPicPr>
          <p:cNvPr id="3" name="Рисунок 2" descr="Восклицательный знак">
            <a:extLst>
              <a:ext uri="{FF2B5EF4-FFF2-40B4-BE49-F238E27FC236}">
                <a16:creationId xmlns:a16="http://schemas.microsoft.com/office/drawing/2014/main" id="{58727CC7-07CD-DD29-5FE3-61B62AD6247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32199" y="3700184"/>
            <a:ext cx="290832" cy="292737"/>
          </a:xfrm>
          <a:prstGeom prst="rect">
            <a:avLst/>
          </a:prstGeom>
        </p:spPr>
      </p:pic>
      <p:sp>
        <p:nvSpPr>
          <p:cNvPr id="4" name="Заголовок 1">
            <a:extLst>
              <a:ext uri="{FF2B5EF4-FFF2-40B4-BE49-F238E27FC236}">
                <a16:creationId xmlns:a16="http://schemas.microsoft.com/office/drawing/2014/main" id="{6750536E-92A4-7C22-82EB-924C750078C6}"/>
              </a:ext>
            </a:extLst>
          </p:cNvPr>
          <p:cNvSpPr txBox="1">
            <a:spLocks/>
          </p:cNvSpPr>
          <p:nvPr/>
        </p:nvSpPr>
        <p:spPr>
          <a:xfrm>
            <a:off x="455127" y="5893536"/>
            <a:ext cx="8356364" cy="397297"/>
          </a:xfrm>
          <a:prstGeom prst="rect">
            <a:avLst/>
          </a:prstGeom>
          <a:solidFill>
            <a:schemeClr val="bg1">
              <a:lumMod val="95000"/>
            </a:schemeClr>
          </a:solidFill>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342900" algn="just">
              <a:spcBef>
                <a:spcPts val="1200"/>
              </a:spcBef>
            </a:pPr>
            <a:r>
              <a:rPr lang="ru-RU" sz="1200" b="1" dirty="0">
                <a:solidFill>
                  <a:schemeClr val="tx1"/>
                </a:solidFill>
                <a:latin typeface="Times New Roman" panose="02020603050405020304" pitchFamily="18" charset="0"/>
                <a:ea typeface="+mn-ea"/>
                <a:cs typeface="Times New Roman" panose="02020603050405020304" pitchFamily="18" charset="0"/>
              </a:rPr>
              <a:t>Ведение реестра заемщиков осуществляется уполномоченными банками.</a:t>
            </a:r>
          </a:p>
        </p:txBody>
      </p:sp>
      <p:pic>
        <p:nvPicPr>
          <p:cNvPr id="5" name="Рисунок 4">
            <a:extLst>
              <a:ext uri="{FF2B5EF4-FFF2-40B4-BE49-F238E27FC236}">
                <a16:creationId xmlns:a16="http://schemas.microsoft.com/office/drawing/2014/main" id="{DC433410-92F4-AD20-985F-DD99EBF111B6}"/>
              </a:ext>
            </a:extLst>
          </p:cNvPr>
          <p:cNvPicPr>
            <a:picLocks noChangeAspect="1"/>
          </p:cNvPicPr>
          <p:nvPr/>
        </p:nvPicPr>
        <p:blipFill rotWithShape="1">
          <a:blip r:embed="rId9"/>
          <a:srcRect l="24508" t="8169" r="26894" b="5925"/>
          <a:stretch/>
        </p:blipFill>
        <p:spPr bwMode="auto">
          <a:xfrm>
            <a:off x="10236757" y="5627063"/>
            <a:ext cx="1220807" cy="1213812"/>
          </a:xfrm>
          <a:prstGeom prst="rect">
            <a:avLst/>
          </a:prstGeom>
          <a:ln>
            <a:noFill/>
          </a:ln>
          <a:extLst>
            <a:ext uri="{53640926-AAD7-44D8-BBD7-CCE9431645EC}">
              <a14:shadowObscured xmlns:a14="http://schemas.microsoft.com/office/drawing/2010/main"/>
            </a:ext>
          </a:extLst>
        </p:spPr>
      </p:pic>
      <p:pic>
        <p:nvPicPr>
          <p:cNvPr id="7" name="Рисунок 6">
            <a:extLst>
              <a:ext uri="{FF2B5EF4-FFF2-40B4-BE49-F238E27FC236}">
                <a16:creationId xmlns:a16="http://schemas.microsoft.com/office/drawing/2014/main" id="{C0B18DAB-470E-CF82-CA0D-053EC608D58D}"/>
              </a:ext>
            </a:extLst>
          </p:cNvPr>
          <p:cNvPicPr>
            <a:picLocks noChangeAspect="1"/>
          </p:cNvPicPr>
          <p:nvPr/>
        </p:nvPicPr>
        <p:blipFill rotWithShape="1">
          <a:blip r:embed="rId10"/>
          <a:srcRect l="24508" t="7674" r="26894" b="5678"/>
          <a:stretch/>
        </p:blipFill>
        <p:spPr bwMode="auto">
          <a:xfrm>
            <a:off x="10260615" y="2435847"/>
            <a:ext cx="1196949" cy="12003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976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fill="hold" grpId="0" nodeType="afterEffec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0"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30585" y="-5569"/>
            <a:ext cx="9380343" cy="1197238"/>
          </a:xfrm>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Создание/модернизация объектов агропромышленного комплекса</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70" name="Рисунок 69" descr="Восклицательный знак">
            <a:extLst>
              <a:ext uri="{FF2B5EF4-FFF2-40B4-BE49-F238E27FC236}">
                <a16:creationId xmlns:a16="http://schemas.microsoft.com/office/drawing/2014/main" id="{B99463BC-E09E-1ADE-CA1D-AD973DB9B41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07195" y="1964988"/>
            <a:ext cx="290832" cy="292737"/>
          </a:xfrm>
          <a:prstGeom prst="rect">
            <a:avLst/>
          </a:prstGeom>
        </p:spPr>
      </p:pic>
      <p:pic>
        <p:nvPicPr>
          <p:cNvPr id="71" name="Рисунок 70" descr="Восклицательный знак">
            <a:extLst>
              <a:ext uri="{FF2B5EF4-FFF2-40B4-BE49-F238E27FC236}">
                <a16:creationId xmlns:a16="http://schemas.microsoft.com/office/drawing/2014/main" id="{F43F972C-E719-769A-F558-AA3A993B571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2411357"/>
            <a:ext cx="290832" cy="292737"/>
          </a:xfrm>
          <a:prstGeom prst="rect">
            <a:avLst/>
          </a:prstGeom>
        </p:spPr>
      </p:pic>
      <p:pic>
        <p:nvPicPr>
          <p:cNvPr id="72" name="Рисунок 71" descr="Восклицательный знак">
            <a:extLst>
              <a:ext uri="{FF2B5EF4-FFF2-40B4-BE49-F238E27FC236}">
                <a16:creationId xmlns:a16="http://schemas.microsoft.com/office/drawing/2014/main" id="{910FB68A-672C-C587-F13B-CB0A41FECEC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2810318"/>
            <a:ext cx="290832" cy="292737"/>
          </a:xfrm>
          <a:prstGeom prst="rect">
            <a:avLst/>
          </a:prstGeom>
        </p:spPr>
      </p:pic>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pic>
        <p:nvPicPr>
          <p:cNvPr id="3" name="Рисунок 2">
            <a:extLst>
              <a:ext uri="{FF2B5EF4-FFF2-40B4-BE49-F238E27FC236}">
                <a16:creationId xmlns:a16="http://schemas.microsoft.com/office/drawing/2014/main" id="{5E73802D-6161-24C8-C1D0-AE4496F597D5}"/>
              </a:ext>
            </a:extLst>
          </p:cNvPr>
          <p:cNvPicPr>
            <a:picLocks noChangeAspect="1"/>
          </p:cNvPicPr>
          <p:nvPr/>
        </p:nvPicPr>
        <p:blipFill rotWithShape="1">
          <a:blip r:embed="rId5">
            <a:extLst>
              <a:ext uri="{28A0092B-C50C-407E-A947-70E740481C1C}">
                <a14:useLocalDpi xmlns:a14="http://schemas.microsoft.com/office/drawing/2010/main" val="0"/>
              </a:ext>
            </a:extLst>
          </a:blip>
          <a:srcRect t="12564"/>
          <a:stretch/>
        </p:blipFill>
        <p:spPr>
          <a:xfrm>
            <a:off x="0" y="1271649"/>
            <a:ext cx="9564624" cy="952444"/>
          </a:xfrm>
          <a:prstGeom prst="rect">
            <a:avLst/>
          </a:prstGeom>
        </p:spPr>
      </p:pic>
      <p:sp>
        <p:nvSpPr>
          <p:cNvPr id="38" name="TextBox 37">
            <a:extLst>
              <a:ext uri="{FF2B5EF4-FFF2-40B4-BE49-F238E27FC236}">
                <a16:creationId xmlns:a16="http://schemas.microsoft.com/office/drawing/2014/main" id="{8198AB81-38A4-42C1-0F3A-0A15FA7E527F}"/>
              </a:ext>
            </a:extLst>
          </p:cNvPr>
          <p:cNvSpPr txBox="1"/>
          <p:nvPr/>
        </p:nvSpPr>
        <p:spPr>
          <a:xfrm>
            <a:off x="0" y="2174595"/>
            <a:ext cx="9935974" cy="1138773"/>
          </a:xfrm>
          <a:prstGeom prst="rect">
            <a:avLst/>
          </a:prstGeom>
          <a:noFill/>
        </p:spPr>
        <p:txBody>
          <a:bodyPr wrap="square">
            <a:spAutoFit/>
          </a:bodyPr>
          <a:lstStyle/>
          <a:p>
            <a:r>
              <a:rPr lang="ru-RU" sz="1700"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прямых понесенных затрат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p:txBody>
      </p:sp>
      <p:sp>
        <p:nvSpPr>
          <p:cNvPr id="56" name="Заголовок 1">
            <a:extLst>
              <a:ext uri="{FF2B5EF4-FFF2-40B4-BE49-F238E27FC236}">
                <a16:creationId xmlns:a16="http://schemas.microsoft.com/office/drawing/2014/main" id="{B3F24AB0-14E7-28E7-72B7-DE50420584F2}"/>
              </a:ext>
            </a:extLst>
          </p:cNvPr>
          <p:cNvSpPr txBox="1">
            <a:spLocks/>
          </p:cNvSpPr>
          <p:nvPr/>
        </p:nvSpPr>
        <p:spPr>
          <a:xfrm>
            <a:off x="2268447" y="3229379"/>
            <a:ext cx="7457427" cy="2017590"/>
          </a:xfrm>
          <a:prstGeom prst="rect">
            <a:avLst/>
          </a:prstGeom>
          <a:noFill/>
          <a:ln>
            <a:solidFill>
              <a:schemeClr val="accent1"/>
            </a:solidFill>
          </a:ln>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a:t>
            </a:r>
            <a:r>
              <a:rPr lang="ru-RU" sz="1100" dirty="0">
                <a:solidFill>
                  <a:schemeClr val="tx1"/>
                </a:solidFill>
                <a:effectLst/>
                <a:latin typeface="Times New Roman" panose="02020603050405020304" pitchFamily="18" charset="0"/>
              </a:rPr>
              <a:t>оздание и (или) модернизация хранилищ;</a:t>
            </a:r>
          </a:p>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a:t>
            </a:r>
            <a:r>
              <a:rPr lang="ru-RU" sz="1100" dirty="0">
                <a:solidFill>
                  <a:schemeClr val="tx1"/>
                </a:solidFill>
                <a:effectLst/>
                <a:latin typeface="Times New Roman" panose="02020603050405020304" pitchFamily="18" charset="0"/>
              </a:rPr>
              <a:t>оздание и (или) модернизация селекционно-семеноводческих центров в растениеводстве; </a:t>
            </a:r>
          </a:p>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создание и (или) модернизация селекционно-питомниководческих центров в виноградарстве; </a:t>
            </a:r>
          </a:p>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создание и модернизация селекционно-генетических центров в птицеводстве;</a:t>
            </a:r>
          </a:p>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создание овцеводческих комплексов (ферм) мясного направления;</a:t>
            </a:r>
          </a:p>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создание и модернизация мощностей по производству сухих молочных продуктов для детского питания </a:t>
            </a:r>
            <a:br>
              <a:rPr lang="ru-RU" sz="1100" dirty="0">
                <a:solidFill>
                  <a:schemeClr val="tx1"/>
                </a:solidFill>
                <a:latin typeface="Times New Roman" panose="02020603050405020304" pitchFamily="18" charset="0"/>
              </a:rPr>
            </a:br>
            <a:r>
              <a:rPr lang="ru-RU" sz="1100" dirty="0">
                <a:solidFill>
                  <a:schemeClr val="tx1"/>
                </a:solidFill>
                <a:latin typeface="Times New Roman" panose="02020603050405020304" pitchFamily="18" charset="0"/>
              </a:rPr>
              <a:t>и компонентов для них;</a:t>
            </a:r>
          </a:p>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создание и (или) модернизация репродукторов первого порядка для производства родительских форм птицы яичного </a:t>
            </a:r>
            <a:br>
              <a:rPr lang="ru-RU" sz="1100" dirty="0">
                <a:solidFill>
                  <a:schemeClr val="tx1"/>
                </a:solidFill>
                <a:latin typeface="Times New Roman" panose="02020603050405020304" pitchFamily="18" charset="0"/>
              </a:rPr>
            </a:br>
            <a:r>
              <a:rPr lang="ru-RU" sz="1100" dirty="0">
                <a:solidFill>
                  <a:schemeClr val="tx1"/>
                </a:solidFill>
                <a:latin typeface="Times New Roman" panose="02020603050405020304" pitchFamily="18" charset="0"/>
              </a:rPr>
              <a:t>и мясного направлений продуктивности;</a:t>
            </a:r>
          </a:p>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создание и (или) модернизация репродукторов второго порядка для производства инкубационного яйца финального гибрида птицы яичного и (или) мясного направлений продуктивности;</a:t>
            </a:r>
          </a:p>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ea typeface="+mj-ea"/>
                <a:cs typeface="+mj-cs"/>
              </a:rPr>
              <a:t>создание и (или) модернизация объектов по производству кормов для аквакультуры;</a:t>
            </a:r>
          </a:p>
        </p:txBody>
      </p:sp>
      <p:sp>
        <p:nvSpPr>
          <p:cNvPr id="7" name="Стрелка: шеврон 6">
            <a:extLst>
              <a:ext uri="{FF2B5EF4-FFF2-40B4-BE49-F238E27FC236}">
                <a16:creationId xmlns:a16="http://schemas.microsoft.com/office/drawing/2014/main" id="{50E86A7D-BB6F-D08B-78A0-B96616FEBF50}"/>
              </a:ext>
            </a:extLst>
          </p:cNvPr>
          <p:cNvSpPr/>
          <p:nvPr/>
        </p:nvSpPr>
        <p:spPr>
          <a:xfrm>
            <a:off x="257253" y="3950823"/>
            <a:ext cx="1975656" cy="546880"/>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a:solidFill>
                  <a:schemeClr val="bg1"/>
                </a:solidFill>
                <a:latin typeface="Times New Roman" panose="02020603050405020304" pitchFamily="18" charset="0"/>
                <a:ea typeface="Times New Roman" panose="02020603050405020304" pitchFamily="18" charset="0"/>
              </a:rPr>
              <a:t>20% </a:t>
            </a:r>
          </a:p>
          <a:p>
            <a:pPr algn="ctr"/>
            <a:r>
              <a:rPr lang="ru-RU" sz="1000" b="1" dirty="0">
                <a:solidFill>
                  <a:schemeClr val="bg1"/>
                </a:solidFill>
                <a:latin typeface="Times New Roman" panose="02020603050405020304" pitchFamily="18" charset="0"/>
                <a:ea typeface="Times New Roman" panose="02020603050405020304" pitchFamily="18" charset="0"/>
              </a:rPr>
              <a:t>фактической стоимости</a:t>
            </a:r>
            <a:endParaRPr lang="ru-RU" sz="1000" b="1" dirty="0">
              <a:solidFill>
                <a:schemeClr val="bg1"/>
              </a:solidFill>
              <a:latin typeface="Times New Roman" panose="02020603050405020304" pitchFamily="18" charset="0"/>
              <a:cs typeface="Times New Roman" panose="02020603050405020304" pitchFamily="18" charset="0"/>
            </a:endParaRPr>
          </a:p>
        </p:txBody>
      </p:sp>
      <p:sp>
        <p:nvSpPr>
          <p:cNvPr id="63" name="Стрелка: шеврон 62">
            <a:extLst>
              <a:ext uri="{FF2B5EF4-FFF2-40B4-BE49-F238E27FC236}">
                <a16:creationId xmlns:a16="http://schemas.microsoft.com/office/drawing/2014/main" id="{D3C9A878-B79C-D87E-6C1C-4A209F7E42EE}"/>
              </a:ext>
            </a:extLst>
          </p:cNvPr>
          <p:cNvSpPr/>
          <p:nvPr/>
        </p:nvSpPr>
        <p:spPr>
          <a:xfrm>
            <a:off x="257253" y="5043276"/>
            <a:ext cx="1975656" cy="549390"/>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a:solidFill>
                  <a:schemeClr val="bg1"/>
                </a:solidFill>
                <a:latin typeface="Times New Roman" panose="02020603050405020304" pitchFamily="18" charset="0"/>
                <a:ea typeface="Times New Roman" panose="02020603050405020304" pitchFamily="18" charset="0"/>
              </a:rPr>
              <a:t>25% </a:t>
            </a:r>
          </a:p>
          <a:p>
            <a:pPr algn="ctr"/>
            <a:r>
              <a:rPr lang="ru-RU" sz="1000" b="1" dirty="0">
                <a:solidFill>
                  <a:schemeClr val="bg1"/>
                </a:solidFill>
                <a:latin typeface="Times New Roman" panose="02020603050405020304" pitchFamily="18" charset="0"/>
                <a:ea typeface="Times New Roman" panose="02020603050405020304" pitchFamily="18" charset="0"/>
              </a:rPr>
              <a:t>фактической стоимости</a:t>
            </a:r>
            <a:endParaRPr lang="ru-RU" sz="10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06B6347-3564-B049-6715-1330134316C6}"/>
              </a:ext>
            </a:extLst>
          </p:cNvPr>
          <p:cNvSpPr txBox="1"/>
          <p:nvPr/>
        </p:nvSpPr>
        <p:spPr>
          <a:xfrm>
            <a:off x="325208" y="4532361"/>
            <a:ext cx="1879404" cy="461665"/>
          </a:xfrm>
          <a:prstGeom prst="rect">
            <a:avLst/>
          </a:prstGeom>
          <a:noFill/>
        </p:spPr>
        <p:txBody>
          <a:bodyPr wrap="square" rtlCol="0">
            <a:spAutoFit/>
          </a:bodyPr>
          <a:lstStyle/>
          <a:p>
            <a:pPr algn="ctr"/>
            <a:r>
              <a:rPr lang="ru-RU" sz="1200" i="1" dirty="0">
                <a:latin typeface="Times New Roman" panose="02020603050405020304" pitchFamily="18" charset="0"/>
                <a:cs typeface="Times New Roman" panose="02020603050405020304" pitchFamily="18" charset="0"/>
              </a:rPr>
              <a:t>но не выше предельной стоимости проекта</a:t>
            </a:r>
          </a:p>
        </p:txBody>
      </p:sp>
      <p:sp>
        <p:nvSpPr>
          <p:cNvPr id="14" name="Стрелка: изогнутая влево 13">
            <a:extLst>
              <a:ext uri="{FF2B5EF4-FFF2-40B4-BE49-F238E27FC236}">
                <a16:creationId xmlns:a16="http://schemas.microsoft.com/office/drawing/2014/main" id="{68920AE5-8C3B-7993-78A1-900670B4EA63}"/>
              </a:ext>
            </a:extLst>
          </p:cNvPr>
          <p:cNvSpPr/>
          <p:nvPr/>
        </p:nvSpPr>
        <p:spPr>
          <a:xfrm rot="10800000">
            <a:off x="85893" y="4216314"/>
            <a:ext cx="239320" cy="4651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7" name="TextBox 76">
            <a:extLst>
              <a:ext uri="{FF2B5EF4-FFF2-40B4-BE49-F238E27FC236}">
                <a16:creationId xmlns:a16="http://schemas.microsoft.com/office/drawing/2014/main" id="{12678AB9-52B0-B1E7-3715-A0E60DA90AB0}"/>
              </a:ext>
            </a:extLst>
          </p:cNvPr>
          <p:cNvSpPr txBox="1"/>
          <p:nvPr/>
        </p:nvSpPr>
        <p:spPr>
          <a:xfrm>
            <a:off x="9689350" y="-12222"/>
            <a:ext cx="2496313" cy="2462213"/>
          </a:xfrm>
          <a:prstGeom prst="rect">
            <a:avLst/>
          </a:prstGeom>
          <a:noFill/>
        </p:spPr>
        <p:txBody>
          <a:bodyPr wrap="square">
            <a:spAutoFit/>
          </a:bodyPr>
          <a:lstStyle/>
          <a:p>
            <a:pPr algn="just">
              <a:buClr>
                <a:schemeClr val="accent1"/>
              </a:buClr>
              <a:buSzPct val="80000"/>
            </a:pPr>
            <a:r>
              <a:rPr lang="ru-RU" sz="1100" b="1" dirty="0">
                <a:effectLst/>
                <a:latin typeface="Times New Roman" panose="02020603050405020304" pitchFamily="18" charset="0"/>
                <a:ea typeface="Times New Roman" panose="02020603050405020304" pitchFamily="18" charset="0"/>
              </a:rPr>
              <a:t>Постановление Правительства РФ </a:t>
            </a:r>
            <a:br>
              <a:rPr lang="ru-RU" sz="1100" b="1" dirty="0">
                <a:effectLst/>
                <a:latin typeface="Times New Roman" panose="02020603050405020304" pitchFamily="18" charset="0"/>
                <a:ea typeface="Times New Roman" panose="02020603050405020304" pitchFamily="18" charset="0"/>
              </a:rPr>
            </a:br>
            <a:r>
              <a:rPr lang="ru-RU" sz="1100" b="1" dirty="0">
                <a:effectLst/>
                <a:latin typeface="Times New Roman" panose="02020603050405020304" pitchFamily="18" charset="0"/>
                <a:ea typeface="Times New Roman" panose="02020603050405020304" pitchFamily="18" charset="0"/>
              </a:rPr>
              <a:t>от 24.11.2018 №1413 </a:t>
            </a:r>
            <a:r>
              <a:rPr lang="ru-RU" sz="1100" dirty="0">
                <a:effectLst/>
                <a:latin typeface="Times New Roman" panose="02020603050405020304" pitchFamily="18" charset="0"/>
                <a:ea typeface="Times New Roman" panose="02020603050405020304" pitchFamily="18" charset="0"/>
              </a:rPr>
              <a:t>«</a:t>
            </a:r>
            <a:r>
              <a:rPr lang="ru-RU" sz="1100" dirty="0">
                <a:latin typeface="Times New Roman" panose="02020603050405020304" pitchFamily="18" charset="0"/>
              </a:rPr>
              <a:t>Об утверждении Правил предоставления и распределения иных межбюджетных трансфертов из федерального бюджета бюджетам субъектов Российской Федерации в целях софинансирования расходных обязательств субъектов Российской Федерации по возмещению части прямых понесенных затрат на создание и (или) модернизацию объектов агропромышленного комплекса»</a:t>
            </a:r>
          </a:p>
        </p:txBody>
      </p:sp>
      <p:sp>
        <p:nvSpPr>
          <p:cNvPr id="64" name="Заголовок 1">
            <a:extLst>
              <a:ext uri="{FF2B5EF4-FFF2-40B4-BE49-F238E27FC236}">
                <a16:creationId xmlns:a16="http://schemas.microsoft.com/office/drawing/2014/main" id="{DAF8ADF4-BE7A-F707-DC01-CD7550360AA7}"/>
              </a:ext>
            </a:extLst>
          </p:cNvPr>
          <p:cNvSpPr txBox="1">
            <a:spLocks/>
          </p:cNvSpPr>
          <p:nvPr/>
        </p:nvSpPr>
        <p:spPr>
          <a:xfrm>
            <a:off x="2274934" y="5304063"/>
            <a:ext cx="7450940" cy="516816"/>
          </a:xfrm>
          <a:prstGeom prst="rect">
            <a:avLst/>
          </a:prstGeom>
          <a:noFill/>
          <a:ln>
            <a:solidFill>
              <a:schemeClr val="accent1"/>
            </a:solidFill>
          </a:ln>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создание и (или) модернизация животноводческих комплексов молочного направления (молочных ферм);</a:t>
            </a:r>
          </a:p>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создание и модернизация льно-, </a:t>
            </a:r>
            <a:r>
              <a:rPr lang="ru-RU" sz="1100" dirty="0" err="1">
                <a:solidFill>
                  <a:schemeClr val="tx1"/>
                </a:solidFill>
                <a:latin typeface="Times New Roman" panose="02020603050405020304" pitchFamily="18" charset="0"/>
              </a:rPr>
              <a:t>пенькоперерабатывающих</a:t>
            </a:r>
            <a:r>
              <a:rPr lang="ru-RU" sz="1100" dirty="0">
                <a:solidFill>
                  <a:schemeClr val="tx1"/>
                </a:solidFill>
                <a:latin typeface="Times New Roman" panose="02020603050405020304" pitchFamily="18" charset="0"/>
              </a:rPr>
              <a:t> предприятий;</a:t>
            </a:r>
          </a:p>
        </p:txBody>
      </p:sp>
      <p:sp>
        <p:nvSpPr>
          <p:cNvPr id="80" name="TextBox 79">
            <a:extLst>
              <a:ext uri="{FF2B5EF4-FFF2-40B4-BE49-F238E27FC236}">
                <a16:creationId xmlns:a16="http://schemas.microsoft.com/office/drawing/2014/main" id="{DD24861B-1A4C-7A39-2929-7A7E988C224D}"/>
              </a:ext>
            </a:extLst>
          </p:cNvPr>
          <p:cNvSpPr txBox="1"/>
          <p:nvPr/>
        </p:nvSpPr>
        <p:spPr>
          <a:xfrm>
            <a:off x="9761412" y="3902920"/>
            <a:ext cx="2424251" cy="1446550"/>
          </a:xfrm>
          <a:prstGeom prst="rect">
            <a:avLst/>
          </a:prstGeom>
          <a:noFill/>
        </p:spPr>
        <p:txBody>
          <a:bodyPr wrap="square">
            <a:spAutoFit/>
          </a:bodyPr>
          <a:lstStyle/>
          <a:p>
            <a:pPr algn="just"/>
            <a:r>
              <a:rPr lang="ru-RU" sz="1100" b="1" dirty="0">
                <a:solidFill>
                  <a:srgbClr val="000000"/>
                </a:solidFill>
                <a:latin typeface="Times New Roman" panose="02020603050405020304" pitchFamily="18" charset="0"/>
              </a:rPr>
              <a:t>Постановление Правительства Ростовской области  от 22.11.2021</a:t>
            </a:r>
            <a:r>
              <a:rPr lang="ru-RU" sz="1100" dirty="0">
                <a:solidFill>
                  <a:srgbClr val="000000"/>
                </a:solidFill>
                <a:latin typeface="Times New Roman" panose="02020603050405020304" pitchFamily="18" charset="0"/>
              </a:rPr>
              <a:t> </a:t>
            </a:r>
            <a:r>
              <a:rPr lang="ru-RU" sz="1100" b="1" dirty="0">
                <a:solidFill>
                  <a:srgbClr val="000000"/>
                </a:solidFill>
                <a:latin typeface="Times New Roman" panose="02020603050405020304" pitchFamily="18" charset="0"/>
              </a:rPr>
              <a:t>№ 944 </a:t>
            </a:r>
            <a:r>
              <a:rPr lang="ru-RU" sz="1100" dirty="0">
                <a:solidFill>
                  <a:srgbClr val="000000"/>
                </a:solidFill>
                <a:latin typeface="Times New Roman" panose="02020603050405020304" pitchFamily="18" charset="0"/>
              </a:rPr>
              <a:t>«Порядок</a:t>
            </a:r>
            <a:r>
              <a:rPr lang="en-US" sz="1100" dirty="0">
                <a:solidFill>
                  <a:srgbClr val="000000"/>
                </a:solidFill>
                <a:latin typeface="Times New Roman" panose="02020603050405020304" pitchFamily="18" charset="0"/>
              </a:rPr>
              <a:t> </a:t>
            </a:r>
            <a:r>
              <a:rPr lang="ru-RU" sz="1100" dirty="0">
                <a:solidFill>
                  <a:srgbClr val="000000"/>
                </a:solidFill>
                <a:latin typeface="Times New Roman" panose="02020603050405020304" pitchFamily="18" charset="0"/>
              </a:rPr>
              <a:t>предоставления субсидий</a:t>
            </a:r>
            <a:r>
              <a:rPr lang="en-US" sz="1100" dirty="0">
                <a:solidFill>
                  <a:srgbClr val="000000"/>
                </a:solidFill>
                <a:latin typeface="Times New Roman" panose="02020603050405020304" pitchFamily="18" charset="0"/>
              </a:rPr>
              <a:t> </a:t>
            </a:r>
            <a:r>
              <a:rPr lang="ru-RU" sz="1100" dirty="0">
                <a:solidFill>
                  <a:srgbClr val="000000"/>
                </a:solidFill>
                <a:latin typeface="Times New Roman" panose="02020603050405020304" pitchFamily="18" charset="0"/>
              </a:rPr>
              <a:t>на возмещение части прямых</a:t>
            </a:r>
            <a:r>
              <a:rPr lang="en-US" sz="1100" dirty="0">
                <a:solidFill>
                  <a:srgbClr val="000000"/>
                </a:solidFill>
                <a:latin typeface="Times New Roman" panose="02020603050405020304" pitchFamily="18" charset="0"/>
              </a:rPr>
              <a:t> </a:t>
            </a:r>
            <a:r>
              <a:rPr lang="ru-RU" sz="1100" dirty="0">
                <a:solidFill>
                  <a:srgbClr val="000000"/>
                </a:solidFill>
                <a:latin typeface="Times New Roman" panose="02020603050405020304" pitchFamily="18" charset="0"/>
              </a:rPr>
              <a:t>понесенных затрат на создание и (или) модернизацию объектов агропромышленного комплекса»</a:t>
            </a:r>
          </a:p>
        </p:txBody>
      </p:sp>
      <p:sp>
        <p:nvSpPr>
          <p:cNvPr id="21" name="object 16">
            <a:extLst>
              <a:ext uri="{FF2B5EF4-FFF2-40B4-BE49-F238E27FC236}">
                <a16:creationId xmlns:a16="http://schemas.microsoft.com/office/drawing/2014/main" id="{D544F35C-46D1-4FBD-AC67-C72284D5F585}"/>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5</a:t>
            </a:r>
            <a:endParaRPr sz="1800" dirty="0">
              <a:latin typeface="Calibri"/>
              <a:cs typeface="Calibri"/>
            </a:endParaRPr>
          </a:p>
        </p:txBody>
      </p:sp>
      <p:sp>
        <p:nvSpPr>
          <p:cNvPr id="2" name="Заголовок 1">
            <a:extLst>
              <a:ext uri="{FF2B5EF4-FFF2-40B4-BE49-F238E27FC236}">
                <a16:creationId xmlns:a16="http://schemas.microsoft.com/office/drawing/2014/main" id="{E0BE78A8-04B8-5E76-D625-97CEA515A080}"/>
              </a:ext>
            </a:extLst>
          </p:cNvPr>
          <p:cNvSpPr txBox="1">
            <a:spLocks/>
          </p:cNvSpPr>
          <p:nvPr/>
        </p:nvSpPr>
        <p:spPr>
          <a:xfrm>
            <a:off x="2271690" y="6334150"/>
            <a:ext cx="7450940" cy="433575"/>
          </a:xfrm>
          <a:prstGeom prst="rect">
            <a:avLst/>
          </a:prstGeom>
          <a:noFill/>
          <a:ln>
            <a:solidFill>
              <a:schemeClr val="accent1"/>
            </a:solidFill>
          </a:ln>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приобретение маркировочного оборудования и ввод его в эксплуатацию </a:t>
            </a:r>
            <a:r>
              <a:rPr lang="ru-RU" sz="1100">
                <a:solidFill>
                  <a:schemeClr val="tx1"/>
                </a:solidFill>
                <a:latin typeface="Times New Roman" panose="02020603050405020304" pitchFamily="18" charset="0"/>
              </a:rPr>
              <a:t>сельскохозяйственными товаропроизводителями.</a:t>
            </a:r>
            <a:endParaRPr lang="ru-RU" sz="1100" dirty="0">
              <a:solidFill>
                <a:schemeClr val="tx1"/>
              </a:solidFill>
              <a:latin typeface="Times New Roman" panose="02020603050405020304" pitchFamily="18" charset="0"/>
            </a:endParaRPr>
          </a:p>
        </p:txBody>
      </p:sp>
      <p:sp>
        <p:nvSpPr>
          <p:cNvPr id="4" name="Стрелка: шеврон 3">
            <a:extLst>
              <a:ext uri="{FF2B5EF4-FFF2-40B4-BE49-F238E27FC236}">
                <a16:creationId xmlns:a16="http://schemas.microsoft.com/office/drawing/2014/main" id="{407474F9-3EAB-9E32-AEF4-75F711BEC1E1}"/>
              </a:ext>
            </a:extLst>
          </p:cNvPr>
          <p:cNvSpPr/>
          <p:nvPr/>
        </p:nvSpPr>
        <p:spPr>
          <a:xfrm>
            <a:off x="269841" y="6247925"/>
            <a:ext cx="1975656" cy="549390"/>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a:solidFill>
                  <a:schemeClr val="bg1"/>
                </a:solidFill>
                <a:latin typeface="Times New Roman" panose="02020603050405020304" pitchFamily="18" charset="0"/>
                <a:ea typeface="Times New Roman" panose="02020603050405020304" pitchFamily="18" charset="0"/>
              </a:rPr>
              <a:t>70% </a:t>
            </a:r>
          </a:p>
          <a:p>
            <a:pPr algn="ctr"/>
            <a:r>
              <a:rPr lang="ru-RU" sz="1000" b="1" dirty="0">
                <a:solidFill>
                  <a:schemeClr val="bg1"/>
                </a:solidFill>
                <a:latin typeface="Times New Roman" panose="02020603050405020304" pitchFamily="18" charset="0"/>
                <a:ea typeface="Times New Roman" panose="02020603050405020304" pitchFamily="18" charset="0"/>
              </a:rPr>
              <a:t>фактической стоимости</a:t>
            </a:r>
            <a:endParaRPr lang="ru-RU" sz="1000" b="1" dirty="0">
              <a:solidFill>
                <a:schemeClr val="bg1"/>
              </a:solidFill>
              <a:latin typeface="Times New Roman" panose="02020603050405020304" pitchFamily="18" charset="0"/>
              <a:cs typeface="Times New Roman" panose="02020603050405020304" pitchFamily="18" charset="0"/>
            </a:endParaRPr>
          </a:p>
        </p:txBody>
      </p:sp>
      <p:sp>
        <p:nvSpPr>
          <p:cNvPr id="5" name="Заголовок 1">
            <a:extLst>
              <a:ext uri="{FF2B5EF4-FFF2-40B4-BE49-F238E27FC236}">
                <a16:creationId xmlns:a16="http://schemas.microsoft.com/office/drawing/2014/main" id="{534F2D94-F764-6860-3BEB-0FEC98A73088}"/>
              </a:ext>
            </a:extLst>
          </p:cNvPr>
          <p:cNvSpPr txBox="1">
            <a:spLocks/>
          </p:cNvSpPr>
          <p:nvPr/>
        </p:nvSpPr>
        <p:spPr>
          <a:xfrm>
            <a:off x="2274934" y="5860727"/>
            <a:ext cx="7450940" cy="433575"/>
          </a:xfrm>
          <a:prstGeom prst="rect">
            <a:avLst/>
          </a:prstGeom>
          <a:noFill/>
          <a:ln>
            <a:solidFill>
              <a:schemeClr val="accent1"/>
            </a:solidFill>
          </a:ln>
        </p:spPr>
        <p:txBody>
          <a:bodyPr vert="horz" lIns="91440" tIns="45721" rIns="91440" bIns="45721"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87313" indent="-87313" algn="just">
              <a:buFont typeface="Arial" panose="020B0604020202020204" pitchFamily="34" charset="0"/>
              <a:buChar char="•"/>
            </a:pPr>
            <a:r>
              <a:rPr lang="ru-RU" sz="1100" dirty="0">
                <a:solidFill>
                  <a:schemeClr val="tx1"/>
                </a:solidFill>
                <a:latin typeface="Times New Roman" panose="02020603050405020304" pitchFamily="18" charset="0"/>
              </a:rPr>
              <a:t>создание </a:t>
            </a:r>
            <a:r>
              <a:rPr lang="ru-RU" sz="1100" dirty="0">
                <a:solidFill>
                  <a:schemeClr val="tx1"/>
                </a:solidFill>
                <a:effectLst/>
                <a:latin typeface="Times New Roman" panose="02020603050405020304" pitchFamily="18" charset="0"/>
              </a:rPr>
              <a:t>и (или) модернизация селекционно-семеноводческих центров в растениев</a:t>
            </a:r>
            <a:r>
              <a:rPr lang="ru-RU" sz="1100" dirty="0">
                <a:solidFill>
                  <a:schemeClr val="tx1"/>
                </a:solidFill>
                <a:latin typeface="Times New Roman" panose="02020603050405020304" pitchFamily="18" charset="0"/>
              </a:rPr>
              <a:t>одстве, начатых не ранее 2022 года;</a:t>
            </a:r>
          </a:p>
        </p:txBody>
      </p:sp>
      <p:sp>
        <p:nvSpPr>
          <p:cNvPr id="9" name="Стрелка: шеврон 8">
            <a:extLst>
              <a:ext uri="{FF2B5EF4-FFF2-40B4-BE49-F238E27FC236}">
                <a16:creationId xmlns:a16="http://schemas.microsoft.com/office/drawing/2014/main" id="{58314842-D54E-87CC-2160-D89672E5DDCB}"/>
              </a:ext>
            </a:extLst>
          </p:cNvPr>
          <p:cNvSpPr/>
          <p:nvPr/>
        </p:nvSpPr>
        <p:spPr>
          <a:xfrm>
            <a:off x="269841" y="5644051"/>
            <a:ext cx="1975656" cy="549390"/>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a:solidFill>
                  <a:schemeClr val="bg1"/>
                </a:solidFill>
                <a:latin typeface="Times New Roman" panose="02020603050405020304" pitchFamily="18" charset="0"/>
                <a:ea typeface="Times New Roman" panose="02020603050405020304" pitchFamily="18" charset="0"/>
              </a:rPr>
              <a:t>50% </a:t>
            </a:r>
          </a:p>
          <a:p>
            <a:pPr algn="ctr"/>
            <a:r>
              <a:rPr lang="ru-RU" sz="1000" b="1" dirty="0">
                <a:solidFill>
                  <a:schemeClr val="bg1"/>
                </a:solidFill>
                <a:latin typeface="Times New Roman" panose="02020603050405020304" pitchFamily="18" charset="0"/>
                <a:ea typeface="Times New Roman" panose="02020603050405020304" pitchFamily="18" charset="0"/>
              </a:rPr>
              <a:t>фактической стоимости</a:t>
            </a:r>
            <a:endParaRPr lang="ru-RU" sz="1000" b="1" dirty="0">
              <a:solidFill>
                <a:schemeClr val="bg1"/>
              </a:solidFill>
              <a:latin typeface="Times New Roman" panose="02020603050405020304" pitchFamily="18" charset="0"/>
              <a:cs typeface="Times New Roman" panose="02020603050405020304" pitchFamily="18" charset="0"/>
            </a:endParaRPr>
          </a:p>
        </p:txBody>
      </p:sp>
      <p:sp>
        <p:nvSpPr>
          <p:cNvPr id="10" name="Стрелка: изогнутая влево 9">
            <a:extLst>
              <a:ext uri="{FF2B5EF4-FFF2-40B4-BE49-F238E27FC236}">
                <a16:creationId xmlns:a16="http://schemas.microsoft.com/office/drawing/2014/main" id="{85E9FB6E-9B25-3BC0-0C9D-0D38205DB104}"/>
              </a:ext>
            </a:extLst>
          </p:cNvPr>
          <p:cNvSpPr/>
          <p:nvPr/>
        </p:nvSpPr>
        <p:spPr>
          <a:xfrm flipH="1">
            <a:off x="85888" y="4820046"/>
            <a:ext cx="239322" cy="11061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Стрелка: изогнутая влево 11">
            <a:extLst>
              <a:ext uri="{FF2B5EF4-FFF2-40B4-BE49-F238E27FC236}">
                <a16:creationId xmlns:a16="http://schemas.microsoft.com/office/drawing/2014/main" id="{617F33BE-411D-B51C-D5B5-0ADAB3F5A962}"/>
              </a:ext>
            </a:extLst>
          </p:cNvPr>
          <p:cNvSpPr/>
          <p:nvPr/>
        </p:nvSpPr>
        <p:spPr>
          <a:xfrm flipH="1">
            <a:off x="71278" y="4937912"/>
            <a:ext cx="253932" cy="169577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Стрелка: изогнутая влево 14">
            <a:extLst>
              <a:ext uri="{FF2B5EF4-FFF2-40B4-BE49-F238E27FC236}">
                <a16:creationId xmlns:a16="http://schemas.microsoft.com/office/drawing/2014/main" id="{6CE05180-CDB1-7BC8-D0E5-6E8D2E4FAA1D}"/>
              </a:ext>
            </a:extLst>
          </p:cNvPr>
          <p:cNvSpPr/>
          <p:nvPr/>
        </p:nvSpPr>
        <p:spPr>
          <a:xfrm flipH="1">
            <a:off x="78584" y="4742594"/>
            <a:ext cx="239320" cy="5468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6" name="Рисунок 15">
            <a:extLst>
              <a:ext uri="{FF2B5EF4-FFF2-40B4-BE49-F238E27FC236}">
                <a16:creationId xmlns:a16="http://schemas.microsoft.com/office/drawing/2014/main" id="{DE5A3577-DBF3-1532-A3D9-9ACB54723E5A}"/>
              </a:ext>
            </a:extLst>
          </p:cNvPr>
          <p:cNvPicPr>
            <a:picLocks noChangeAspect="1"/>
          </p:cNvPicPr>
          <p:nvPr/>
        </p:nvPicPr>
        <p:blipFill rotWithShape="1">
          <a:blip r:embed="rId6"/>
          <a:srcRect l="24230" t="7922" r="26476" b="5678"/>
          <a:stretch/>
        </p:blipFill>
        <p:spPr bwMode="auto">
          <a:xfrm>
            <a:off x="10358359" y="5360447"/>
            <a:ext cx="1369192" cy="1349853"/>
          </a:xfrm>
          <a:prstGeom prst="rect">
            <a:avLst/>
          </a:prstGeom>
          <a:ln>
            <a:noFill/>
          </a:ln>
          <a:extLst>
            <a:ext uri="{53640926-AAD7-44D8-BBD7-CCE9431645EC}">
              <a14:shadowObscured xmlns:a14="http://schemas.microsoft.com/office/drawing/2010/main"/>
            </a:ext>
          </a:extLst>
        </p:spPr>
      </p:pic>
      <p:pic>
        <p:nvPicPr>
          <p:cNvPr id="17" name="Рисунок 16">
            <a:extLst>
              <a:ext uri="{FF2B5EF4-FFF2-40B4-BE49-F238E27FC236}">
                <a16:creationId xmlns:a16="http://schemas.microsoft.com/office/drawing/2014/main" id="{51965609-678C-F783-54A0-417FE6143C69}"/>
              </a:ext>
            </a:extLst>
          </p:cNvPr>
          <p:cNvPicPr>
            <a:picLocks noChangeAspect="1"/>
          </p:cNvPicPr>
          <p:nvPr/>
        </p:nvPicPr>
        <p:blipFill rotWithShape="1">
          <a:blip r:embed="rId7"/>
          <a:srcRect l="24648" t="7922" r="26476" b="5430"/>
          <a:stretch/>
        </p:blipFill>
        <p:spPr bwMode="auto">
          <a:xfrm>
            <a:off x="10358051" y="2418964"/>
            <a:ext cx="1353710" cy="13498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62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12113" y="-65112"/>
            <a:ext cx="9380343" cy="551458"/>
          </a:xfrm>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Страхование</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77" name="TextBox 76">
            <a:extLst>
              <a:ext uri="{FF2B5EF4-FFF2-40B4-BE49-F238E27FC236}">
                <a16:creationId xmlns:a16="http://schemas.microsoft.com/office/drawing/2014/main" id="{12678AB9-52B0-B1E7-3715-A0E60DA90AB0}"/>
              </a:ext>
            </a:extLst>
          </p:cNvPr>
          <p:cNvSpPr txBox="1"/>
          <p:nvPr/>
        </p:nvSpPr>
        <p:spPr>
          <a:xfrm>
            <a:off x="9530673" y="-21961"/>
            <a:ext cx="2661327" cy="861774"/>
          </a:xfrm>
          <a:prstGeom prst="rect">
            <a:avLst/>
          </a:prstGeom>
          <a:noFill/>
        </p:spPr>
        <p:txBody>
          <a:bodyPr wrap="square">
            <a:spAutoFit/>
          </a:bodyPr>
          <a:lstStyle/>
          <a:p>
            <a:pPr algn="just">
              <a:spcAft>
                <a:spcPts val="1000"/>
              </a:spcAft>
            </a:pPr>
            <a:r>
              <a:rPr lang="ru-RU" sz="1000" b="1" dirty="0">
                <a:solidFill>
                  <a:srgbClr val="000000"/>
                </a:solidFill>
                <a:latin typeface="Times New Roman" panose="02020603050405020304" pitchFamily="18" charset="0"/>
              </a:rPr>
              <a:t>Федеральный закон от 25.07.2011 № 260-ФЗ </a:t>
            </a:r>
            <a:r>
              <a:rPr lang="ru-RU" sz="1000" dirty="0">
                <a:solidFill>
                  <a:srgbClr val="000000"/>
                </a:solidFill>
                <a:latin typeface="Times New Roman" panose="02020603050405020304" pitchFamily="18" charset="0"/>
              </a:rPr>
              <a:t>«О государственной поддержке в сфере сельскохозяйственного страхования и о внесении изменений в Федеральный закон «О развитии сельского хозяйства»</a:t>
            </a:r>
          </a:p>
        </p:txBody>
      </p:sp>
      <p:sp>
        <p:nvSpPr>
          <p:cNvPr id="80" name="TextBox 79">
            <a:extLst>
              <a:ext uri="{FF2B5EF4-FFF2-40B4-BE49-F238E27FC236}">
                <a16:creationId xmlns:a16="http://schemas.microsoft.com/office/drawing/2014/main" id="{DD24861B-1A4C-7A39-2929-7A7E988C224D}"/>
              </a:ext>
            </a:extLst>
          </p:cNvPr>
          <p:cNvSpPr txBox="1"/>
          <p:nvPr/>
        </p:nvSpPr>
        <p:spPr>
          <a:xfrm>
            <a:off x="10278611" y="4134519"/>
            <a:ext cx="1902692" cy="1477328"/>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Ростовской области от 17.03.2020 №158 </a:t>
            </a:r>
            <a:br>
              <a:rPr lang="ru-RU" sz="1000" b="1" dirty="0">
                <a:solidFill>
                  <a:srgbClr val="000000"/>
                </a:solidFill>
                <a:latin typeface="Times New Roman" panose="02020603050405020304" pitchFamily="18" charset="0"/>
              </a:rPr>
            </a:br>
            <a:r>
              <a:rPr lang="ru-RU" sz="1000" dirty="0">
                <a:solidFill>
                  <a:srgbClr val="000000"/>
                </a:solidFill>
                <a:latin typeface="Times New Roman" panose="02020603050405020304" pitchFamily="18" charset="0"/>
              </a:rPr>
              <a:t>«О порядке предоставления субсидии на поддержку сельскохозяйственного производства по отдельным подотраслям растениеводства и животноводства»</a:t>
            </a:r>
          </a:p>
        </p:txBody>
      </p:sp>
      <p:sp>
        <p:nvSpPr>
          <p:cNvPr id="27" name="TextBox 26">
            <a:extLst>
              <a:ext uri="{FF2B5EF4-FFF2-40B4-BE49-F238E27FC236}">
                <a16:creationId xmlns:a16="http://schemas.microsoft.com/office/drawing/2014/main" id="{CE5DE5B8-E09C-4DB6-4827-38D5EBDA8671}"/>
              </a:ext>
            </a:extLst>
          </p:cNvPr>
          <p:cNvSpPr txBox="1"/>
          <p:nvPr/>
        </p:nvSpPr>
        <p:spPr>
          <a:xfrm>
            <a:off x="0" y="459550"/>
            <a:ext cx="8913091" cy="704167"/>
          </a:xfrm>
          <a:prstGeom prst="rect">
            <a:avLst/>
          </a:prstGeom>
          <a:noFill/>
        </p:spPr>
        <p:txBody>
          <a:bodyPr wrap="square">
            <a:spAutoFit/>
          </a:bodyPr>
          <a:lstStyle/>
          <a:p>
            <a:pPr algn="just">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Субсидии на возмещение  части затрат на уплату страховых премий, начисленных по договорам сельскохозяйственного страхования:</a:t>
            </a:r>
          </a:p>
        </p:txBody>
      </p:sp>
      <p:sp>
        <p:nvSpPr>
          <p:cNvPr id="33" name="矩形 6">
            <a:extLst>
              <a:ext uri="{FF2B5EF4-FFF2-40B4-BE49-F238E27FC236}">
                <a16:creationId xmlns:a16="http://schemas.microsoft.com/office/drawing/2014/main" id="{72C9A2E4-CB53-4A0C-EC41-B422EDFD5970}"/>
              </a:ext>
            </a:extLst>
          </p:cNvPr>
          <p:cNvSpPr/>
          <p:nvPr/>
        </p:nvSpPr>
        <p:spPr>
          <a:xfrm>
            <a:off x="10697" y="2036890"/>
            <a:ext cx="2259990" cy="449451"/>
          </a:xfrm>
          <a:prstGeom prst="rect">
            <a:avLst/>
          </a:prstGeom>
          <a:solidFill>
            <a:srgbClr val="86B7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ru-RU" altLang="zh-CN" sz="2000" b="1" dirty="0">
                <a:latin typeface="Times New Roman" panose="02020603050405020304" pitchFamily="18" charset="0"/>
                <a:ea typeface="微软雅黑" panose="020B0503020204020204" pitchFamily="34" charset="-122"/>
                <a:cs typeface="Times New Roman" panose="02020603050405020304" pitchFamily="18" charset="0"/>
              </a:rPr>
              <a:t>Растениеводство</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矩形 12">
            <a:extLst>
              <a:ext uri="{FF2B5EF4-FFF2-40B4-BE49-F238E27FC236}">
                <a16:creationId xmlns:a16="http://schemas.microsoft.com/office/drawing/2014/main" id="{C58BD839-3F30-1FE9-4889-C52C623B49A9}"/>
              </a:ext>
            </a:extLst>
          </p:cNvPr>
          <p:cNvSpPr/>
          <p:nvPr/>
        </p:nvSpPr>
        <p:spPr>
          <a:xfrm>
            <a:off x="2281383" y="3415293"/>
            <a:ext cx="8007925" cy="124134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b"/>
          <a:lstStyle/>
          <a:p>
            <a:pPr algn="just"/>
            <a:r>
              <a:rPr lang="ru-RU" sz="1100" b="1" dirty="0">
                <a:solidFill>
                  <a:schemeClr val="tx1"/>
                </a:solidFill>
                <a:latin typeface="Times New Roman" panose="02020603050405020304" pitchFamily="18" charset="0"/>
                <a:cs typeface="Times New Roman" panose="02020603050405020304" pitchFamily="18" charset="0"/>
              </a:rPr>
              <a:t>В</a:t>
            </a:r>
            <a:r>
              <a:rPr lang="ru-RU" sz="1100" dirty="0">
                <a:solidFill>
                  <a:schemeClr val="tx1"/>
                </a:solidFill>
                <a:latin typeface="Times New Roman" panose="02020603050405020304" pitchFamily="18" charset="0"/>
                <a:cs typeface="Times New Roman" panose="02020603050405020304" pitchFamily="18" charset="0"/>
              </a:rPr>
              <a:t> </a:t>
            </a:r>
            <a:r>
              <a:rPr lang="ru-RU" sz="1100" b="1" dirty="0">
                <a:solidFill>
                  <a:schemeClr val="tx1"/>
                </a:solidFill>
                <a:latin typeface="Times New Roman" panose="02020603050405020304" pitchFamily="18" charset="0"/>
                <a:cs typeface="Times New Roman" panose="02020603050405020304" pitchFamily="18" charset="0"/>
              </a:rPr>
              <a:t>размере 50% от страховой премии</a:t>
            </a:r>
            <a:r>
              <a:rPr lang="ru-RU" sz="1100" dirty="0">
                <a:solidFill>
                  <a:schemeClr val="tx1"/>
                </a:solidFill>
                <a:latin typeface="Times New Roman" panose="02020603050405020304" pitchFamily="18" charset="0"/>
                <a:cs typeface="Times New Roman" panose="02020603050405020304" pitchFamily="18" charset="0"/>
              </a:rPr>
              <a:t>, начисленной по договору сельскохозяйственного страхования. Господдержка осуществляется при страховании рисков утраты (гибели) сельскохозяйственных животных в результате воздействия всех, нескольких или одного из следующих событий: заразные болезни животных; массовые отравления; воздействие всех, нескольких или одного из опасных для производства сельскохозяйственной продукции природных явлений и стихийных бедствий; нарушение электро-, и (или) тепло-, и (или) водоснабжения в результате опасных природных явлений и стихийных бедствий, если условия содержания сельскохозяйственных животных предусматривают обязательное использование электрической, тепловой энергии, воды; пожар.</a:t>
            </a:r>
          </a:p>
        </p:txBody>
      </p:sp>
      <p:sp>
        <p:nvSpPr>
          <p:cNvPr id="40" name="矩形 13">
            <a:extLst>
              <a:ext uri="{FF2B5EF4-FFF2-40B4-BE49-F238E27FC236}">
                <a16:creationId xmlns:a16="http://schemas.microsoft.com/office/drawing/2014/main" id="{7932C546-D149-0AF1-7926-5B8F22FFCA82}"/>
              </a:ext>
            </a:extLst>
          </p:cNvPr>
          <p:cNvSpPr/>
          <p:nvPr/>
        </p:nvSpPr>
        <p:spPr>
          <a:xfrm>
            <a:off x="-10697" y="3811237"/>
            <a:ext cx="2281384" cy="449452"/>
          </a:xfrm>
          <a:prstGeom prst="rect">
            <a:avLst/>
          </a:prstGeom>
          <a:solidFill>
            <a:srgbClr val="86B7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ru-RU" altLang="zh-CN" sz="2000" b="1" dirty="0">
                <a:latin typeface="Times New Roman" panose="02020603050405020304" pitchFamily="18" charset="0"/>
                <a:ea typeface="微软雅黑" panose="020B0503020204020204" pitchFamily="34" charset="-122"/>
                <a:cs typeface="Times New Roman" panose="02020603050405020304" pitchFamily="18" charset="0"/>
              </a:rPr>
              <a:t>Животноводство</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object 16">
            <a:extLst>
              <a:ext uri="{FF2B5EF4-FFF2-40B4-BE49-F238E27FC236}">
                <a16:creationId xmlns:a16="http://schemas.microsoft.com/office/drawing/2014/main" id="{9FBA0C18-414A-780B-FEF8-0DF61E18C75D}"/>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6</a:t>
            </a:r>
            <a:endParaRPr sz="1800" dirty="0">
              <a:latin typeface="Calibri"/>
              <a:cs typeface="Calibri"/>
            </a:endParaRPr>
          </a:p>
        </p:txBody>
      </p:sp>
      <p:sp>
        <p:nvSpPr>
          <p:cNvPr id="8" name="矩形 5">
            <a:extLst>
              <a:ext uri="{FF2B5EF4-FFF2-40B4-BE49-F238E27FC236}">
                <a16:creationId xmlns:a16="http://schemas.microsoft.com/office/drawing/2014/main" id="{393579B4-68A7-AC2C-A311-261995ED5E21}"/>
              </a:ext>
            </a:extLst>
          </p:cNvPr>
          <p:cNvSpPr/>
          <p:nvPr/>
        </p:nvSpPr>
        <p:spPr>
          <a:xfrm>
            <a:off x="2281384" y="1199449"/>
            <a:ext cx="8007924" cy="2113978"/>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b"/>
          <a:lstStyle/>
          <a:p>
            <a:pPr algn="just"/>
            <a:r>
              <a:rPr lang="ru-RU" sz="1100" b="1" dirty="0">
                <a:solidFill>
                  <a:schemeClr val="tx1"/>
                </a:solidFill>
                <a:latin typeface="Times New Roman" panose="02020603050405020304" pitchFamily="18" charset="0"/>
                <a:cs typeface="Times New Roman" panose="02020603050405020304" pitchFamily="18" charset="0"/>
              </a:rPr>
              <a:t>В размере:</a:t>
            </a:r>
          </a:p>
          <a:p>
            <a:pPr indent="176213" algn="just">
              <a:buFontTx/>
              <a:buChar char="-"/>
            </a:pPr>
            <a:r>
              <a:rPr lang="ru-RU" sz="1100" b="1" dirty="0">
                <a:solidFill>
                  <a:schemeClr val="tx1"/>
                </a:solidFill>
                <a:latin typeface="Times New Roman" panose="02020603050405020304" pitchFamily="18" charset="0"/>
                <a:cs typeface="Times New Roman" panose="02020603050405020304" pitchFamily="18" charset="0"/>
              </a:rPr>
              <a:t>50% от страховой премии</a:t>
            </a:r>
            <a:r>
              <a:rPr lang="ru-RU" sz="1100" dirty="0">
                <a:solidFill>
                  <a:schemeClr val="tx1"/>
                </a:solidFill>
                <a:latin typeface="Times New Roman" panose="02020603050405020304" pitchFamily="18" charset="0"/>
                <a:cs typeface="Times New Roman" panose="02020603050405020304" pitchFamily="18" charset="0"/>
              </a:rPr>
              <a:t>, начисленной по договору сельскохозяйственного страхования. Господдержка осуществляется при страховании рисков утраты (гибели) урожая сельскохозяйственной культуры, в том числе урожая многолетних насаждений, в результате утраты (гибели) посадок многолетних насаждений в результате воздействия всех, нескольких или одного из опасных для производства сельскохозяйственной продукции природных явлений и стихийных бедствий; проникновение и (или) распространение вредных организмов, если такие события носят </a:t>
            </a:r>
            <a:r>
              <a:rPr lang="ru-RU" sz="1100" dirty="0" err="1">
                <a:solidFill>
                  <a:schemeClr val="tx1"/>
                </a:solidFill>
                <a:latin typeface="Times New Roman" panose="02020603050405020304" pitchFamily="18" charset="0"/>
                <a:cs typeface="Times New Roman" panose="02020603050405020304" pitchFamily="18" charset="0"/>
              </a:rPr>
              <a:t>эпифитотический</a:t>
            </a:r>
            <a:r>
              <a:rPr lang="ru-RU" sz="1100" dirty="0">
                <a:solidFill>
                  <a:schemeClr val="tx1"/>
                </a:solidFill>
                <a:latin typeface="Times New Roman" panose="02020603050405020304" pitchFamily="18" charset="0"/>
                <a:cs typeface="Times New Roman" panose="02020603050405020304" pitchFamily="18" charset="0"/>
              </a:rPr>
              <a:t> характер; нарушение электро-, и (или) тепло-, и (или) водоснабжения в результате опасных природных явлений и стихийных бедствий при страховании сельскохозяйственных культур, выращиваемых в защищенном грунте или на мелиорируемых землях;</a:t>
            </a:r>
            <a:endParaRPr lang="ru-RU" sz="1100" b="1" dirty="0">
              <a:solidFill>
                <a:schemeClr val="tx1"/>
              </a:solidFill>
              <a:latin typeface="Times New Roman" panose="02020603050405020304" pitchFamily="18" charset="0"/>
              <a:cs typeface="Times New Roman" panose="02020603050405020304" pitchFamily="18" charset="0"/>
            </a:endParaRPr>
          </a:p>
          <a:p>
            <a:pPr indent="176213" algn="just">
              <a:buFontTx/>
              <a:buChar char="-"/>
            </a:pPr>
            <a:r>
              <a:rPr lang="ru-RU" sz="1100" b="1" dirty="0">
                <a:solidFill>
                  <a:schemeClr val="tx1"/>
                </a:solidFill>
                <a:latin typeface="Times New Roman" panose="02020603050405020304" pitchFamily="18" charset="0"/>
                <a:cs typeface="Times New Roman" panose="02020603050405020304" pitchFamily="18" charset="0"/>
              </a:rPr>
              <a:t>70 % от страховой премии, </a:t>
            </a:r>
            <a:r>
              <a:rPr lang="ru-RU" sz="1100" dirty="0">
                <a:solidFill>
                  <a:schemeClr val="tx1"/>
                </a:solidFill>
                <a:latin typeface="Times New Roman" panose="02020603050405020304" pitchFamily="18" charset="0"/>
                <a:cs typeface="Times New Roman" panose="02020603050405020304" pitchFamily="18" charset="0"/>
              </a:rPr>
              <a:t>по договору сельскохозяйственного страхования на случай </a:t>
            </a:r>
            <a:r>
              <a:rPr lang="ru-RU" sz="1100" b="1" dirty="0">
                <a:solidFill>
                  <a:schemeClr val="tx1"/>
                </a:solidFill>
                <a:latin typeface="Times New Roman" panose="02020603050405020304" pitchFamily="18" charset="0"/>
                <a:cs typeface="Times New Roman" panose="02020603050405020304" pitchFamily="18" charset="0"/>
              </a:rPr>
              <a:t>чрезвычайной ситуации природного характера</a:t>
            </a:r>
            <a:r>
              <a:rPr lang="ru-RU" sz="1100" dirty="0">
                <a:solidFill>
                  <a:schemeClr val="tx1"/>
                </a:solidFill>
                <a:latin typeface="Times New Roman" panose="02020603050405020304" pitchFamily="18" charset="0"/>
                <a:cs typeface="Times New Roman" panose="02020603050405020304" pitchFamily="18" charset="0"/>
              </a:rPr>
              <a:t> </a:t>
            </a:r>
            <a:r>
              <a:rPr lang="ru-RU" sz="1100" u="sng" dirty="0">
                <a:solidFill>
                  <a:schemeClr val="tx1"/>
                </a:solidFill>
                <a:latin typeface="Times New Roman" panose="02020603050405020304" pitchFamily="18" charset="0"/>
                <a:cs typeface="Times New Roman" panose="02020603050405020304" pitchFamily="18" charset="0"/>
              </a:rPr>
              <a:t>(для сельскохозяйственных товаропроизводителей, являющихся субъектами малого предпринимательства);</a:t>
            </a:r>
          </a:p>
          <a:p>
            <a:pPr indent="176213" algn="just">
              <a:buFontTx/>
              <a:buChar char="-"/>
            </a:pPr>
            <a:r>
              <a:rPr lang="ru-RU" sz="1100" b="1" dirty="0">
                <a:solidFill>
                  <a:schemeClr val="tx1"/>
                </a:solidFill>
                <a:latin typeface="Times New Roman" panose="02020603050405020304" pitchFamily="18" charset="0"/>
                <a:cs typeface="Times New Roman" panose="02020603050405020304" pitchFamily="18" charset="0"/>
              </a:rPr>
              <a:t>60 % от страховой премии, </a:t>
            </a:r>
            <a:r>
              <a:rPr lang="ru-RU" sz="1100" dirty="0">
                <a:solidFill>
                  <a:schemeClr val="tx1"/>
                </a:solidFill>
                <a:latin typeface="Times New Roman" panose="02020603050405020304" pitchFamily="18" charset="0"/>
                <a:cs typeface="Times New Roman" panose="02020603050405020304" pitchFamily="18" charset="0"/>
              </a:rPr>
              <a:t>по договору сельскохозяйственного страхования на случай </a:t>
            </a:r>
            <a:r>
              <a:rPr lang="ru-RU" sz="1100" b="1" dirty="0">
                <a:solidFill>
                  <a:schemeClr val="tx1"/>
                </a:solidFill>
                <a:latin typeface="Times New Roman" panose="02020603050405020304" pitchFamily="18" charset="0"/>
                <a:cs typeface="Times New Roman" panose="02020603050405020304" pitchFamily="18" charset="0"/>
              </a:rPr>
              <a:t>чрезвычайной ситуации природного характера</a:t>
            </a:r>
            <a:r>
              <a:rPr lang="ru-RU" sz="1100" dirty="0">
                <a:solidFill>
                  <a:schemeClr val="tx1"/>
                </a:solidFill>
                <a:latin typeface="Times New Roman" panose="02020603050405020304" pitchFamily="18" charset="0"/>
                <a:cs typeface="Times New Roman" panose="02020603050405020304" pitchFamily="18" charset="0"/>
              </a:rPr>
              <a:t> </a:t>
            </a:r>
            <a:r>
              <a:rPr lang="ru-RU" sz="1100" u="sng" dirty="0">
                <a:solidFill>
                  <a:schemeClr val="tx1"/>
                </a:solidFill>
                <a:latin typeface="Times New Roman" panose="02020603050405020304" pitchFamily="18" charset="0"/>
                <a:cs typeface="Times New Roman" panose="02020603050405020304" pitchFamily="18" charset="0"/>
              </a:rPr>
              <a:t>(для сельскохозяйственных товаропроизводителей, не являющихся субъектами малого предпринимательства).</a:t>
            </a:r>
          </a:p>
        </p:txBody>
      </p:sp>
      <p:sp>
        <p:nvSpPr>
          <p:cNvPr id="7" name="TextBox 6">
            <a:extLst>
              <a:ext uri="{FF2B5EF4-FFF2-40B4-BE49-F238E27FC236}">
                <a16:creationId xmlns:a16="http://schemas.microsoft.com/office/drawing/2014/main" id="{19F2D91F-9AD2-396C-3D0C-09D3422E69C6}"/>
              </a:ext>
            </a:extLst>
          </p:cNvPr>
          <p:cNvSpPr txBox="1"/>
          <p:nvPr/>
        </p:nvSpPr>
        <p:spPr>
          <a:xfrm>
            <a:off x="10289309" y="2107928"/>
            <a:ext cx="1916220" cy="861774"/>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Приказ Минсельхоза России от 09.08.2022 № 507</a:t>
            </a:r>
            <a:r>
              <a:rPr lang="ru-RU" sz="1000" dirty="0">
                <a:solidFill>
                  <a:srgbClr val="000000"/>
                </a:solidFill>
                <a:latin typeface="Times New Roman" panose="02020603050405020304" pitchFamily="18" charset="0"/>
              </a:rPr>
              <a:t> «Об утверждении Плана сельскохозяйственного страхования на 2023 год»</a:t>
            </a:r>
            <a:endParaRPr lang="ru-RU" sz="1800" dirty="0">
              <a:effectLst/>
              <a:latin typeface="Times New Roman" panose="02020603050405020304" pitchFamily="18" charset="0"/>
              <a:ea typeface="Times New Roman" panose="02020603050405020304" pitchFamily="18" charset="0"/>
            </a:endParaRPr>
          </a:p>
        </p:txBody>
      </p:sp>
      <p:sp>
        <p:nvSpPr>
          <p:cNvPr id="2" name="矩形 12">
            <a:extLst>
              <a:ext uri="{FF2B5EF4-FFF2-40B4-BE49-F238E27FC236}">
                <a16:creationId xmlns:a16="http://schemas.microsoft.com/office/drawing/2014/main" id="{7B8B0F4A-5CC8-2191-11CA-C4F896B3A594}"/>
              </a:ext>
            </a:extLst>
          </p:cNvPr>
          <p:cNvSpPr/>
          <p:nvPr/>
        </p:nvSpPr>
        <p:spPr>
          <a:xfrm>
            <a:off x="59850" y="4764492"/>
            <a:ext cx="10229458" cy="2042302"/>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b"/>
          <a:lstStyle/>
          <a:p>
            <a:pPr indent="176213" algn="just"/>
            <a:r>
              <a:rPr lang="ru-RU" sz="1100" b="1" u="sng" dirty="0">
                <a:solidFill>
                  <a:schemeClr val="tx1"/>
                </a:solidFill>
                <a:latin typeface="Times New Roman" panose="02020603050405020304" pitchFamily="18" charset="0"/>
                <a:cs typeface="Times New Roman" panose="02020603050405020304" pitchFamily="18" charset="0"/>
              </a:rPr>
              <a:t>Основные требования, предъявляемые к договору сельскохозяйственного страхования:</a:t>
            </a:r>
          </a:p>
          <a:p>
            <a:pPr indent="176213" algn="just"/>
            <a:r>
              <a:rPr lang="ru-RU" sz="1100" b="1" dirty="0">
                <a:solidFill>
                  <a:schemeClr val="tx1"/>
                </a:solidFill>
                <a:latin typeface="Times New Roman" panose="02020603050405020304" pitchFamily="18" charset="0"/>
                <a:cs typeface="Times New Roman" panose="02020603050405020304" pitchFamily="18" charset="0"/>
              </a:rPr>
              <a:t>- при страховании урожая сельскохозяйственных культур</a:t>
            </a:r>
            <a:r>
              <a:rPr lang="ru-RU" sz="1100" dirty="0">
                <a:solidFill>
                  <a:schemeClr val="tx1"/>
                </a:solidFill>
                <a:latin typeface="Times New Roman" panose="02020603050405020304" pitchFamily="18" charset="0"/>
                <a:cs typeface="Times New Roman" panose="02020603050405020304" pitchFamily="18" charset="0"/>
              </a:rPr>
              <a:t>, </a:t>
            </a:r>
            <a:r>
              <a:rPr lang="ru-RU" sz="1100" b="1" dirty="0">
                <a:solidFill>
                  <a:schemeClr val="tx1"/>
                </a:solidFill>
                <a:latin typeface="Times New Roman" panose="02020603050405020304" pitchFamily="18" charset="0"/>
                <a:cs typeface="Times New Roman" panose="02020603050405020304" pitchFamily="18" charset="0"/>
              </a:rPr>
              <a:t>посадок многолетних насаждений </a:t>
            </a:r>
            <a:r>
              <a:rPr lang="ru-RU" sz="1100" dirty="0">
                <a:solidFill>
                  <a:schemeClr val="tx1"/>
                </a:solidFill>
                <a:latin typeface="Times New Roman" panose="02020603050405020304" pitchFamily="18" charset="0"/>
                <a:cs typeface="Times New Roman" panose="02020603050405020304" pitchFamily="18" charset="0"/>
              </a:rPr>
              <a:t>договор сельскохозяйственного страхования заключен:</a:t>
            </a:r>
          </a:p>
          <a:p>
            <a:pPr indent="176213" algn="just"/>
            <a:r>
              <a:rPr lang="ru-RU" sz="1100" dirty="0">
                <a:solidFill>
                  <a:schemeClr val="tx1"/>
                </a:solidFill>
                <a:latin typeface="Times New Roman" panose="02020603050405020304" pitchFamily="18" charset="0"/>
                <a:cs typeface="Times New Roman" panose="02020603050405020304" pitchFamily="18" charset="0"/>
              </a:rPr>
              <a:t>а) в отношении одного или нескольких видов сельскохозяйственных культур, посадок многолетних насаждений на всей площади земельных участков, на которой сельскохозяйственным товаропроизводителем выращиваются данные сельскохозяйственные культуры, многолетние насаждения (при страховании урожая многолетних насаждений этот договор заключается в отношении многолетних насаждений в плодоносящем возрасте);</a:t>
            </a:r>
          </a:p>
          <a:p>
            <a:pPr indent="176213" algn="just"/>
            <a:r>
              <a:rPr lang="ru-RU" sz="1100" dirty="0">
                <a:solidFill>
                  <a:schemeClr val="tx1"/>
                </a:solidFill>
                <a:latin typeface="Times New Roman" panose="02020603050405020304" pitchFamily="18" charset="0"/>
                <a:cs typeface="Times New Roman" panose="02020603050405020304" pitchFamily="18" charset="0"/>
              </a:rPr>
              <a:t>б) в срок не позднее пятнадцати календарных дней после окончания сева или посадки сельскохозяйственной культуры, за исключением многолетних насаждений, </a:t>
            </a:r>
            <a:br>
              <a:rPr lang="ru-RU" sz="1100" dirty="0">
                <a:solidFill>
                  <a:schemeClr val="tx1"/>
                </a:solidFill>
                <a:latin typeface="Times New Roman" panose="02020603050405020304" pitchFamily="18" charset="0"/>
                <a:cs typeface="Times New Roman" panose="02020603050405020304" pitchFamily="18" charset="0"/>
              </a:rPr>
            </a:br>
            <a:r>
              <a:rPr lang="ru-RU" sz="1100" dirty="0">
                <a:solidFill>
                  <a:schemeClr val="tx1"/>
                </a:solidFill>
                <a:latin typeface="Times New Roman" panose="02020603050405020304" pitchFamily="18" charset="0"/>
                <a:cs typeface="Times New Roman" panose="02020603050405020304" pitchFamily="18" charset="0"/>
              </a:rPr>
              <a:t>а также многолетних трав посева прошлых лет;</a:t>
            </a:r>
          </a:p>
          <a:p>
            <a:pPr indent="176213" algn="just"/>
            <a:r>
              <a:rPr lang="ru-RU" sz="1100" dirty="0">
                <a:solidFill>
                  <a:schemeClr val="tx1"/>
                </a:solidFill>
                <a:latin typeface="Times New Roman" panose="02020603050405020304" pitchFamily="18" charset="0"/>
                <a:cs typeface="Times New Roman" panose="02020603050405020304" pitchFamily="18" charset="0"/>
              </a:rPr>
              <a:t>в) до момента прекращения вегетации (перехода в состояние зимнего покоя) многолетних насаждений.</a:t>
            </a:r>
          </a:p>
          <a:p>
            <a:pPr indent="176213" algn="just"/>
            <a:r>
              <a:rPr lang="ru-RU" sz="1100" dirty="0">
                <a:solidFill>
                  <a:schemeClr val="tx1"/>
                </a:solidFill>
                <a:latin typeface="Times New Roman" panose="02020603050405020304" pitchFamily="18" charset="0"/>
                <a:cs typeface="Times New Roman" panose="02020603050405020304" pitchFamily="18" charset="0"/>
              </a:rPr>
              <a:t>- </a:t>
            </a:r>
            <a:r>
              <a:rPr lang="ru-RU" sz="1100" b="1" dirty="0">
                <a:solidFill>
                  <a:schemeClr val="tx1"/>
                </a:solidFill>
                <a:latin typeface="Times New Roman" panose="02020603050405020304" pitchFamily="18" charset="0"/>
                <a:cs typeface="Times New Roman" panose="02020603050405020304" pitchFamily="18" charset="0"/>
              </a:rPr>
              <a:t>при страховании сельскохозяйственных животных </a:t>
            </a:r>
            <a:r>
              <a:rPr lang="ru-RU" sz="1100" dirty="0">
                <a:solidFill>
                  <a:schemeClr val="tx1"/>
                </a:solidFill>
                <a:latin typeface="Times New Roman" panose="02020603050405020304" pitchFamily="18" charset="0"/>
                <a:cs typeface="Times New Roman" panose="02020603050405020304" pitchFamily="18" charset="0"/>
              </a:rPr>
              <a:t>договор сельскохозяйственного страхования заключен:</a:t>
            </a:r>
          </a:p>
          <a:p>
            <a:pPr indent="176213" algn="just"/>
            <a:r>
              <a:rPr lang="ru-RU" sz="1100" dirty="0">
                <a:solidFill>
                  <a:schemeClr val="tx1"/>
                </a:solidFill>
                <a:latin typeface="Times New Roman" panose="02020603050405020304" pitchFamily="18" charset="0"/>
                <a:cs typeface="Times New Roman" panose="02020603050405020304" pitchFamily="18" charset="0"/>
              </a:rPr>
              <a:t>а) в отношении всего имеющегося у сельскохозяйственного товаропроизводителя поголовья сельскохозяйственных животных одного или нескольких видов </a:t>
            </a:r>
            <a:br>
              <a:rPr lang="ru-RU" sz="1100" dirty="0">
                <a:solidFill>
                  <a:schemeClr val="tx1"/>
                </a:solidFill>
                <a:latin typeface="Times New Roman" panose="02020603050405020304" pitchFamily="18" charset="0"/>
                <a:cs typeface="Times New Roman" panose="02020603050405020304" pitchFamily="18" charset="0"/>
              </a:rPr>
            </a:br>
            <a:r>
              <a:rPr lang="ru-RU" sz="1100" dirty="0">
                <a:solidFill>
                  <a:schemeClr val="tx1"/>
                </a:solidFill>
                <a:latin typeface="Times New Roman" panose="02020603050405020304" pitchFamily="18" charset="0"/>
                <a:cs typeface="Times New Roman" panose="02020603050405020304" pitchFamily="18" charset="0"/>
              </a:rPr>
              <a:t>в субъекте Российской Федерации;</a:t>
            </a:r>
          </a:p>
          <a:p>
            <a:pPr indent="176213" algn="just"/>
            <a:r>
              <a:rPr lang="ru-RU" sz="1100" dirty="0">
                <a:solidFill>
                  <a:schemeClr val="tx1"/>
                </a:solidFill>
                <a:latin typeface="Times New Roman" panose="02020603050405020304" pitchFamily="18" charset="0"/>
                <a:cs typeface="Times New Roman" panose="02020603050405020304" pitchFamily="18" charset="0"/>
              </a:rPr>
              <a:t>б) на срок не менее чем один год.</a:t>
            </a:r>
          </a:p>
        </p:txBody>
      </p:sp>
      <p:pic>
        <p:nvPicPr>
          <p:cNvPr id="4" name="Рисунок 3">
            <a:extLst>
              <a:ext uri="{FF2B5EF4-FFF2-40B4-BE49-F238E27FC236}">
                <a16:creationId xmlns:a16="http://schemas.microsoft.com/office/drawing/2014/main" id="{92C32727-63D2-2D24-F47C-C7D06EF10382}"/>
              </a:ext>
            </a:extLst>
          </p:cNvPr>
          <p:cNvPicPr>
            <a:picLocks noChangeAspect="1"/>
          </p:cNvPicPr>
          <p:nvPr/>
        </p:nvPicPr>
        <p:blipFill rotWithShape="1">
          <a:blip r:embed="rId5"/>
          <a:srcRect l="24648" t="7922" r="26754" b="5925"/>
          <a:stretch/>
        </p:blipFill>
        <p:spPr bwMode="auto">
          <a:xfrm>
            <a:off x="10615874" y="5561564"/>
            <a:ext cx="1249559" cy="1245979"/>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8F82AC43-34EB-75B0-3CCE-A87503859E61}"/>
              </a:ext>
            </a:extLst>
          </p:cNvPr>
          <p:cNvPicPr>
            <a:picLocks noChangeAspect="1"/>
          </p:cNvPicPr>
          <p:nvPr/>
        </p:nvPicPr>
        <p:blipFill rotWithShape="1">
          <a:blip r:embed="rId6"/>
          <a:srcRect l="24507" t="7922" r="26616" b="5430"/>
          <a:stretch/>
        </p:blipFill>
        <p:spPr bwMode="auto">
          <a:xfrm>
            <a:off x="10613024" y="850880"/>
            <a:ext cx="1249540" cy="1245980"/>
          </a:xfrm>
          <a:prstGeom prst="rect">
            <a:avLst/>
          </a:prstGeom>
          <a:ln>
            <a:noFill/>
          </a:ln>
          <a:extLst>
            <a:ext uri="{53640926-AAD7-44D8-BBD7-CCE9431645EC}">
              <a14:shadowObscured xmlns:a14="http://schemas.microsoft.com/office/drawing/2010/main"/>
            </a:ext>
          </a:extLst>
        </p:spPr>
      </p:pic>
      <p:pic>
        <p:nvPicPr>
          <p:cNvPr id="9" name="Рисунок 8">
            <a:extLst>
              <a:ext uri="{FF2B5EF4-FFF2-40B4-BE49-F238E27FC236}">
                <a16:creationId xmlns:a16="http://schemas.microsoft.com/office/drawing/2014/main" id="{5CD91158-5CF3-E142-7DC5-043468F5B49F}"/>
              </a:ext>
            </a:extLst>
          </p:cNvPr>
          <p:cNvPicPr>
            <a:picLocks noChangeAspect="1"/>
          </p:cNvPicPr>
          <p:nvPr/>
        </p:nvPicPr>
        <p:blipFill rotWithShape="1">
          <a:blip r:embed="rId7"/>
          <a:srcRect l="24368" t="7922" r="26476" b="5430"/>
          <a:stretch/>
        </p:blipFill>
        <p:spPr bwMode="auto">
          <a:xfrm>
            <a:off x="10610156" y="2928058"/>
            <a:ext cx="1255277" cy="12446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96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37" fill="hold" grpId="0" nodeType="afterEffect">
                                  <p:childTnLst>
                                    <p:set>
                                      <p:cBhvr>
                                        <p:cTn id="10" dur="1" fill="hold">
                                          <p:stCondLst>
                                            <p:cond delay="0"/>
                                          </p:stCondLst>
                                        </p:cTn>
                                        <p:tgtEl>
                                          <p:spTgt spid="33"/>
                                        </p:tgtEl>
                                        <p:attrNameLst>
                                          <p:attrName>style.visibility</p:attrName>
                                        </p:attrNameLst>
                                      </p:cBhvr>
                                      <p:to>
                                        <p:strVal val="visible"/>
                                      </p:to>
                                    </p:set>
                                    <p:animEffect transition="in" filter="barn(outVertical)">
                                      <p:cBhvr>
                                        <p:cTn id="11" dur="500"/>
                                        <p:tgtEl>
                                          <p:spTgt spid="33"/>
                                        </p:tgtEl>
                                      </p:cBhvr>
                                    </p:animEffect>
                                  </p:childTnLst>
                                </p:cTn>
                              </p:par>
                            </p:childTnLst>
                          </p:cTn>
                        </p:par>
                        <p:par>
                          <p:cTn id="12" fill="hold">
                            <p:stCondLst>
                              <p:cond delay="1000"/>
                            </p:stCondLst>
                            <p:childTnLst>
                              <p:par>
                                <p:cTn id="13" presetID="16" presetClass="entr" presetSubtype="37" fill="hold" grpId="0" nodeType="afterEffect">
                                  <p:childTnLst>
                                    <p:set>
                                      <p:cBhvr>
                                        <p:cTn id="14" dur="1" fill="hold">
                                          <p:stCondLst>
                                            <p:cond delay="0"/>
                                          </p:stCondLst>
                                        </p:cTn>
                                        <p:tgtEl>
                                          <p:spTgt spid="40"/>
                                        </p:tgtEl>
                                        <p:attrNameLst>
                                          <p:attrName>style.visibility</p:attrName>
                                        </p:attrNameLst>
                                      </p:cBhvr>
                                      <p:to>
                                        <p:strVal val="visible"/>
                                      </p:to>
                                    </p:set>
                                    <p:animEffect transition="in" filter="barn(outVertical)">
                                      <p:cBhvr>
                                        <p:cTn id="15" dur="500"/>
                                        <p:tgtEl>
                                          <p:spTgt spid="40"/>
                                        </p:tgtEl>
                                      </p:cBhvr>
                                    </p:animEffect>
                                  </p:childTnLst>
                                </p:cTn>
                              </p:par>
                            </p:childTnLst>
                          </p:cTn>
                        </p:par>
                        <p:par>
                          <p:cTn id="16" fill="hold">
                            <p:stCondLst>
                              <p:cond delay="1500"/>
                            </p:stCondLst>
                            <p:childTnLst>
                              <p:par>
                                <p:cTn id="17" presetID="2" presetClass="entr" presetSubtype="1" fill="hold" grpId="0" nodeType="afterEffec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fill="hold" grpId="0" nodeType="afterEffec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3" grpId="0" animBg="1"/>
      <p:bldP spid="39" grpId="0" animBg="1"/>
      <p:bldP spid="40" grpId="0" animBg="1"/>
      <p:bldP spid="8"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5CE7EC3-D5A0-DDC9-42C6-D202743D73AB}"/>
              </a:ext>
            </a:extLst>
          </p:cNvPr>
          <p:cNvSpPr>
            <a:spLocks noGrp="1"/>
          </p:cNvSpPr>
          <p:nvPr>
            <p:ph type="title"/>
          </p:nvPr>
        </p:nvSpPr>
        <p:spPr>
          <a:xfrm>
            <a:off x="330585" y="-5569"/>
            <a:ext cx="9380343" cy="752459"/>
          </a:xfrm>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Животноводство</a:t>
            </a:r>
          </a:p>
        </p:txBody>
      </p:sp>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80" name="TextBox 79">
            <a:extLst>
              <a:ext uri="{FF2B5EF4-FFF2-40B4-BE49-F238E27FC236}">
                <a16:creationId xmlns:a16="http://schemas.microsoft.com/office/drawing/2014/main" id="{DD24861B-1A4C-7A39-2929-7A7E988C224D}"/>
              </a:ext>
            </a:extLst>
          </p:cNvPr>
          <p:cNvSpPr txBox="1"/>
          <p:nvPr/>
        </p:nvSpPr>
        <p:spPr>
          <a:xfrm>
            <a:off x="9537700" y="3982105"/>
            <a:ext cx="2666388" cy="1277273"/>
          </a:xfrm>
          <a:prstGeom prst="rect">
            <a:avLst/>
          </a:prstGeom>
          <a:noFill/>
        </p:spPr>
        <p:txBody>
          <a:bodyPr wrap="square">
            <a:spAutoFit/>
          </a:bodyPr>
          <a:lstStyle/>
          <a:p>
            <a:pPr algn="just"/>
            <a:r>
              <a:rPr lang="ru-RU" sz="1100" b="1" dirty="0">
                <a:solidFill>
                  <a:srgbClr val="000000"/>
                </a:solidFill>
                <a:latin typeface="Times New Roman" panose="02020603050405020304" pitchFamily="18" charset="0"/>
              </a:rPr>
              <a:t>Постановление Правительства Ростовской области от 17.03.2020 </a:t>
            </a:r>
            <a:br>
              <a:rPr lang="ru-RU" sz="1100" b="1" dirty="0">
                <a:solidFill>
                  <a:srgbClr val="000000"/>
                </a:solidFill>
                <a:latin typeface="Times New Roman" panose="02020603050405020304" pitchFamily="18" charset="0"/>
              </a:rPr>
            </a:br>
            <a:r>
              <a:rPr lang="ru-RU" sz="1100" b="1" dirty="0">
                <a:solidFill>
                  <a:srgbClr val="000000"/>
                </a:solidFill>
                <a:latin typeface="Times New Roman" panose="02020603050405020304" pitchFamily="18" charset="0"/>
              </a:rPr>
              <a:t>№ 158 </a:t>
            </a:r>
            <a:r>
              <a:rPr lang="ru-RU" sz="1100" dirty="0">
                <a:solidFill>
                  <a:srgbClr val="000000"/>
                </a:solidFill>
                <a:latin typeface="Times New Roman" panose="02020603050405020304" pitchFamily="18" charset="0"/>
              </a:rPr>
              <a:t>«О порядке предоставления субсидии на поддержку сельскохозяйственного производства по отдельным подотраслям растениеводства и животноводства»</a:t>
            </a:r>
          </a:p>
        </p:txBody>
      </p:sp>
      <p:pic>
        <p:nvPicPr>
          <p:cNvPr id="15" name="Рисунок 14">
            <a:extLst>
              <a:ext uri="{FF2B5EF4-FFF2-40B4-BE49-F238E27FC236}">
                <a16:creationId xmlns:a16="http://schemas.microsoft.com/office/drawing/2014/main" id="{FEA1D064-D1F3-B74A-3E92-62C521922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2681"/>
            <a:ext cx="9502775" cy="1778000"/>
          </a:xfrm>
          <a:prstGeom prst="rect">
            <a:avLst/>
          </a:prstGeom>
        </p:spPr>
      </p:pic>
      <p:sp>
        <p:nvSpPr>
          <p:cNvPr id="38" name="TextBox 37">
            <a:extLst>
              <a:ext uri="{FF2B5EF4-FFF2-40B4-BE49-F238E27FC236}">
                <a16:creationId xmlns:a16="http://schemas.microsoft.com/office/drawing/2014/main" id="{C857A844-B3DA-28C9-371A-2991251F65CE}"/>
              </a:ext>
            </a:extLst>
          </p:cNvPr>
          <p:cNvSpPr txBox="1"/>
          <p:nvPr/>
        </p:nvSpPr>
        <p:spPr>
          <a:xfrm>
            <a:off x="0" y="3875818"/>
            <a:ext cx="9502775" cy="704167"/>
          </a:xfrm>
          <a:prstGeom prst="rect">
            <a:avLst/>
          </a:prstGeom>
          <a:noFill/>
        </p:spPr>
        <p:txBody>
          <a:bodyPr wrap="square">
            <a:spAutoFit/>
          </a:bodyPr>
          <a:lstStyle/>
          <a:p>
            <a:pPr algn="just">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поддержку племенного маточного поголовья сельскохозяйственных животных</a:t>
            </a:r>
          </a:p>
        </p:txBody>
      </p:sp>
      <p:sp>
        <p:nvSpPr>
          <p:cNvPr id="44" name="TextBox 43">
            <a:extLst>
              <a:ext uri="{FF2B5EF4-FFF2-40B4-BE49-F238E27FC236}">
                <a16:creationId xmlns:a16="http://schemas.microsoft.com/office/drawing/2014/main" id="{79ED3337-406C-28AD-14EB-0E51EAFB6AA0}"/>
              </a:ext>
            </a:extLst>
          </p:cNvPr>
          <p:cNvSpPr txBox="1"/>
          <p:nvPr/>
        </p:nvSpPr>
        <p:spPr>
          <a:xfrm>
            <a:off x="2397386" y="4480214"/>
            <a:ext cx="7105389" cy="646331"/>
          </a:xfrm>
          <a:prstGeom prst="rect">
            <a:avLst/>
          </a:prstGeom>
          <a:noFill/>
        </p:spPr>
        <p:txBody>
          <a:bodyPr wrap="square">
            <a:spAutoFit/>
          </a:bodyPr>
          <a:lstStyle/>
          <a:p>
            <a:pPr algn="just"/>
            <a:r>
              <a:rPr lang="ru-RU" sz="1200" dirty="0">
                <a:solidFill>
                  <a:srgbClr val="000000"/>
                </a:solidFill>
                <a:effectLst/>
                <a:latin typeface="Times New Roman" panose="02020603050405020304" pitchFamily="18" charset="0"/>
                <a:ea typeface="Times New Roman" panose="02020603050405020304" pitchFamily="18" charset="0"/>
              </a:rPr>
              <a:t>предоставляется по ставке </a:t>
            </a:r>
            <a:r>
              <a:rPr lang="ru-RU" sz="1200" dirty="0">
                <a:effectLst/>
                <a:latin typeface="Times New Roman" panose="02020603050405020304" pitchFamily="18" charset="0"/>
                <a:ea typeface="Times New Roman" panose="02020603050405020304" pitchFamily="18" charset="0"/>
              </a:rPr>
              <a:t>на 1 условную голову, но не более фактически понесенных затрат сельскохозяйственным товаропроизводителем (без учета НДС), списанных на производство в текущем году.</a:t>
            </a:r>
            <a:endParaRPr lang="ru-RU" sz="1200" dirty="0"/>
          </a:p>
        </p:txBody>
      </p:sp>
      <p:sp>
        <p:nvSpPr>
          <p:cNvPr id="46" name="Стрелка: шеврон 45">
            <a:extLst>
              <a:ext uri="{FF2B5EF4-FFF2-40B4-BE49-F238E27FC236}">
                <a16:creationId xmlns:a16="http://schemas.microsoft.com/office/drawing/2014/main" id="{1BB2BD68-E4BA-BDB6-E0B3-F5B61F9BB6D6}"/>
              </a:ext>
            </a:extLst>
          </p:cNvPr>
          <p:cNvSpPr/>
          <p:nvPr/>
        </p:nvSpPr>
        <p:spPr>
          <a:xfrm>
            <a:off x="155148" y="4546105"/>
            <a:ext cx="2205356"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67D073FD-0992-AD78-B25D-F9A7C045FEF8}"/>
              </a:ext>
            </a:extLst>
          </p:cNvPr>
          <p:cNvSpPr txBox="1"/>
          <p:nvPr/>
        </p:nvSpPr>
        <p:spPr>
          <a:xfrm>
            <a:off x="155148" y="5142521"/>
            <a:ext cx="9347627" cy="703911"/>
          </a:xfrm>
          <a:prstGeom prst="rect">
            <a:avLst/>
          </a:prstGeom>
          <a:noFill/>
        </p:spPr>
        <p:txBody>
          <a:bodyPr wrap="square">
            <a:spAutoFit/>
          </a:bodyPr>
          <a:lstStyle/>
          <a:p>
            <a:pPr algn="just">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затрат на приобретение племенного молодняка сельскохозяйственных животных</a:t>
            </a:r>
          </a:p>
        </p:txBody>
      </p:sp>
      <p:sp>
        <p:nvSpPr>
          <p:cNvPr id="49" name="Стрелка: шеврон 48">
            <a:extLst>
              <a:ext uri="{FF2B5EF4-FFF2-40B4-BE49-F238E27FC236}">
                <a16:creationId xmlns:a16="http://schemas.microsoft.com/office/drawing/2014/main" id="{4B5FF4CD-D5B2-7A3B-D153-F0D999F3AF37}"/>
              </a:ext>
            </a:extLst>
          </p:cNvPr>
          <p:cNvSpPr/>
          <p:nvPr/>
        </p:nvSpPr>
        <p:spPr>
          <a:xfrm>
            <a:off x="155148" y="5993182"/>
            <a:ext cx="2205357"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1200" dirty="0">
              <a:solidFill>
                <a:schemeClr val="bg1"/>
              </a:solidFill>
              <a:highlight>
                <a:srgbClr val="FF0000"/>
              </a:highlight>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3E1537AD-CEB4-038B-050A-5DF06C8AB249}"/>
              </a:ext>
            </a:extLst>
          </p:cNvPr>
          <p:cNvSpPr txBox="1"/>
          <p:nvPr/>
        </p:nvSpPr>
        <p:spPr>
          <a:xfrm>
            <a:off x="2418723" y="5735082"/>
            <a:ext cx="6892036" cy="1015663"/>
          </a:xfrm>
          <a:prstGeom prst="rect">
            <a:avLst/>
          </a:prstGeom>
          <a:noFill/>
        </p:spPr>
        <p:txBody>
          <a:bodyPr wrap="square">
            <a:spAutoFit/>
          </a:bodyPr>
          <a:lstStyle/>
          <a:p>
            <a:pPr algn="just"/>
            <a:r>
              <a:rPr lang="ru-RU" sz="1200" dirty="0">
                <a:effectLst/>
                <a:latin typeface="Times New Roman" panose="02020603050405020304" pitchFamily="18" charset="0"/>
                <a:ea typeface="Times New Roman" panose="02020603050405020304" pitchFamily="18" charset="0"/>
              </a:rPr>
              <a:t>предоставляется по ставке на </a:t>
            </a:r>
            <a:r>
              <a:rPr lang="ru-RU" sz="1200" dirty="0">
                <a:latin typeface="Times New Roman" panose="02020603050405020304" pitchFamily="18" charset="0"/>
              </a:rPr>
              <a:t>1 голову приобретенного племенного молодняка крупного рогатого скота мясного направления (телки, нетели), в племенных организациях, зарегистрированных в Государственном племенном регистре, но не более фактически понесенных затрат сельскохозяйственным товаропроизводителем по данному направлению (без учета НДС и транспортных расходов).</a:t>
            </a:r>
          </a:p>
        </p:txBody>
      </p:sp>
      <p:sp>
        <p:nvSpPr>
          <p:cNvPr id="56" name="TextBox 55">
            <a:extLst>
              <a:ext uri="{FF2B5EF4-FFF2-40B4-BE49-F238E27FC236}">
                <a16:creationId xmlns:a16="http://schemas.microsoft.com/office/drawing/2014/main" id="{99AE6FB8-9FC6-973B-E21C-88B8CB28FAAF}"/>
              </a:ext>
            </a:extLst>
          </p:cNvPr>
          <p:cNvSpPr txBox="1"/>
          <p:nvPr/>
        </p:nvSpPr>
        <p:spPr>
          <a:xfrm>
            <a:off x="100360" y="2346228"/>
            <a:ext cx="9479175" cy="704167"/>
          </a:xfrm>
          <a:prstGeom prst="rect">
            <a:avLst/>
          </a:prstGeom>
          <a:noFill/>
        </p:spPr>
        <p:txBody>
          <a:bodyPr wrap="square">
            <a:spAutoFit/>
          </a:bodyPr>
          <a:lstStyle/>
          <a:p>
            <a:pPr algn="just">
              <a:lnSpc>
                <a:spcPct val="115000"/>
              </a:lnSpc>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затрат на приобретение племенного молодняка </a:t>
            </a:r>
            <a:b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b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крупного рогатого скота молочного направления, в том числе по импорту</a:t>
            </a:r>
          </a:p>
        </p:txBody>
      </p:sp>
      <p:sp>
        <p:nvSpPr>
          <p:cNvPr id="58" name="Стрелка: шеврон 57">
            <a:extLst>
              <a:ext uri="{FF2B5EF4-FFF2-40B4-BE49-F238E27FC236}">
                <a16:creationId xmlns:a16="http://schemas.microsoft.com/office/drawing/2014/main" id="{2A2CB185-91B9-B6B6-001C-1F4F279B0AC6}"/>
              </a:ext>
            </a:extLst>
          </p:cNvPr>
          <p:cNvSpPr/>
          <p:nvPr/>
        </p:nvSpPr>
        <p:spPr>
          <a:xfrm>
            <a:off x="117501" y="3134777"/>
            <a:ext cx="2222314"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6359E52D-F3BD-9C84-C7EE-B62BBB940BD0}"/>
              </a:ext>
            </a:extLst>
          </p:cNvPr>
          <p:cNvSpPr txBox="1"/>
          <p:nvPr/>
        </p:nvSpPr>
        <p:spPr>
          <a:xfrm>
            <a:off x="2339815" y="3037432"/>
            <a:ext cx="7162960" cy="1015663"/>
          </a:xfrm>
          <a:prstGeom prst="rect">
            <a:avLst/>
          </a:prstGeom>
          <a:noFill/>
        </p:spPr>
        <p:txBody>
          <a:bodyPr wrap="square">
            <a:spAutoFit/>
          </a:bodyPr>
          <a:lstStyle/>
          <a:p>
            <a:pPr algn="just"/>
            <a:r>
              <a:rPr lang="ru-RU" sz="1200" dirty="0">
                <a:effectLst/>
                <a:latin typeface="Times New Roman" panose="02020603050405020304" pitchFamily="18" charset="0"/>
                <a:ea typeface="Times New Roman" panose="02020603050405020304" pitchFamily="18" charset="0"/>
              </a:rPr>
              <a:t>предоставляется по </a:t>
            </a:r>
            <a:r>
              <a:rPr lang="ru-RU" sz="1200" dirty="0">
                <a:latin typeface="Times New Roman" panose="02020603050405020304" pitchFamily="18" charset="0"/>
              </a:rPr>
              <a:t>ставке на 1 голову приобретенного племенного молодняка крупного рогатого скота молочного направления (телки, нетели) в племенных организациях, зарегистрированных в Государственном племенном регистре), в том числе по импорту, но не более фактически понесенных затрат сельскохозяйственным товаропроизводителем по данному направлению (без учета НДС и транспортных расходов).</a:t>
            </a:r>
          </a:p>
        </p:txBody>
      </p:sp>
      <p:sp>
        <p:nvSpPr>
          <p:cNvPr id="62" name="TextBox 61">
            <a:extLst>
              <a:ext uri="{FF2B5EF4-FFF2-40B4-BE49-F238E27FC236}">
                <a16:creationId xmlns:a16="http://schemas.microsoft.com/office/drawing/2014/main" id="{15D87A50-E7EA-D0D5-C4D0-9CD5226E7322}"/>
              </a:ext>
            </a:extLst>
          </p:cNvPr>
          <p:cNvSpPr txBox="1"/>
          <p:nvPr/>
        </p:nvSpPr>
        <p:spPr>
          <a:xfrm>
            <a:off x="9537700" y="282878"/>
            <a:ext cx="2654300" cy="1954381"/>
          </a:xfrm>
          <a:prstGeom prst="rect">
            <a:avLst/>
          </a:prstGeom>
          <a:noFill/>
        </p:spPr>
        <p:txBody>
          <a:bodyPr wrap="square">
            <a:spAutoFit/>
          </a:bodyPr>
          <a:lstStyle/>
          <a:p>
            <a:pPr algn="just"/>
            <a:r>
              <a:rPr lang="ru-RU" sz="1100" b="1" dirty="0">
                <a:solidFill>
                  <a:srgbClr val="000000"/>
                </a:solidFill>
                <a:latin typeface="Times New Roman" panose="02020603050405020304" pitchFamily="18" charset="0"/>
              </a:rPr>
              <a:t>Постановление Правительства Ростовской области от 20.08.2015 N 523</a:t>
            </a:r>
            <a:r>
              <a:rPr lang="ru-RU" sz="1100" dirty="0">
                <a:solidFill>
                  <a:srgbClr val="000000"/>
                </a:solidFill>
                <a:latin typeface="Times New Roman" panose="02020603050405020304" pitchFamily="18" charset="0"/>
              </a:rPr>
              <a:t> «Об утверждении Порядка предоставления субсидии сельскохозяйственным товаропроизводителям (кроме граждан, ведущих личное подсобное хозяйство) на возмещение части затрат на приобретение племенного молодняка крупного рогатого скота молочного направления, в том числе по импорту»</a:t>
            </a:r>
          </a:p>
        </p:txBody>
      </p:sp>
      <p:sp>
        <p:nvSpPr>
          <p:cNvPr id="19" name="object 16">
            <a:extLst>
              <a:ext uri="{FF2B5EF4-FFF2-40B4-BE49-F238E27FC236}">
                <a16:creationId xmlns:a16="http://schemas.microsoft.com/office/drawing/2014/main" id="{4D5FD642-5FB7-9E94-59B1-CF762F8DCBE9}"/>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7</a:t>
            </a:r>
            <a:endParaRPr sz="1800" dirty="0">
              <a:latin typeface="Calibri"/>
              <a:cs typeface="Calibri"/>
            </a:endParaRPr>
          </a:p>
        </p:txBody>
      </p:sp>
      <p:sp>
        <p:nvSpPr>
          <p:cNvPr id="23" name="TextBox 22">
            <a:extLst>
              <a:ext uri="{FF2B5EF4-FFF2-40B4-BE49-F238E27FC236}">
                <a16:creationId xmlns:a16="http://schemas.microsoft.com/office/drawing/2014/main" id="{A3415358-D7D3-FD90-5CEB-B8D0FA892D52}"/>
              </a:ext>
            </a:extLst>
          </p:cNvPr>
          <p:cNvSpPr txBox="1"/>
          <p:nvPr/>
        </p:nvSpPr>
        <p:spPr>
          <a:xfrm>
            <a:off x="499746" y="4528098"/>
            <a:ext cx="1609585" cy="677108"/>
          </a:xfrm>
          <a:prstGeom prst="rect">
            <a:avLst/>
          </a:prstGeom>
          <a:noFill/>
        </p:spPr>
        <p:txBody>
          <a:bodyPr wrap="square">
            <a:spAutoFit/>
          </a:bodyPr>
          <a:lstStyle/>
          <a:p>
            <a:pPr algn="ctr"/>
            <a:r>
              <a:rPr lang="ru-RU" b="1" dirty="0">
                <a:solidFill>
                  <a:schemeClr val="bg1"/>
                </a:solidFill>
                <a:latin typeface="Times New Roman" panose="02020603050405020304" pitchFamily="18" charset="0"/>
                <a:ea typeface="Times New Roman" panose="02020603050405020304" pitchFamily="18" charset="0"/>
              </a:rPr>
              <a:t>8 128,3 руб. </a:t>
            </a:r>
          </a:p>
          <a:p>
            <a:pPr algn="ctr"/>
            <a:r>
              <a:rPr lang="ru-RU" sz="1000" dirty="0">
                <a:solidFill>
                  <a:schemeClr val="bg1"/>
                </a:solidFill>
                <a:latin typeface="Times New Roman" panose="02020603050405020304" pitchFamily="18" charset="0"/>
                <a:ea typeface="Times New Roman" panose="02020603050405020304" pitchFamily="18" charset="0"/>
              </a:rPr>
              <a:t>ставка </a:t>
            </a:r>
            <a:br>
              <a:rPr lang="ru-RU" sz="1000" dirty="0">
                <a:solidFill>
                  <a:schemeClr val="bg1"/>
                </a:solidFill>
                <a:latin typeface="Times New Roman" panose="02020603050405020304" pitchFamily="18" charset="0"/>
                <a:ea typeface="Times New Roman" panose="02020603050405020304" pitchFamily="18" charset="0"/>
              </a:rPr>
            </a:br>
            <a:r>
              <a:rPr lang="ru-RU" sz="1000" dirty="0">
                <a:solidFill>
                  <a:schemeClr val="bg1"/>
                </a:solidFill>
                <a:latin typeface="Times New Roman" panose="02020603050405020304" pitchFamily="18" charset="0"/>
                <a:ea typeface="Times New Roman" panose="02020603050405020304" pitchFamily="18" charset="0"/>
              </a:rPr>
              <a:t>2023 года</a:t>
            </a:r>
            <a:endParaRPr lang="ru-RU" sz="1000" dirty="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0C3E2B72-3CD5-BAE1-7583-39D9C9DFC9BF}"/>
              </a:ext>
            </a:extLst>
          </p:cNvPr>
          <p:cNvSpPr txBox="1"/>
          <p:nvPr/>
        </p:nvSpPr>
        <p:spPr>
          <a:xfrm>
            <a:off x="482143" y="5957584"/>
            <a:ext cx="1609585" cy="677108"/>
          </a:xfrm>
          <a:prstGeom prst="rect">
            <a:avLst/>
          </a:prstGeom>
          <a:noFill/>
        </p:spPr>
        <p:txBody>
          <a:bodyPr wrap="square">
            <a:spAutoFit/>
          </a:bodyPr>
          <a:lstStyle/>
          <a:p>
            <a:pPr algn="ctr"/>
            <a:r>
              <a:rPr lang="ru-RU" b="1" dirty="0">
                <a:solidFill>
                  <a:schemeClr val="bg1"/>
                </a:solidFill>
                <a:latin typeface="Times New Roman" panose="02020603050405020304" pitchFamily="18" charset="0"/>
                <a:ea typeface="Times New Roman" panose="02020603050405020304" pitchFamily="18" charset="0"/>
              </a:rPr>
              <a:t>28 824 руб. </a:t>
            </a:r>
          </a:p>
          <a:p>
            <a:pPr algn="ctr"/>
            <a:r>
              <a:rPr lang="ru-RU" sz="1000" dirty="0">
                <a:solidFill>
                  <a:schemeClr val="bg1"/>
                </a:solidFill>
                <a:latin typeface="Times New Roman" panose="02020603050405020304" pitchFamily="18" charset="0"/>
                <a:ea typeface="Times New Roman" panose="02020603050405020304" pitchFamily="18" charset="0"/>
              </a:rPr>
              <a:t>ставка </a:t>
            </a:r>
            <a:br>
              <a:rPr lang="ru-RU" sz="1000" dirty="0">
                <a:solidFill>
                  <a:schemeClr val="bg1"/>
                </a:solidFill>
                <a:latin typeface="Times New Roman" panose="02020603050405020304" pitchFamily="18" charset="0"/>
                <a:ea typeface="Times New Roman" panose="02020603050405020304" pitchFamily="18" charset="0"/>
              </a:rPr>
            </a:br>
            <a:r>
              <a:rPr lang="ru-RU" sz="1000" dirty="0">
                <a:solidFill>
                  <a:schemeClr val="bg1"/>
                </a:solidFill>
                <a:latin typeface="Times New Roman" panose="02020603050405020304" pitchFamily="18" charset="0"/>
                <a:ea typeface="Times New Roman" panose="02020603050405020304" pitchFamily="18" charset="0"/>
              </a:rPr>
              <a:t>2023 года</a:t>
            </a:r>
            <a:endParaRPr lang="ru-RU" sz="1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BAB235B-8C0D-FB10-DDD9-31A8AB36067F}"/>
              </a:ext>
            </a:extLst>
          </p:cNvPr>
          <p:cNvSpPr txBox="1"/>
          <p:nvPr/>
        </p:nvSpPr>
        <p:spPr>
          <a:xfrm>
            <a:off x="417677" y="3088081"/>
            <a:ext cx="1621963" cy="677108"/>
          </a:xfrm>
          <a:prstGeom prst="rect">
            <a:avLst/>
          </a:prstGeom>
          <a:noFill/>
        </p:spPr>
        <p:txBody>
          <a:bodyPr wrap="square">
            <a:spAutoFit/>
          </a:bodyPr>
          <a:lstStyle/>
          <a:p>
            <a:pPr algn="ctr"/>
            <a:r>
              <a:rPr lang="ru-RU" b="1" dirty="0">
                <a:solidFill>
                  <a:schemeClr val="bg1"/>
                </a:solidFill>
                <a:latin typeface="Times New Roman" panose="02020603050405020304" pitchFamily="18" charset="0"/>
                <a:ea typeface="Times New Roman" panose="02020603050405020304" pitchFamily="18" charset="0"/>
              </a:rPr>
              <a:t>96 365,5 руб. </a:t>
            </a:r>
            <a:r>
              <a:rPr lang="ru-RU" sz="1000" dirty="0">
                <a:solidFill>
                  <a:schemeClr val="bg1"/>
                </a:solidFill>
                <a:latin typeface="Times New Roman" panose="02020603050405020304" pitchFamily="18" charset="0"/>
                <a:ea typeface="Times New Roman" panose="02020603050405020304" pitchFamily="18" charset="0"/>
              </a:rPr>
              <a:t>ставка </a:t>
            </a:r>
            <a:br>
              <a:rPr lang="ru-RU" sz="1000" dirty="0">
                <a:solidFill>
                  <a:schemeClr val="bg1"/>
                </a:solidFill>
                <a:latin typeface="Times New Roman" panose="02020603050405020304" pitchFamily="18" charset="0"/>
                <a:ea typeface="Times New Roman" panose="02020603050405020304" pitchFamily="18" charset="0"/>
              </a:rPr>
            </a:br>
            <a:r>
              <a:rPr lang="ru-RU" sz="1000" dirty="0">
                <a:solidFill>
                  <a:schemeClr val="bg1"/>
                </a:solidFill>
                <a:latin typeface="Times New Roman" panose="02020603050405020304" pitchFamily="18" charset="0"/>
                <a:ea typeface="Times New Roman" panose="02020603050405020304" pitchFamily="18" charset="0"/>
              </a:rPr>
              <a:t>2023 года</a:t>
            </a:r>
            <a:endParaRPr lang="ru-RU" sz="1000" dirty="0">
              <a:solidFill>
                <a:schemeClr val="bg1"/>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5321BFDF-FEA1-9480-5935-BD59D59CB1AF}"/>
              </a:ext>
            </a:extLst>
          </p:cNvPr>
          <p:cNvPicPr>
            <a:picLocks noChangeAspect="1"/>
          </p:cNvPicPr>
          <p:nvPr/>
        </p:nvPicPr>
        <p:blipFill rotWithShape="1">
          <a:blip r:embed="rId6"/>
          <a:srcRect l="24648" t="7922" r="26754" b="5925"/>
          <a:stretch/>
        </p:blipFill>
        <p:spPr bwMode="auto">
          <a:xfrm>
            <a:off x="10055462" y="5339246"/>
            <a:ext cx="1393169" cy="1389178"/>
          </a:xfrm>
          <a:prstGeom prst="rect">
            <a:avLst/>
          </a:prstGeom>
          <a:ln>
            <a:noFill/>
          </a:ln>
          <a:extLst>
            <a:ext uri="{53640926-AAD7-44D8-BBD7-CCE9431645EC}">
              <a14:shadowObscured xmlns:a14="http://schemas.microsoft.com/office/drawing/2010/main"/>
            </a:ext>
          </a:extLst>
        </p:spPr>
      </p:pic>
      <p:pic>
        <p:nvPicPr>
          <p:cNvPr id="4" name="Рисунок 3">
            <a:extLst>
              <a:ext uri="{FF2B5EF4-FFF2-40B4-BE49-F238E27FC236}">
                <a16:creationId xmlns:a16="http://schemas.microsoft.com/office/drawing/2014/main" id="{A765EFC2-BD72-BBD2-6BEB-946CAF57AC26}"/>
              </a:ext>
            </a:extLst>
          </p:cNvPr>
          <p:cNvPicPr>
            <a:picLocks noChangeAspect="1"/>
          </p:cNvPicPr>
          <p:nvPr/>
        </p:nvPicPr>
        <p:blipFill rotWithShape="1">
          <a:blip r:embed="rId7"/>
          <a:srcRect l="24508" t="7674" r="26894" b="5430"/>
          <a:stretch/>
        </p:blipFill>
        <p:spPr bwMode="auto">
          <a:xfrm>
            <a:off x="10055462" y="2371017"/>
            <a:ext cx="1414753" cy="14228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35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80" name="TextBox 79">
            <a:extLst>
              <a:ext uri="{FF2B5EF4-FFF2-40B4-BE49-F238E27FC236}">
                <a16:creationId xmlns:a16="http://schemas.microsoft.com/office/drawing/2014/main" id="{DD24861B-1A4C-7A39-2929-7A7E988C224D}"/>
              </a:ext>
            </a:extLst>
          </p:cNvPr>
          <p:cNvSpPr txBox="1"/>
          <p:nvPr/>
        </p:nvSpPr>
        <p:spPr>
          <a:xfrm>
            <a:off x="9400226" y="2274899"/>
            <a:ext cx="2795336" cy="1015663"/>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Ростовской области от 17.03.2020 № 158 </a:t>
            </a:r>
            <a:r>
              <a:rPr lang="ru-RU" sz="1000" dirty="0">
                <a:solidFill>
                  <a:srgbClr val="000000"/>
                </a:solidFill>
                <a:latin typeface="Times New Roman" panose="02020603050405020304" pitchFamily="18" charset="0"/>
              </a:rPr>
              <a:t>«О порядке предоставления субсидии на поддержку сельскохозяйственного производства по отдельным подотраслям растениеводства и животноводства»</a:t>
            </a:r>
          </a:p>
        </p:txBody>
      </p:sp>
      <p:sp>
        <p:nvSpPr>
          <p:cNvPr id="38" name="TextBox 37">
            <a:extLst>
              <a:ext uri="{FF2B5EF4-FFF2-40B4-BE49-F238E27FC236}">
                <a16:creationId xmlns:a16="http://schemas.microsoft.com/office/drawing/2014/main" id="{C857A844-B3DA-28C9-371A-2991251F65CE}"/>
              </a:ext>
            </a:extLst>
          </p:cNvPr>
          <p:cNvSpPr txBox="1"/>
          <p:nvPr/>
        </p:nvSpPr>
        <p:spPr>
          <a:xfrm>
            <a:off x="143015" y="431702"/>
            <a:ext cx="9349768" cy="939744"/>
          </a:xfrm>
          <a:prstGeom prst="rect">
            <a:avLst/>
          </a:prstGeom>
          <a:noFill/>
        </p:spPr>
        <p:txBody>
          <a:bodyPr wrap="square">
            <a:spAutoFit/>
          </a:bodyPr>
          <a:lstStyle/>
          <a:p>
            <a:pPr algn="just"/>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затрат на приобретение кормов и (или) комбикормов</a:t>
            </a:r>
            <a:b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b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 и (или) их компонентов для отдельных подотраслей животноводства</a:t>
            </a:r>
          </a:p>
          <a:p>
            <a:pPr algn="just">
              <a:lnSpc>
                <a:spcPct val="115000"/>
              </a:lnSpc>
              <a:spcAft>
                <a:spcPts val="1000"/>
              </a:spcAft>
            </a:pPr>
            <a:endParaRPr lang="ru-RU" sz="1801" b="1" u="sng" dirty="0">
              <a:solidFill>
                <a:srgbClr val="FF0000"/>
              </a:solidFill>
              <a:highlight>
                <a:srgbClr val="FFFF00"/>
              </a:highlight>
              <a:latin typeface="Times New Roman" panose="02020603050405020304" pitchFamily="18" charset="0"/>
              <a:ea typeface="+mj-ea"/>
              <a:cs typeface="Times New Roman" panose="02020603050405020304" pitchFamily="18" charset="0"/>
            </a:endParaRPr>
          </a:p>
        </p:txBody>
      </p:sp>
      <p:sp>
        <p:nvSpPr>
          <p:cNvPr id="44" name="TextBox 43">
            <a:extLst>
              <a:ext uri="{FF2B5EF4-FFF2-40B4-BE49-F238E27FC236}">
                <a16:creationId xmlns:a16="http://schemas.microsoft.com/office/drawing/2014/main" id="{79ED3337-406C-28AD-14EB-0E51EAFB6AA0}"/>
              </a:ext>
            </a:extLst>
          </p:cNvPr>
          <p:cNvSpPr txBox="1"/>
          <p:nvPr/>
        </p:nvSpPr>
        <p:spPr>
          <a:xfrm>
            <a:off x="154702" y="972747"/>
            <a:ext cx="9241961" cy="954107"/>
          </a:xfrm>
          <a:prstGeom prst="rect">
            <a:avLst/>
          </a:prstGeom>
          <a:noFill/>
        </p:spPr>
        <p:txBody>
          <a:bodyPr wrap="square">
            <a:spAutoFit/>
          </a:bodyPr>
          <a:lstStyle/>
          <a:p>
            <a:pPr algn="just"/>
            <a:r>
              <a:rPr lang="ru-RU" sz="1400" dirty="0">
                <a:solidFill>
                  <a:srgbClr val="000000"/>
                </a:solidFill>
                <a:latin typeface="Times New Roman" panose="02020603050405020304" pitchFamily="18" charset="0"/>
                <a:ea typeface="Times New Roman" panose="02020603050405020304" pitchFamily="18" charset="0"/>
              </a:rPr>
              <a:t>п</a:t>
            </a:r>
            <a:r>
              <a:rPr lang="ru-RU" sz="1400" dirty="0">
                <a:solidFill>
                  <a:srgbClr val="000000"/>
                </a:solidFill>
                <a:effectLst/>
                <a:latin typeface="Times New Roman" panose="02020603050405020304" pitchFamily="18" charset="0"/>
                <a:ea typeface="Times New Roman" panose="02020603050405020304" pitchFamily="18" charset="0"/>
              </a:rPr>
              <a:t>редоставляется </a:t>
            </a:r>
            <a:r>
              <a:rPr lang="ru-RU" sz="1400" dirty="0">
                <a:solidFill>
                  <a:srgbClr val="000000"/>
                </a:solidFill>
                <a:latin typeface="Times New Roman" panose="02020603050405020304" pitchFamily="18" charset="0"/>
              </a:rPr>
              <a:t>по ставке за 1 кг кормов и (или) комбикормов и (или) их компонентов, но не более фактически понесенных затрат на их приобретение в текущем финансовом году и (или) четвертом квартале года, предшествующего текущему финансовому году, для содержания индейки, и (или) утки, и (или) кур мясного направления, и (или) кроликов (без учета НДС).</a:t>
            </a:r>
          </a:p>
        </p:txBody>
      </p:sp>
      <p:sp>
        <p:nvSpPr>
          <p:cNvPr id="48" name="TextBox 47">
            <a:extLst>
              <a:ext uri="{FF2B5EF4-FFF2-40B4-BE49-F238E27FC236}">
                <a16:creationId xmlns:a16="http://schemas.microsoft.com/office/drawing/2014/main" id="{67D073FD-0992-AD78-B25D-F9A7C045FEF8}"/>
              </a:ext>
            </a:extLst>
          </p:cNvPr>
          <p:cNvSpPr txBox="1"/>
          <p:nvPr/>
        </p:nvSpPr>
        <p:spPr>
          <a:xfrm>
            <a:off x="87274" y="2580238"/>
            <a:ext cx="9293068" cy="703911"/>
          </a:xfrm>
          <a:prstGeom prst="rect">
            <a:avLst/>
          </a:prstGeom>
          <a:noFill/>
        </p:spPr>
        <p:txBody>
          <a:bodyPr wrap="square">
            <a:spAutoFit/>
          </a:bodyPr>
          <a:lstStyle/>
          <a:p>
            <a:pPr algn="just">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поддержку производства шерсти, полученной от тонкорунных </a:t>
            </a:r>
            <a:b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b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или  полутонкорунных пород овец</a:t>
            </a:r>
          </a:p>
        </p:txBody>
      </p:sp>
      <p:sp>
        <p:nvSpPr>
          <p:cNvPr id="49" name="Стрелка: шеврон 48">
            <a:extLst>
              <a:ext uri="{FF2B5EF4-FFF2-40B4-BE49-F238E27FC236}">
                <a16:creationId xmlns:a16="http://schemas.microsoft.com/office/drawing/2014/main" id="{4B5FF4CD-D5B2-7A3B-D153-F0D999F3AF37}"/>
              </a:ext>
            </a:extLst>
          </p:cNvPr>
          <p:cNvSpPr/>
          <p:nvPr/>
        </p:nvSpPr>
        <p:spPr>
          <a:xfrm>
            <a:off x="87274" y="3296678"/>
            <a:ext cx="2205356"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1200" dirty="0">
              <a:solidFill>
                <a:schemeClr val="bg1"/>
              </a:solidFill>
              <a:latin typeface="Times New Roman" panose="02020603050405020304" pitchFamily="18" charset="0"/>
            </a:endParaRPr>
          </a:p>
        </p:txBody>
      </p:sp>
      <p:sp>
        <p:nvSpPr>
          <p:cNvPr id="50" name="TextBox 49">
            <a:extLst>
              <a:ext uri="{FF2B5EF4-FFF2-40B4-BE49-F238E27FC236}">
                <a16:creationId xmlns:a16="http://schemas.microsoft.com/office/drawing/2014/main" id="{3E1537AD-CEB4-038B-050A-5DF06C8AB249}"/>
              </a:ext>
            </a:extLst>
          </p:cNvPr>
          <p:cNvSpPr txBox="1"/>
          <p:nvPr/>
        </p:nvSpPr>
        <p:spPr>
          <a:xfrm>
            <a:off x="2365832" y="3164156"/>
            <a:ext cx="7014509" cy="954107"/>
          </a:xfrm>
          <a:prstGeom prst="rect">
            <a:avLst/>
          </a:prstGeom>
          <a:noFill/>
        </p:spPr>
        <p:txBody>
          <a:bodyPr wrap="square">
            <a:spAutoFit/>
          </a:bodyPr>
          <a:lstStyle/>
          <a:p>
            <a:pPr algn="just"/>
            <a:r>
              <a:rPr lang="ru-RU" sz="1400" dirty="0">
                <a:solidFill>
                  <a:srgbClr val="000000"/>
                </a:solidFill>
                <a:effectLst/>
                <a:latin typeface="Times New Roman" panose="02020603050405020304" pitchFamily="18" charset="0"/>
                <a:ea typeface="Times New Roman" panose="02020603050405020304" pitchFamily="18" charset="0"/>
              </a:rPr>
              <a:t>предоставляется по ставке </a:t>
            </a:r>
            <a:r>
              <a:rPr lang="ru-RU" sz="1400" dirty="0">
                <a:effectLst/>
                <a:latin typeface="Times New Roman" panose="02020603050405020304" pitchFamily="18" charset="0"/>
                <a:ea typeface="Times New Roman" panose="02020603050405020304" pitchFamily="18" charset="0"/>
              </a:rPr>
              <a:t>на 1 тонну шерсти, полученной от тонкорунных и полутонкорунных пород овец, реализованной отечественным перерабатывающим организациям, расположенным на территории РФ, </a:t>
            </a:r>
            <a:r>
              <a:rPr lang="ru-RU" sz="1400" dirty="0">
                <a:solidFill>
                  <a:srgbClr val="000000"/>
                </a:solidFill>
                <a:latin typeface="Times New Roman" panose="02020603050405020304" pitchFamily="18" charset="0"/>
              </a:rPr>
              <a:t>но не более фактически понесенных затрат (без учета НДС).</a:t>
            </a:r>
          </a:p>
        </p:txBody>
      </p:sp>
      <p:sp>
        <p:nvSpPr>
          <p:cNvPr id="16" name="TextBox 15">
            <a:extLst>
              <a:ext uri="{FF2B5EF4-FFF2-40B4-BE49-F238E27FC236}">
                <a16:creationId xmlns:a16="http://schemas.microsoft.com/office/drawing/2014/main" id="{AD713A7B-40CC-3ADD-2FA4-AC934818699A}"/>
              </a:ext>
            </a:extLst>
          </p:cNvPr>
          <p:cNvSpPr txBox="1"/>
          <p:nvPr/>
        </p:nvSpPr>
        <p:spPr>
          <a:xfrm>
            <a:off x="87274" y="3906232"/>
            <a:ext cx="9293067" cy="703911"/>
          </a:xfrm>
          <a:prstGeom prst="rect">
            <a:avLst/>
          </a:prstGeom>
          <a:noFill/>
        </p:spPr>
        <p:txBody>
          <a:bodyPr wrap="square">
            <a:spAutoFit/>
          </a:bodyPr>
          <a:lstStyle/>
          <a:p>
            <a:pPr algn="just">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затрат на развитие животноводства, </a:t>
            </a:r>
            <a:b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b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за исключением племенных животных </a:t>
            </a:r>
          </a:p>
        </p:txBody>
      </p:sp>
      <p:sp>
        <p:nvSpPr>
          <p:cNvPr id="17" name="Стрелка: шеврон 16">
            <a:extLst>
              <a:ext uri="{FF2B5EF4-FFF2-40B4-BE49-F238E27FC236}">
                <a16:creationId xmlns:a16="http://schemas.microsoft.com/office/drawing/2014/main" id="{CF8FA240-A757-66BC-51E2-E6E2B25003EC}"/>
              </a:ext>
            </a:extLst>
          </p:cNvPr>
          <p:cNvSpPr/>
          <p:nvPr/>
        </p:nvSpPr>
        <p:spPr>
          <a:xfrm>
            <a:off x="143078" y="4614644"/>
            <a:ext cx="2205356"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1200" dirty="0">
              <a:solidFill>
                <a:schemeClr val="bg1"/>
              </a:solidFill>
              <a:latin typeface="Times New Roman" panose="02020603050405020304" pitchFamily="18" charset="0"/>
            </a:endParaRPr>
          </a:p>
        </p:txBody>
      </p:sp>
      <p:sp>
        <p:nvSpPr>
          <p:cNvPr id="18" name="TextBox 17">
            <a:extLst>
              <a:ext uri="{FF2B5EF4-FFF2-40B4-BE49-F238E27FC236}">
                <a16:creationId xmlns:a16="http://schemas.microsoft.com/office/drawing/2014/main" id="{DD8D5A5D-7E06-3BFB-6427-0F395A415699}"/>
              </a:ext>
            </a:extLst>
          </p:cNvPr>
          <p:cNvSpPr txBox="1"/>
          <p:nvPr/>
        </p:nvSpPr>
        <p:spPr>
          <a:xfrm>
            <a:off x="2371700" y="4541202"/>
            <a:ext cx="7008641" cy="738664"/>
          </a:xfrm>
          <a:prstGeom prst="rect">
            <a:avLst/>
          </a:prstGeom>
          <a:noFill/>
        </p:spPr>
        <p:txBody>
          <a:bodyPr wrap="square">
            <a:spAutoFit/>
          </a:bodyPr>
          <a:lstStyle/>
          <a:p>
            <a:pPr algn="just"/>
            <a:r>
              <a:rPr lang="ru-RU" sz="1400" dirty="0">
                <a:solidFill>
                  <a:srgbClr val="000000"/>
                </a:solidFill>
                <a:effectLst/>
                <a:latin typeface="Times New Roman" panose="02020603050405020304" pitchFamily="18" charset="0"/>
                <a:ea typeface="Times New Roman" panose="02020603050405020304" pitchFamily="18" charset="0"/>
              </a:rPr>
              <a:t>предоставляется </a:t>
            </a:r>
            <a:r>
              <a:rPr lang="ru-RU" sz="1400" dirty="0">
                <a:solidFill>
                  <a:srgbClr val="000000"/>
                </a:solidFill>
                <a:latin typeface="Times New Roman" panose="02020603050405020304" pitchFamily="18" charset="0"/>
              </a:rPr>
              <a:t>по ставке на 1 голову маточного товарного поголовья крупного рогатого скота специализированных мясных пород, за исключением племенных животных, но не более фактически понесенных затрат (без учета НДС). </a:t>
            </a:r>
          </a:p>
        </p:txBody>
      </p:sp>
      <p:sp>
        <p:nvSpPr>
          <p:cNvPr id="19" name="TextBox 18">
            <a:extLst>
              <a:ext uri="{FF2B5EF4-FFF2-40B4-BE49-F238E27FC236}">
                <a16:creationId xmlns:a16="http://schemas.microsoft.com/office/drawing/2014/main" id="{F09F6ECF-C020-4613-275C-5D6FB1811B31}"/>
              </a:ext>
            </a:extLst>
          </p:cNvPr>
          <p:cNvSpPr txBox="1"/>
          <p:nvPr/>
        </p:nvSpPr>
        <p:spPr>
          <a:xfrm>
            <a:off x="143015" y="5193477"/>
            <a:ext cx="9237326" cy="385490"/>
          </a:xfrm>
          <a:prstGeom prst="rect">
            <a:avLst/>
          </a:prstGeom>
          <a:noFill/>
        </p:spPr>
        <p:txBody>
          <a:bodyPr wrap="square">
            <a:spAutoFit/>
          </a:bodyPr>
          <a:lstStyle/>
          <a:p>
            <a:pPr algn="just">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затрат на поддержку молочного животноводства </a:t>
            </a:r>
          </a:p>
        </p:txBody>
      </p:sp>
      <p:sp>
        <p:nvSpPr>
          <p:cNvPr id="20" name="Стрелка: шеврон 19">
            <a:extLst>
              <a:ext uri="{FF2B5EF4-FFF2-40B4-BE49-F238E27FC236}">
                <a16:creationId xmlns:a16="http://schemas.microsoft.com/office/drawing/2014/main" id="{B420DFC6-1197-5202-7E5B-C683AEF955C7}"/>
              </a:ext>
            </a:extLst>
          </p:cNvPr>
          <p:cNvSpPr/>
          <p:nvPr/>
        </p:nvSpPr>
        <p:spPr>
          <a:xfrm>
            <a:off x="131628" y="5874071"/>
            <a:ext cx="2205356"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1200" dirty="0">
              <a:solidFill>
                <a:schemeClr val="bg1"/>
              </a:solidFill>
              <a:latin typeface="Times New Roman" panose="02020603050405020304" pitchFamily="18" charset="0"/>
            </a:endParaRPr>
          </a:p>
        </p:txBody>
      </p:sp>
      <p:sp>
        <p:nvSpPr>
          <p:cNvPr id="21" name="TextBox 20">
            <a:extLst>
              <a:ext uri="{FF2B5EF4-FFF2-40B4-BE49-F238E27FC236}">
                <a16:creationId xmlns:a16="http://schemas.microsoft.com/office/drawing/2014/main" id="{392783BC-58B5-6796-3AD5-DE70B9E43C1B}"/>
              </a:ext>
            </a:extLst>
          </p:cNvPr>
          <p:cNvSpPr txBox="1"/>
          <p:nvPr/>
        </p:nvSpPr>
        <p:spPr>
          <a:xfrm>
            <a:off x="2365245" y="5613335"/>
            <a:ext cx="7031418" cy="738664"/>
          </a:xfrm>
          <a:prstGeom prst="rect">
            <a:avLst/>
          </a:prstGeom>
          <a:noFill/>
        </p:spPr>
        <p:txBody>
          <a:bodyPr wrap="square">
            <a:spAutoFit/>
          </a:bodyPr>
          <a:lstStyle/>
          <a:p>
            <a:pPr algn="just"/>
            <a:r>
              <a:rPr lang="ru-RU" sz="1400" dirty="0">
                <a:solidFill>
                  <a:srgbClr val="000000"/>
                </a:solidFill>
                <a:effectLst/>
                <a:latin typeface="Times New Roman" panose="02020603050405020304" pitchFamily="18" charset="0"/>
                <a:ea typeface="Times New Roman" panose="02020603050405020304" pitchFamily="18" charset="0"/>
              </a:rPr>
              <a:t>предоставляется по </a:t>
            </a:r>
            <a:r>
              <a:rPr lang="ru-RU" sz="1400" dirty="0">
                <a:solidFill>
                  <a:srgbClr val="000000"/>
                </a:solidFill>
                <a:latin typeface="Times New Roman" panose="02020603050405020304" pitchFamily="18" charset="0"/>
              </a:rPr>
              <a:t>ставке, на 1 голову маточного поголовья крупного рогатого скота молочных пород (корова, нетель), давшую потомство в первом полугодии года предоставления субсидии, но не более фактически понесенных затрат (без учета НДС).</a:t>
            </a:r>
          </a:p>
        </p:txBody>
      </p:sp>
      <p:sp>
        <p:nvSpPr>
          <p:cNvPr id="42" name="Заголовок 5">
            <a:extLst>
              <a:ext uri="{FF2B5EF4-FFF2-40B4-BE49-F238E27FC236}">
                <a16:creationId xmlns:a16="http://schemas.microsoft.com/office/drawing/2014/main" id="{5D5BC2B9-5C23-97FF-7462-468C9C012758}"/>
              </a:ext>
            </a:extLst>
          </p:cNvPr>
          <p:cNvSpPr>
            <a:spLocks noGrp="1"/>
          </p:cNvSpPr>
          <p:nvPr>
            <p:ph type="title"/>
          </p:nvPr>
        </p:nvSpPr>
        <p:spPr>
          <a:xfrm>
            <a:off x="143015" y="-110509"/>
            <a:ext cx="9380343" cy="752459"/>
          </a:xfrm>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Животноводство</a:t>
            </a:r>
          </a:p>
        </p:txBody>
      </p:sp>
      <p:sp>
        <p:nvSpPr>
          <p:cNvPr id="22" name="object 16">
            <a:extLst>
              <a:ext uri="{FF2B5EF4-FFF2-40B4-BE49-F238E27FC236}">
                <a16:creationId xmlns:a16="http://schemas.microsoft.com/office/drawing/2014/main" id="{77ED1E4C-03D0-3D74-B4C9-3C8A88089A4E}"/>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sz="1800" b="1" spc="-5" dirty="0">
                <a:solidFill>
                  <a:srgbClr val="FFFFFF"/>
                </a:solidFill>
                <a:latin typeface="Calibri"/>
                <a:cs typeface="Calibri"/>
              </a:rPr>
              <a:t>8</a:t>
            </a:r>
          </a:p>
        </p:txBody>
      </p:sp>
      <p:sp>
        <p:nvSpPr>
          <p:cNvPr id="23" name="TextBox 22">
            <a:extLst>
              <a:ext uri="{FF2B5EF4-FFF2-40B4-BE49-F238E27FC236}">
                <a16:creationId xmlns:a16="http://schemas.microsoft.com/office/drawing/2014/main" id="{3332A0F6-CD55-3DE2-9058-C52B90E39E38}"/>
              </a:ext>
            </a:extLst>
          </p:cNvPr>
          <p:cNvSpPr txBox="1"/>
          <p:nvPr/>
        </p:nvSpPr>
        <p:spPr>
          <a:xfrm>
            <a:off x="373075" y="6520066"/>
            <a:ext cx="6906044" cy="261610"/>
          </a:xfrm>
          <a:prstGeom prst="rect">
            <a:avLst/>
          </a:prstGeom>
          <a:noFill/>
        </p:spPr>
        <p:txBody>
          <a:bodyPr wrap="square">
            <a:spAutoFit/>
          </a:bodyPr>
          <a:lstStyle/>
          <a:p>
            <a:pPr algn="just"/>
            <a:r>
              <a:rPr lang="ru-RU" sz="1100" dirty="0">
                <a:solidFill>
                  <a:srgbClr val="000000"/>
                </a:solidFill>
                <a:latin typeface="Times New Roman" panose="02020603050405020304" pitchFamily="18" charset="0"/>
              </a:rPr>
              <a:t>* ставка на 2023 год устанавливается в 3 квартале текущего года  </a:t>
            </a:r>
          </a:p>
        </p:txBody>
      </p:sp>
      <p:sp>
        <p:nvSpPr>
          <p:cNvPr id="25" name="TextBox 24">
            <a:extLst>
              <a:ext uri="{FF2B5EF4-FFF2-40B4-BE49-F238E27FC236}">
                <a16:creationId xmlns:a16="http://schemas.microsoft.com/office/drawing/2014/main" id="{2B2F6BC6-B6B2-D16C-5A8E-66642F55D4A8}"/>
              </a:ext>
            </a:extLst>
          </p:cNvPr>
          <p:cNvSpPr txBox="1"/>
          <p:nvPr/>
        </p:nvSpPr>
        <p:spPr>
          <a:xfrm>
            <a:off x="429513" y="3276429"/>
            <a:ext cx="1609585" cy="677108"/>
          </a:xfrm>
          <a:prstGeom prst="rect">
            <a:avLst/>
          </a:prstGeom>
          <a:noFill/>
        </p:spPr>
        <p:txBody>
          <a:bodyPr wrap="square">
            <a:spAutoFit/>
          </a:bodyPr>
          <a:lstStyle/>
          <a:p>
            <a:pPr algn="ctr"/>
            <a:r>
              <a:rPr lang="ru-RU" b="1" dirty="0">
                <a:solidFill>
                  <a:schemeClr val="bg1"/>
                </a:solidFill>
                <a:latin typeface="Times New Roman" panose="02020603050405020304" pitchFamily="18" charset="0"/>
                <a:ea typeface="Times New Roman" panose="02020603050405020304" pitchFamily="18" charset="0"/>
              </a:rPr>
              <a:t>131 490 руб. </a:t>
            </a:r>
          </a:p>
          <a:p>
            <a:pPr algn="ctr"/>
            <a:r>
              <a:rPr lang="ru-RU" sz="1000" dirty="0">
                <a:solidFill>
                  <a:schemeClr val="bg1"/>
                </a:solidFill>
                <a:latin typeface="Times New Roman" panose="02020603050405020304" pitchFamily="18" charset="0"/>
                <a:ea typeface="Times New Roman" panose="02020603050405020304" pitchFamily="18" charset="0"/>
              </a:rPr>
              <a:t>ставка </a:t>
            </a:r>
            <a:br>
              <a:rPr lang="ru-RU" sz="1000" dirty="0">
                <a:solidFill>
                  <a:schemeClr val="bg1"/>
                </a:solidFill>
                <a:latin typeface="Times New Roman" panose="02020603050405020304" pitchFamily="18" charset="0"/>
                <a:ea typeface="Times New Roman" panose="02020603050405020304" pitchFamily="18" charset="0"/>
              </a:rPr>
            </a:br>
            <a:r>
              <a:rPr lang="ru-RU" sz="1000" dirty="0">
                <a:solidFill>
                  <a:schemeClr val="bg1"/>
                </a:solidFill>
                <a:latin typeface="Times New Roman" panose="02020603050405020304" pitchFamily="18" charset="0"/>
                <a:ea typeface="Times New Roman" panose="02020603050405020304" pitchFamily="18" charset="0"/>
              </a:rPr>
              <a:t>2022 года*</a:t>
            </a:r>
            <a:endParaRPr lang="ru-RU" sz="1000"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AFC8FEB-6DAA-340F-42C1-006459A41D55}"/>
              </a:ext>
            </a:extLst>
          </p:cNvPr>
          <p:cNvSpPr txBox="1"/>
          <p:nvPr/>
        </p:nvSpPr>
        <p:spPr>
          <a:xfrm>
            <a:off x="323106" y="4629712"/>
            <a:ext cx="1609585" cy="677108"/>
          </a:xfrm>
          <a:prstGeom prst="rect">
            <a:avLst/>
          </a:prstGeom>
          <a:noFill/>
        </p:spPr>
        <p:txBody>
          <a:bodyPr wrap="square">
            <a:spAutoFit/>
          </a:bodyPr>
          <a:lstStyle/>
          <a:p>
            <a:pPr algn="ctr"/>
            <a:r>
              <a:rPr lang="ru-RU" b="1" dirty="0">
                <a:solidFill>
                  <a:schemeClr val="bg1"/>
                </a:solidFill>
                <a:latin typeface="Times New Roman" panose="02020603050405020304" pitchFamily="18" charset="0"/>
                <a:ea typeface="Times New Roman" panose="02020603050405020304" pitchFamily="18" charset="0"/>
              </a:rPr>
              <a:t>2 700 руб. </a:t>
            </a:r>
          </a:p>
          <a:p>
            <a:pPr algn="ctr"/>
            <a:r>
              <a:rPr lang="ru-RU" sz="1000" dirty="0">
                <a:solidFill>
                  <a:schemeClr val="bg1"/>
                </a:solidFill>
                <a:latin typeface="Times New Roman" panose="02020603050405020304" pitchFamily="18" charset="0"/>
                <a:ea typeface="Times New Roman" panose="02020603050405020304" pitchFamily="18" charset="0"/>
              </a:rPr>
              <a:t>ставка </a:t>
            </a:r>
            <a:br>
              <a:rPr lang="ru-RU" sz="1000" dirty="0">
                <a:solidFill>
                  <a:schemeClr val="bg1"/>
                </a:solidFill>
                <a:latin typeface="Times New Roman" panose="02020603050405020304" pitchFamily="18" charset="0"/>
                <a:ea typeface="Times New Roman" panose="02020603050405020304" pitchFamily="18" charset="0"/>
              </a:rPr>
            </a:br>
            <a:r>
              <a:rPr lang="ru-RU" sz="1000" dirty="0">
                <a:solidFill>
                  <a:schemeClr val="bg1"/>
                </a:solidFill>
                <a:latin typeface="Times New Roman" panose="02020603050405020304" pitchFamily="18" charset="0"/>
                <a:ea typeface="Times New Roman" panose="02020603050405020304" pitchFamily="18" charset="0"/>
              </a:rPr>
              <a:t>2023 года</a:t>
            </a:r>
            <a:endParaRPr lang="ru-RU" sz="1000" dirty="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31ADFAC-7508-0682-4A27-253D7A76E12B}"/>
              </a:ext>
            </a:extLst>
          </p:cNvPr>
          <p:cNvSpPr txBox="1"/>
          <p:nvPr/>
        </p:nvSpPr>
        <p:spPr>
          <a:xfrm>
            <a:off x="458356" y="5840987"/>
            <a:ext cx="1609585" cy="677108"/>
          </a:xfrm>
          <a:prstGeom prst="rect">
            <a:avLst/>
          </a:prstGeom>
          <a:noFill/>
        </p:spPr>
        <p:txBody>
          <a:bodyPr wrap="square">
            <a:spAutoFit/>
          </a:bodyPr>
          <a:lstStyle/>
          <a:p>
            <a:pPr algn="ctr"/>
            <a:r>
              <a:rPr lang="ru-RU" b="1" dirty="0">
                <a:solidFill>
                  <a:schemeClr val="bg1"/>
                </a:solidFill>
                <a:latin typeface="Times New Roman" panose="02020603050405020304" pitchFamily="18" charset="0"/>
                <a:ea typeface="Times New Roman" panose="02020603050405020304" pitchFamily="18" charset="0"/>
              </a:rPr>
              <a:t>10 000 руб. </a:t>
            </a:r>
          </a:p>
          <a:p>
            <a:pPr algn="ctr"/>
            <a:r>
              <a:rPr lang="ru-RU" sz="1000" dirty="0">
                <a:solidFill>
                  <a:schemeClr val="bg1"/>
                </a:solidFill>
                <a:latin typeface="Times New Roman" panose="02020603050405020304" pitchFamily="18" charset="0"/>
                <a:ea typeface="Times New Roman" panose="02020603050405020304" pitchFamily="18" charset="0"/>
              </a:rPr>
              <a:t>ставка </a:t>
            </a:r>
            <a:br>
              <a:rPr lang="ru-RU" sz="1000" dirty="0">
                <a:solidFill>
                  <a:schemeClr val="bg1"/>
                </a:solidFill>
                <a:latin typeface="Times New Roman" panose="02020603050405020304" pitchFamily="18" charset="0"/>
                <a:ea typeface="Times New Roman" panose="02020603050405020304" pitchFamily="18" charset="0"/>
              </a:rPr>
            </a:br>
            <a:r>
              <a:rPr lang="ru-RU" sz="1000" dirty="0">
                <a:solidFill>
                  <a:schemeClr val="bg1"/>
                </a:solidFill>
                <a:latin typeface="Times New Roman" panose="02020603050405020304" pitchFamily="18" charset="0"/>
                <a:ea typeface="Times New Roman" panose="02020603050405020304" pitchFamily="18" charset="0"/>
              </a:rPr>
              <a:t>2023 года</a:t>
            </a:r>
            <a:endParaRPr lang="ru-RU" sz="1000"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9CC3471-E7FC-11EB-103A-66FF0D22EE3C}"/>
              </a:ext>
            </a:extLst>
          </p:cNvPr>
          <p:cNvSpPr txBox="1"/>
          <p:nvPr/>
        </p:nvSpPr>
        <p:spPr>
          <a:xfrm>
            <a:off x="9380341" y="-27319"/>
            <a:ext cx="2795336" cy="1169551"/>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Ростовской  области от 03.06.2022 № 481 </a:t>
            </a:r>
            <a:r>
              <a:rPr lang="ru-RU" sz="1000" dirty="0">
                <a:solidFill>
                  <a:srgbClr val="000000"/>
                </a:solidFill>
                <a:latin typeface="Times New Roman" panose="02020603050405020304" pitchFamily="18" charset="0"/>
              </a:rPr>
              <a:t>«Об утверждении Порядка предоставления субсидии на возмещение части затрат на приобретение кормов и (или) комбикормов и (или) их компонентов для отдельных подотраслей животноводства»</a:t>
            </a:r>
          </a:p>
        </p:txBody>
      </p:sp>
      <p:sp>
        <p:nvSpPr>
          <p:cNvPr id="6" name="TextBox 5">
            <a:extLst>
              <a:ext uri="{FF2B5EF4-FFF2-40B4-BE49-F238E27FC236}">
                <a16:creationId xmlns:a16="http://schemas.microsoft.com/office/drawing/2014/main" id="{5B2C4582-A703-76DA-EDBA-AC1DF8D17E36}"/>
              </a:ext>
            </a:extLst>
          </p:cNvPr>
          <p:cNvSpPr txBox="1"/>
          <p:nvPr/>
        </p:nvSpPr>
        <p:spPr>
          <a:xfrm>
            <a:off x="9336814" y="4454778"/>
            <a:ext cx="2795337" cy="1169551"/>
          </a:xfrm>
          <a:prstGeom prst="rect">
            <a:avLst/>
          </a:prstGeom>
          <a:noFill/>
        </p:spPr>
        <p:txBody>
          <a:bodyPr wrap="square">
            <a:spAutoFit/>
          </a:bodyPr>
          <a:lstStyle/>
          <a:p>
            <a:pPr algn="just"/>
            <a:r>
              <a:rPr lang="ru-RU" sz="1000" b="1" dirty="0">
                <a:solidFill>
                  <a:srgbClr val="000000"/>
                </a:solidFill>
                <a:latin typeface="Times New Roman" panose="02020603050405020304" pitchFamily="18" charset="0"/>
              </a:rPr>
              <a:t>Постановление Правительства Ростовской области от 27.02.2023 № 112 </a:t>
            </a:r>
            <a:r>
              <a:rPr lang="ru-RU" sz="1000" dirty="0">
                <a:solidFill>
                  <a:srgbClr val="000000"/>
                </a:solidFill>
                <a:latin typeface="Times New Roman" panose="02020603050405020304" pitchFamily="18" charset="0"/>
              </a:rPr>
              <a:t>«О Порядке предоставления субсидии </a:t>
            </a:r>
            <a:r>
              <a:rPr lang="ru-RU" sz="1000" dirty="0" err="1">
                <a:solidFill>
                  <a:srgbClr val="000000"/>
                </a:solidFill>
                <a:latin typeface="Times New Roman" panose="02020603050405020304" pitchFamily="18" charset="0"/>
              </a:rPr>
              <a:t>сельскохозяйст</a:t>
            </a:r>
            <a:r>
              <a:rPr lang="ru-RU" sz="1000" dirty="0">
                <a:solidFill>
                  <a:srgbClr val="000000"/>
                </a:solidFill>
                <a:latin typeface="Times New Roman" panose="02020603050405020304" pitchFamily="18" charset="0"/>
              </a:rPr>
              <a:t>-венным товаропроизводителям (кроме граждан, ведущих личное подсобное хозяйство) на возмещение части затрат на поддержку молочного животноводства»</a:t>
            </a:r>
          </a:p>
        </p:txBody>
      </p:sp>
      <p:sp>
        <p:nvSpPr>
          <p:cNvPr id="7" name="矩形 6">
            <a:extLst>
              <a:ext uri="{FF2B5EF4-FFF2-40B4-BE49-F238E27FC236}">
                <a16:creationId xmlns:a16="http://schemas.microsoft.com/office/drawing/2014/main" id="{8667FE7D-B6EB-79FB-9BBD-DF92926CCB34}"/>
              </a:ext>
            </a:extLst>
          </p:cNvPr>
          <p:cNvSpPr/>
          <p:nvPr/>
        </p:nvSpPr>
        <p:spPr>
          <a:xfrm>
            <a:off x="0" y="1899224"/>
            <a:ext cx="9380342" cy="765490"/>
          </a:xfrm>
          <a:prstGeom prst="rect">
            <a:avLst/>
          </a:prstGeom>
          <a:solidFill>
            <a:srgbClr val="86B7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177800" algn="just">
              <a:tabLst>
                <a:tab pos="177800" algn="l"/>
              </a:tabLst>
            </a:pPr>
            <a:r>
              <a:rPr lang="ru-RU" altLang="zh-CN" sz="1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Ставка субсидии за 1 кг кормов и (или) комбикормов  и (или) их компонентов в 2023 году для предприятий, занимающихся производством: мяса кур – 4,0  руб., мяса индейки – 5,4 руб.; мяса </a:t>
            </a:r>
            <a:br>
              <a:rPr lang="ru-RU" altLang="zh-CN" sz="1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br>
            <a:r>
              <a:rPr lang="ru-RU" altLang="zh-CN" sz="1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утки – 8,2 руб.; мяса кролика - 10,08 руб.</a:t>
            </a:r>
            <a:endParaRPr lang="zh-CN" altLang="en-US" sz="1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Рисунок 2">
            <a:extLst>
              <a:ext uri="{FF2B5EF4-FFF2-40B4-BE49-F238E27FC236}">
                <a16:creationId xmlns:a16="http://schemas.microsoft.com/office/drawing/2014/main" id="{2C080778-A1E3-5435-2804-7DA84ADEC0F8}"/>
              </a:ext>
            </a:extLst>
          </p:cNvPr>
          <p:cNvPicPr>
            <a:picLocks noChangeAspect="1"/>
          </p:cNvPicPr>
          <p:nvPr/>
        </p:nvPicPr>
        <p:blipFill rotWithShape="1">
          <a:blip r:embed="rId5"/>
          <a:srcRect l="24368" t="8170" r="26754" b="5431"/>
          <a:stretch/>
        </p:blipFill>
        <p:spPr bwMode="auto">
          <a:xfrm>
            <a:off x="10140047" y="5626197"/>
            <a:ext cx="1188869" cy="1182095"/>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07D39FD5-AC58-2D15-BC42-57574FCB4743}"/>
              </a:ext>
            </a:extLst>
          </p:cNvPr>
          <p:cNvPicPr>
            <a:picLocks noChangeAspect="1"/>
          </p:cNvPicPr>
          <p:nvPr/>
        </p:nvPicPr>
        <p:blipFill rotWithShape="1">
          <a:blip r:embed="rId6"/>
          <a:srcRect l="24648" t="7922" r="26754" b="5925"/>
          <a:stretch/>
        </p:blipFill>
        <p:spPr bwMode="auto">
          <a:xfrm>
            <a:off x="10140047" y="3256007"/>
            <a:ext cx="1188869" cy="1185463"/>
          </a:xfrm>
          <a:prstGeom prst="rect">
            <a:avLst/>
          </a:prstGeom>
          <a:ln>
            <a:noFill/>
          </a:ln>
          <a:extLst>
            <a:ext uri="{53640926-AAD7-44D8-BBD7-CCE9431645EC}">
              <a14:shadowObscured xmlns:a14="http://schemas.microsoft.com/office/drawing/2010/main"/>
            </a:ext>
          </a:extLst>
        </p:spPr>
      </p:pic>
      <p:pic>
        <p:nvPicPr>
          <p:cNvPr id="9" name="Рисунок 8">
            <a:extLst>
              <a:ext uri="{FF2B5EF4-FFF2-40B4-BE49-F238E27FC236}">
                <a16:creationId xmlns:a16="http://schemas.microsoft.com/office/drawing/2014/main" id="{A96D746F-1C7A-B204-FC05-FD3986DC3268}"/>
              </a:ext>
            </a:extLst>
          </p:cNvPr>
          <p:cNvPicPr>
            <a:picLocks noChangeAspect="1"/>
          </p:cNvPicPr>
          <p:nvPr/>
        </p:nvPicPr>
        <p:blipFill rotWithShape="1">
          <a:blip r:embed="rId7"/>
          <a:srcRect l="24507" t="7426" r="26616" b="5431"/>
          <a:stretch/>
        </p:blipFill>
        <p:spPr bwMode="auto">
          <a:xfrm>
            <a:off x="10150389" y="1105348"/>
            <a:ext cx="1174050" cy="11773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817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37" fill="hold" grpId="0" nodeType="afterEffec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35">
            <a:extLst>
              <a:ext uri="{FF2B5EF4-FFF2-40B4-BE49-F238E27FC236}">
                <a16:creationId xmlns:a16="http://schemas.microsoft.com/office/drawing/2014/main" id="{879911BC-7C7B-DD4A-F0F5-C437761BD956}"/>
              </a:ext>
            </a:extLst>
          </p:cNvPr>
          <p:cNvSpPr/>
          <p:nvPr/>
        </p:nvSpPr>
        <p:spPr>
          <a:xfrm>
            <a:off x="0" y="6808292"/>
            <a:ext cx="12192000" cy="84137"/>
          </a:xfrm>
          <a:prstGeom prst="rect">
            <a:avLst/>
          </a:prstGeom>
          <a:solidFill>
            <a:srgbClr val="F398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pic>
        <p:nvPicPr>
          <p:cNvPr id="73" name="Рисунок 72" descr="Восклицательный знак">
            <a:extLst>
              <a:ext uri="{FF2B5EF4-FFF2-40B4-BE49-F238E27FC236}">
                <a16:creationId xmlns:a16="http://schemas.microsoft.com/office/drawing/2014/main" id="{762C82C6-3878-577A-0748-096A49A675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7907" y="3209876"/>
            <a:ext cx="290832" cy="292737"/>
          </a:xfrm>
          <a:prstGeom prst="rect">
            <a:avLst/>
          </a:prstGeom>
        </p:spPr>
      </p:pic>
      <p:sp>
        <p:nvSpPr>
          <p:cNvPr id="22" name="Стрелка: шеврон 21">
            <a:extLst>
              <a:ext uri="{FF2B5EF4-FFF2-40B4-BE49-F238E27FC236}">
                <a16:creationId xmlns:a16="http://schemas.microsoft.com/office/drawing/2014/main" id="{A778F017-8393-ACBC-8C8D-9E6148B5D1E7}"/>
              </a:ext>
            </a:extLst>
          </p:cNvPr>
          <p:cNvSpPr/>
          <p:nvPr/>
        </p:nvSpPr>
        <p:spPr>
          <a:xfrm>
            <a:off x="216225" y="1052508"/>
            <a:ext cx="2205356"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0177EE3-B690-CCAF-716C-C81CD5F0A70D}"/>
              </a:ext>
            </a:extLst>
          </p:cNvPr>
          <p:cNvSpPr txBox="1"/>
          <p:nvPr/>
        </p:nvSpPr>
        <p:spPr>
          <a:xfrm>
            <a:off x="151521" y="587554"/>
            <a:ext cx="9376401" cy="385490"/>
          </a:xfrm>
          <a:prstGeom prst="rect">
            <a:avLst/>
          </a:prstGeom>
          <a:noFill/>
        </p:spPr>
        <p:txBody>
          <a:bodyPr wrap="square">
            <a:spAutoFit/>
          </a:bodyPr>
          <a:lstStyle/>
          <a:p>
            <a:pPr algn="just">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затрат на поддержку собственного производства молока</a:t>
            </a:r>
          </a:p>
        </p:txBody>
      </p:sp>
      <p:sp>
        <p:nvSpPr>
          <p:cNvPr id="24" name="TextBox 23">
            <a:extLst>
              <a:ext uri="{FF2B5EF4-FFF2-40B4-BE49-F238E27FC236}">
                <a16:creationId xmlns:a16="http://schemas.microsoft.com/office/drawing/2014/main" id="{86820E09-97D4-44A9-55D6-AF164E37BC31}"/>
              </a:ext>
            </a:extLst>
          </p:cNvPr>
          <p:cNvSpPr txBox="1"/>
          <p:nvPr/>
        </p:nvSpPr>
        <p:spPr>
          <a:xfrm>
            <a:off x="5291180" y="902715"/>
            <a:ext cx="4301446" cy="1815882"/>
          </a:xfrm>
          <a:prstGeom prst="rect">
            <a:avLst/>
          </a:prstGeom>
          <a:noFill/>
        </p:spPr>
        <p:txBody>
          <a:bodyPr wrap="square">
            <a:spAutoFit/>
          </a:bodyPr>
          <a:lstStyle/>
          <a:p>
            <a:pPr algn="just"/>
            <a:r>
              <a:rPr lang="ru-RU" sz="1400" dirty="0">
                <a:solidFill>
                  <a:srgbClr val="000000"/>
                </a:solidFill>
                <a:latin typeface="Times New Roman" panose="02020603050405020304" pitchFamily="18" charset="0"/>
              </a:rPr>
              <a:t>предоставляется по ставке, утвержденной министерством, на 1 килограмм реализованного </a:t>
            </a:r>
            <a:br>
              <a:rPr lang="ru-RU" sz="1400" dirty="0">
                <a:solidFill>
                  <a:srgbClr val="000000"/>
                </a:solidFill>
                <a:latin typeface="Times New Roman" panose="02020603050405020304" pitchFamily="18" charset="0"/>
              </a:rPr>
            </a:br>
            <a:r>
              <a:rPr lang="ru-RU" sz="1400" dirty="0">
                <a:solidFill>
                  <a:srgbClr val="000000"/>
                </a:solidFill>
                <a:latin typeface="Times New Roman" panose="02020603050405020304" pitchFamily="18" charset="0"/>
              </a:rPr>
              <a:t>и (или) отгруженного сельскохозяйственными товаропроизводителями на собственную переработку </a:t>
            </a:r>
            <a:br>
              <a:rPr lang="ru-RU" sz="1400" dirty="0">
                <a:solidFill>
                  <a:srgbClr val="000000"/>
                </a:solidFill>
                <a:latin typeface="Times New Roman" panose="02020603050405020304" pitchFamily="18" charset="0"/>
              </a:rPr>
            </a:br>
            <a:r>
              <a:rPr lang="ru-RU" sz="1400" dirty="0">
                <a:solidFill>
                  <a:srgbClr val="000000"/>
                </a:solidFill>
                <a:latin typeface="Times New Roman" panose="02020603050405020304" pitchFamily="18" charset="0"/>
              </a:rPr>
              <a:t>в текущем году коровьего и (или) козьего молока, но не более фактически понесенных </a:t>
            </a:r>
            <a:r>
              <a:rPr lang="ru-RU" sz="1400" dirty="0">
                <a:latin typeface="Times New Roman" panose="02020603050405020304" pitchFamily="18" charset="0"/>
              </a:rPr>
              <a:t>затрат сельскохозяйственными товаропроизводителями </a:t>
            </a:r>
            <a:br>
              <a:rPr lang="ru-RU" sz="1400" dirty="0">
                <a:latin typeface="Times New Roman" panose="02020603050405020304" pitchFamily="18" charset="0"/>
              </a:rPr>
            </a:br>
            <a:r>
              <a:rPr lang="ru-RU" sz="1400" dirty="0">
                <a:latin typeface="Times New Roman" panose="02020603050405020304" pitchFamily="18" charset="0"/>
              </a:rPr>
              <a:t>(без учета НДС).</a:t>
            </a:r>
          </a:p>
        </p:txBody>
      </p:sp>
      <p:sp>
        <p:nvSpPr>
          <p:cNvPr id="40" name="TextBox 39">
            <a:extLst>
              <a:ext uri="{FF2B5EF4-FFF2-40B4-BE49-F238E27FC236}">
                <a16:creationId xmlns:a16="http://schemas.microsoft.com/office/drawing/2014/main" id="{0E79C202-324A-78F9-E4DE-DEDEAB7BF974}"/>
              </a:ext>
            </a:extLst>
          </p:cNvPr>
          <p:cNvSpPr txBox="1"/>
          <p:nvPr/>
        </p:nvSpPr>
        <p:spPr>
          <a:xfrm>
            <a:off x="9527921" y="21354"/>
            <a:ext cx="2652211" cy="1546577"/>
          </a:xfrm>
          <a:prstGeom prst="rect">
            <a:avLst/>
          </a:prstGeom>
          <a:noFill/>
        </p:spPr>
        <p:txBody>
          <a:bodyPr wrap="square">
            <a:spAutoFit/>
          </a:bodyPr>
          <a:lstStyle/>
          <a:p>
            <a:pPr algn="just"/>
            <a:r>
              <a:rPr lang="ru-RU" sz="1050" b="1" dirty="0">
                <a:solidFill>
                  <a:srgbClr val="000000"/>
                </a:solidFill>
                <a:latin typeface="Times New Roman" panose="02020603050405020304" pitchFamily="18" charset="0"/>
              </a:rPr>
              <a:t>Постановление Правительства Ростовской области от 06.04.2022 </a:t>
            </a:r>
            <a:r>
              <a:rPr lang="en-US" sz="1050" b="1" dirty="0">
                <a:solidFill>
                  <a:srgbClr val="000000"/>
                </a:solidFill>
                <a:latin typeface="Times New Roman" panose="02020603050405020304" pitchFamily="18" charset="0"/>
              </a:rPr>
              <a:t>N 271</a:t>
            </a:r>
            <a:r>
              <a:rPr lang="ru-RU" sz="1050" b="1" dirty="0">
                <a:solidFill>
                  <a:srgbClr val="000000"/>
                </a:solidFill>
                <a:latin typeface="Times New Roman" panose="02020603050405020304" pitchFamily="18" charset="0"/>
              </a:rPr>
              <a:t/>
            </a:r>
            <a:br>
              <a:rPr lang="ru-RU" sz="1050" b="1" dirty="0">
                <a:solidFill>
                  <a:srgbClr val="000000"/>
                </a:solidFill>
                <a:latin typeface="Times New Roman" panose="02020603050405020304" pitchFamily="18" charset="0"/>
              </a:rPr>
            </a:br>
            <a:r>
              <a:rPr lang="ru-RU" sz="1050" dirty="0">
                <a:solidFill>
                  <a:srgbClr val="000000"/>
                </a:solidFill>
                <a:latin typeface="Times New Roman" panose="02020603050405020304" pitchFamily="18" charset="0"/>
              </a:rPr>
              <a:t>«О Порядке предоставления субсидии на стимулирование развития приоритетных подотраслей агропромышленного комплекса и развитие малых форм хозяйствования в целях возмещения части затрат на поддержку собственного производства молока»</a:t>
            </a:r>
          </a:p>
        </p:txBody>
      </p:sp>
      <p:sp>
        <p:nvSpPr>
          <p:cNvPr id="27" name="Заголовок 5">
            <a:extLst>
              <a:ext uri="{FF2B5EF4-FFF2-40B4-BE49-F238E27FC236}">
                <a16:creationId xmlns:a16="http://schemas.microsoft.com/office/drawing/2014/main" id="{F6AC6DAC-3ABA-16EB-14B7-D1F90895964F}"/>
              </a:ext>
            </a:extLst>
          </p:cNvPr>
          <p:cNvSpPr>
            <a:spLocks noGrp="1"/>
          </p:cNvSpPr>
          <p:nvPr>
            <p:ph type="title"/>
          </p:nvPr>
        </p:nvSpPr>
        <p:spPr>
          <a:xfrm>
            <a:off x="151524" y="14552"/>
            <a:ext cx="9380343" cy="752459"/>
          </a:xfrm>
        </p:spPr>
        <p:txBody>
          <a:bodyPr>
            <a:noAutofit/>
          </a:bodyPr>
          <a:lstStyle/>
          <a:p>
            <a:r>
              <a:rPr lang="ru-RU" sz="4000" b="1" dirty="0">
                <a:solidFill>
                  <a:schemeClr val="accent2">
                    <a:lumMod val="75000"/>
                  </a:schemeClr>
                </a:solidFill>
                <a:latin typeface="Times New Roman" panose="02020603050405020304" pitchFamily="18" charset="0"/>
                <a:cs typeface="Times New Roman" panose="02020603050405020304" pitchFamily="18" charset="0"/>
              </a:rPr>
              <a:t>Животноводство</a:t>
            </a:r>
          </a:p>
        </p:txBody>
      </p:sp>
      <p:sp>
        <p:nvSpPr>
          <p:cNvPr id="30" name="TextBox 29">
            <a:extLst>
              <a:ext uri="{FF2B5EF4-FFF2-40B4-BE49-F238E27FC236}">
                <a16:creationId xmlns:a16="http://schemas.microsoft.com/office/drawing/2014/main" id="{766992A3-C275-8E28-09A2-877DBB516720}"/>
              </a:ext>
            </a:extLst>
          </p:cNvPr>
          <p:cNvSpPr txBox="1"/>
          <p:nvPr/>
        </p:nvSpPr>
        <p:spPr>
          <a:xfrm>
            <a:off x="151521" y="2512529"/>
            <a:ext cx="9376401" cy="704167"/>
          </a:xfrm>
          <a:prstGeom prst="rect">
            <a:avLst/>
          </a:prstGeom>
          <a:noFill/>
        </p:spPr>
        <p:txBody>
          <a:bodyPr wrap="square">
            <a:spAutoFit/>
          </a:bodyPr>
          <a:lstStyle/>
          <a:p>
            <a:pPr algn="just">
              <a:lnSpc>
                <a:spcPct val="115000"/>
              </a:lnSpc>
              <a:spcAft>
                <a:spcPts val="1000"/>
              </a:spcAft>
            </a:pPr>
            <a:r>
              <a:rPr lang="ru-RU" sz="1801" b="1" u="sng" dirty="0">
                <a:solidFill>
                  <a:schemeClr val="accent2">
                    <a:lumMod val="75000"/>
                  </a:schemeClr>
                </a:solidFill>
                <a:latin typeface="Times New Roman" panose="02020603050405020304" pitchFamily="18" charset="0"/>
                <a:ea typeface="+mj-ea"/>
                <a:cs typeface="Times New Roman" panose="02020603050405020304" pitchFamily="18" charset="0"/>
              </a:rPr>
              <a:t>Субсидия на возмещение части затрат на производство мяса крупного и (или) мелкого рогатого скота, реализованного на перерабатывающие предприятия Ростовской области </a:t>
            </a:r>
          </a:p>
        </p:txBody>
      </p:sp>
      <p:sp>
        <p:nvSpPr>
          <p:cNvPr id="31" name="Стрелка: шеврон 30">
            <a:extLst>
              <a:ext uri="{FF2B5EF4-FFF2-40B4-BE49-F238E27FC236}">
                <a16:creationId xmlns:a16="http://schemas.microsoft.com/office/drawing/2014/main" id="{5F5461EC-9667-BF18-B973-7E367862EE56}"/>
              </a:ext>
            </a:extLst>
          </p:cNvPr>
          <p:cNvSpPr/>
          <p:nvPr/>
        </p:nvSpPr>
        <p:spPr>
          <a:xfrm>
            <a:off x="277986" y="3765342"/>
            <a:ext cx="2205356"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091A0C84-EFBD-8615-413D-E063AA1B5E4F}"/>
              </a:ext>
            </a:extLst>
          </p:cNvPr>
          <p:cNvSpPr txBox="1"/>
          <p:nvPr/>
        </p:nvSpPr>
        <p:spPr>
          <a:xfrm>
            <a:off x="5291179" y="3185596"/>
            <a:ext cx="4313188" cy="2246769"/>
          </a:xfrm>
          <a:prstGeom prst="rect">
            <a:avLst/>
          </a:prstGeom>
          <a:noFill/>
        </p:spPr>
        <p:txBody>
          <a:bodyPr wrap="square">
            <a:spAutoFit/>
          </a:bodyPr>
          <a:lstStyle/>
          <a:p>
            <a:pPr algn="just"/>
            <a:r>
              <a:rPr lang="ru-RU" sz="1400" dirty="0">
                <a:solidFill>
                  <a:srgbClr val="000000"/>
                </a:solidFill>
                <a:latin typeface="Times New Roman" panose="02020603050405020304" pitchFamily="18" charset="0"/>
              </a:rPr>
              <a:t>предоставляется по ставке на 1 килограмм живого веса крупного и (или) мелкого рогатого скота, реализованного на перерабатывающие предприятия Ростовской области, но не более фактически понесенных затрат за год, предшествующий году предоставления субсидии, и месяцы года предоставления субсидии до реализации крупного </a:t>
            </a:r>
            <a:br>
              <a:rPr lang="ru-RU" sz="1400" dirty="0">
                <a:solidFill>
                  <a:srgbClr val="000000"/>
                </a:solidFill>
                <a:latin typeface="Times New Roman" panose="02020603050405020304" pitchFamily="18" charset="0"/>
              </a:rPr>
            </a:br>
            <a:r>
              <a:rPr lang="ru-RU" sz="1400" dirty="0">
                <a:solidFill>
                  <a:srgbClr val="000000"/>
                </a:solidFill>
                <a:latin typeface="Times New Roman" panose="02020603050405020304" pitchFamily="18" charset="0"/>
              </a:rPr>
              <a:t>и (или) мелкого рогатого  скота на перерабатывающие предприятия Ростовской области (без учета НДС и транспортных расходов).</a:t>
            </a:r>
          </a:p>
        </p:txBody>
      </p:sp>
      <p:sp>
        <p:nvSpPr>
          <p:cNvPr id="33" name="TextBox 32">
            <a:extLst>
              <a:ext uri="{FF2B5EF4-FFF2-40B4-BE49-F238E27FC236}">
                <a16:creationId xmlns:a16="http://schemas.microsoft.com/office/drawing/2014/main" id="{98846025-1C3E-26CC-AF90-EDAFFF98ADCE}"/>
              </a:ext>
            </a:extLst>
          </p:cNvPr>
          <p:cNvSpPr txBox="1"/>
          <p:nvPr/>
        </p:nvSpPr>
        <p:spPr>
          <a:xfrm>
            <a:off x="9554338" y="2939384"/>
            <a:ext cx="2664079" cy="1384995"/>
          </a:xfrm>
          <a:prstGeom prst="rect">
            <a:avLst/>
          </a:prstGeom>
          <a:noFill/>
        </p:spPr>
        <p:txBody>
          <a:bodyPr wrap="square">
            <a:spAutoFit/>
          </a:bodyPr>
          <a:lstStyle/>
          <a:p>
            <a:pPr algn="just"/>
            <a:r>
              <a:rPr lang="ru-RU" sz="1050" b="1" dirty="0">
                <a:solidFill>
                  <a:srgbClr val="000000"/>
                </a:solidFill>
                <a:latin typeface="Times New Roman" panose="02020603050405020304" pitchFamily="18" charset="0"/>
              </a:rPr>
              <a:t>Постановление Правительства Ростовской области от 30.03.2020 N 256 «</a:t>
            </a:r>
            <a:r>
              <a:rPr lang="ru-RU" sz="1050" dirty="0">
                <a:solidFill>
                  <a:srgbClr val="000000"/>
                </a:solidFill>
                <a:latin typeface="Times New Roman" panose="02020603050405020304" pitchFamily="18" charset="0"/>
              </a:rPr>
              <a:t>О порядке предоставления субсидии на возмещение части затрат на производство мяса крупного и (или) мелкого </a:t>
            </a:r>
            <a:br>
              <a:rPr lang="ru-RU" sz="1050" dirty="0">
                <a:solidFill>
                  <a:srgbClr val="000000"/>
                </a:solidFill>
                <a:latin typeface="Times New Roman" panose="02020603050405020304" pitchFamily="18" charset="0"/>
              </a:rPr>
            </a:br>
            <a:r>
              <a:rPr lang="ru-RU" sz="1050" dirty="0">
                <a:solidFill>
                  <a:srgbClr val="000000"/>
                </a:solidFill>
                <a:latin typeface="Times New Roman" panose="02020603050405020304" pitchFamily="18" charset="0"/>
              </a:rPr>
              <a:t>рогатого скота, реализованного </a:t>
            </a:r>
            <a:br>
              <a:rPr lang="ru-RU" sz="1050" dirty="0">
                <a:solidFill>
                  <a:srgbClr val="000000"/>
                </a:solidFill>
                <a:latin typeface="Times New Roman" panose="02020603050405020304" pitchFamily="18" charset="0"/>
              </a:rPr>
            </a:br>
            <a:r>
              <a:rPr lang="ru-RU" sz="1050" dirty="0">
                <a:solidFill>
                  <a:srgbClr val="000000"/>
                </a:solidFill>
                <a:latin typeface="Times New Roman" panose="02020603050405020304" pitchFamily="18" charset="0"/>
              </a:rPr>
              <a:t>на перерабатывающие предприятия Ростовской области»</a:t>
            </a:r>
          </a:p>
        </p:txBody>
      </p:sp>
      <p:pic>
        <p:nvPicPr>
          <p:cNvPr id="8" name="Рисунок 7">
            <a:extLst>
              <a:ext uri="{FF2B5EF4-FFF2-40B4-BE49-F238E27FC236}">
                <a16:creationId xmlns:a16="http://schemas.microsoft.com/office/drawing/2014/main" id="{68C0B676-375B-4DA6-2009-A44032871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71135"/>
            <a:ext cx="12192000" cy="1450786"/>
          </a:xfrm>
          <a:prstGeom prst="rect">
            <a:avLst/>
          </a:prstGeom>
        </p:spPr>
      </p:pic>
      <p:sp>
        <p:nvSpPr>
          <p:cNvPr id="16" name="object 16">
            <a:extLst>
              <a:ext uri="{FF2B5EF4-FFF2-40B4-BE49-F238E27FC236}">
                <a16:creationId xmlns:a16="http://schemas.microsoft.com/office/drawing/2014/main" id="{DED84F06-1750-26A7-B76B-09E09289D5F0}"/>
              </a:ext>
            </a:extLst>
          </p:cNvPr>
          <p:cNvSpPr txBox="1"/>
          <p:nvPr/>
        </p:nvSpPr>
        <p:spPr>
          <a:xfrm>
            <a:off x="11727551" y="6409500"/>
            <a:ext cx="404600" cy="289823"/>
          </a:xfrm>
          <a:prstGeom prst="rect">
            <a:avLst/>
          </a:prstGeom>
        </p:spPr>
        <p:txBody>
          <a:bodyPr vert="horz" wrap="square" lIns="0" tIns="12700" rIns="0" bIns="0" rtlCol="0">
            <a:spAutoFit/>
          </a:bodyPr>
          <a:lstStyle/>
          <a:p>
            <a:pPr marL="12700" algn="ctr">
              <a:lnSpc>
                <a:spcPct val="100000"/>
              </a:lnSpc>
              <a:spcBef>
                <a:spcPts val="100"/>
              </a:spcBef>
            </a:pPr>
            <a:r>
              <a:rPr lang="ru-RU" b="1" spc="-5" dirty="0">
                <a:solidFill>
                  <a:srgbClr val="FFFFFF"/>
                </a:solidFill>
                <a:latin typeface="Calibri"/>
                <a:cs typeface="Calibri"/>
              </a:rPr>
              <a:t>9</a:t>
            </a:r>
            <a:endParaRPr sz="1800" dirty="0">
              <a:latin typeface="Calibri"/>
              <a:cs typeface="Calibri"/>
            </a:endParaRPr>
          </a:p>
        </p:txBody>
      </p:sp>
      <p:sp>
        <p:nvSpPr>
          <p:cNvPr id="17" name="TextBox 16">
            <a:extLst>
              <a:ext uri="{FF2B5EF4-FFF2-40B4-BE49-F238E27FC236}">
                <a16:creationId xmlns:a16="http://schemas.microsoft.com/office/drawing/2014/main" id="{62CAAC75-6EE1-0870-F656-8967A9EA37F4}"/>
              </a:ext>
            </a:extLst>
          </p:cNvPr>
          <p:cNvSpPr txBox="1"/>
          <p:nvPr/>
        </p:nvSpPr>
        <p:spPr>
          <a:xfrm>
            <a:off x="514110" y="1043504"/>
            <a:ext cx="1609585" cy="677108"/>
          </a:xfrm>
          <a:prstGeom prst="rect">
            <a:avLst/>
          </a:prstGeom>
          <a:noFill/>
        </p:spPr>
        <p:txBody>
          <a:bodyPr wrap="square">
            <a:spAutoFit/>
          </a:bodyPr>
          <a:lstStyle/>
          <a:p>
            <a:pPr algn="ctr"/>
            <a:r>
              <a:rPr lang="ru-RU" b="1" dirty="0">
                <a:solidFill>
                  <a:schemeClr val="bg1"/>
                </a:solidFill>
                <a:latin typeface="Times New Roman" panose="02020603050405020304" pitchFamily="18" charset="0"/>
                <a:ea typeface="Times New Roman" panose="02020603050405020304" pitchFamily="18" charset="0"/>
              </a:rPr>
              <a:t>8,85 руб. </a:t>
            </a:r>
          </a:p>
          <a:p>
            <a:pPr algn="ctr"/>
            <a:r>
              <a:rPr lang="ru-RU" sz="1000" dirty="0">
                <a:solidFill>
                  <a:schemeClr val="bg1"/>
                </a:solidFill>
                <a:latin typeface="Times New Roman" panose="02020603050405020304" pitchFamily="18" charset="0"/>
                <a:ea typeface="Times New Roman" panose="02020603050405020304" pitchFamily="18" charset="0"/>
              </a:rPr>
              <a:t>ставка </a:t>
            </a:r>
            <a:br>
              <a:rPr lang="ru-RU" sz="1000" dirty="0">
                <a:solidFill>
                  <a:schemeClr val="bg1"/>
                </a:solidFill>
                <a:latin typeface="Times New Roman" panose="02020603050405020304" pitchFamily="18" charset="0"/>
                <a:ea typeface="Times New Roman" panose="02020603050405020304" pitchFamily="18" charset="0"/>
              </a:rPr>
            </a:br>
            <a:r>
              <a:rPr lang="ru-RU" sz="1000" dirty="0">
                <a:solidFill>
                  <a:schemeClr val="bg1"/>
                </a:solidFill>
                <a:latin typeface="Times New Roman" panose="02020603050405020304" pitchFamily="18" charset="0"/>
                <a:ea typeface="Times New Roman" panose="02020603050405020304" pitchFamily="18" charset="0"/>
              </a:rPr>
              <a:t>2023 года</a:t>
            </a:r>
            <a:endParaRPr lang="ru-RU" sz="1000"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A7A51C3-E21F-6004-C8B6-AD17A210CE38}"/>
              </a:ext>
            </a:extLst>
          </p:cNvPr>
          <p:cNvSpPr txBox="1"/>
          <p:nvPr/>
        </p:nvSpPr>
        <p:spPr>
          <a:xfrm>
            <a:off x="544506" y="3763361"/>
            <a:ext cx="1609585" cy="707886"/>
          </a:xfrm>
          <a:prstGeom prst="rect">
            <a:avLst/>
          </a:prstGeom>
          <a:noFill/>
        </p:spPr>
        <p:txBody>
          <a:bodyPr wrap="square">
            <a:spAutoFit/>
          </a:bodyPr>
          <a:lstStyle/>
          <a:p>
            <a:pPr algn="ctr"/>
            <a:r>
              <a:rPr lang="ru-RU" b="1" dirty="0">
                <a:solidFill>
                  <a:schemeClr val="bg1"/>
                </a:solidFill>
                <a:latin typeface="Times New Roman" panose="02020603050405020304" pitchFamily="18" charset="0"/>
                <a:ea typeface="Times New Roman" panose="02020603050405020304" pitchFamily="18" charset="0"/>
              </a:rPr>
              <a:t>17,5 руб. </a:t>
            </a:r>
          </a:p>
          <a:p>
            <a:pPr algn="ctr"/>
            <a:r>
              <a:rPr lang="ru-RU" sz="1200" dirty="0">
                <a:solidFill>
                  <a:schemeClr val="bg1"/>
                </a:solidFill>
                <a:latin typeface="Times New Roman" panose="02020603050405020304" pitchFamily="18" charset="0"/>
              </a:rPr>
              <a:t>ставка</a:t>
            </a:r>
          </a:p>
          <a:p>
            <a:pPr algn="ctr"/>
            <a:r>
              <a:rPr lang="ru-RU" sz="1000" dirty="0">
                <a:solidFill>
                  <a:schemeClr val="bg1"/>
                </a:solidFill>
                <a:latin typeface="Times New Roman" panose="02020603050405020304" pitchFamily="18" charset="0"/>
                <a:ea typeface="Times New Roman" panose="02020603050405020304" pitchFamily="18" charset="0"/>
              </a:rPr>
              <a:t> 2023 года</a:t>
            </a:r>
            <a:endParaRPr lang="ru-RU" sz="1000" dirty="0">
              <a:solidFill>
                <a:schemeClr val="bg1"/>
              </a:solidFill>
              <a:latin typeface="Times New Roman" panose="02020603050405020304" pitchFamily="18" charset="0"/>
              <a:cs typeface="Times New Roman" panose="02020603050405020304" pitchFamily="18" charset="0"/>
            </a:endParaRPr>
          </a:p>
        </p:txBody>
      </p:sp>
      <p:sp>
        <p:nvSpPr>
          <p:cNvPr id="2" name="Стрелка: шеврон 1">
            <a:extLst>
              <a:ext uri="{FF2B5EF4-FFF2-40B4-BE49-F238E27FC236}">
                <a16:creationId xmlns:a16="http://schemas.microsoft.com/office/drawing/2014/main" id="{1EB24DD5-5AC7-8621-223C-7612C1136F87}"/>
              </a:ext>
            </a:extLst>
          </p:cNvPr>
          <p:cNvSpPr/>
          <p:nvPr/>
        </p:nvSpPr>
        <p:spPr>
          <a:xfrm>
            <a:off x="277986" y="4555278"/>
            <a:ext cx="2205356"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a:solidFill>
                  <a:schemeClr val="bg1"/>
                </a:solidFill>
                <a:latin typeface="Times New Roman" panose="02020603050405020304" pitchFamily="18" charset="0"/>
              </a:rPr>
              <a:t>30,42 руб. </a:t>
            </a:r>
          </a:p>
          <a:p>
            <a:pPr algn="ctr"/>
            <a:r>
              <a:rPr lang="ru-RU" sz="1200" dirty="0">
                <a:solidFill>
                  <a:schemeClr val="bg1"/>
                </a:solidFill>
                <a:latin typeface="Times New Roman" panose="02020603050405020304" pitchFamily="18" charset="0"/>
                <a:ea typeface="Times New Roman" panose="02020603050405020304" pitchFamily="18" charset="0"/>
              </a:rPr>
              <a:t>ставка </a:t>
            </a:r>
            <a:br>
              <a:rPr lang="ru-RU" sz="1200" dirty="0">
                <a:solidFill>
                  <a:schemeClr val="bg1"/>
                </a:solidFill>
                <a:latin typeface="Times New Roman" panose="02020603050405020304" pitchFamily="18" charset="0"/>
                <a:ea typeface="Times New Roman" panose="02020603050405020304" pitchFamily="18" charset="0"/>
              </a:rPr>
            </a:br>
            <a:r>
              <a:rPr lang="ru-RU" sz="1000" dirty="0">
                <a:solidFill>
                  <a:schemeClr val="bg1"/>
                </a:solidFill>
                <a:latin typeface="Times New Roman" panose="02020603050405020304" pitchFamily="18" charset="0"/>
              </a:rPr>
              <a:t>2023 года</a:t>
            </a:r>
          </a:p>
        </p:txBody>
      </p:sp>
      <p:sp>
        <p:nvSpPr>
          <p:cNvPr id="6" name="TextBox 5">
            <a:extLst>
              <a:ext uri="{FF2B5EF4-FFF2-40B4-BE49-F238E27FC236}">
                <a16:creationId xmlns:a16="http://schemas.microsoft.com/office/drawing/2014/main" id="{DCB18D9B-2196-54C9-C948-6A652965BD17}"/>
              </a:ext>
            </a:extLst>
          </p:cNvPr>
          <p:cNvSpPr txBox="1"/>
          <p:nvPr/>
        </p:nvSpPr>
        <p:spPr>
          <a:xfrm>
            <a:off x="2559787" y="3824370"/>
            <a:ext cx="2518492" cy="1292662"/>
          </a:xfrm>
          <a:prstGeom prst="rect">
            <a:avLst/>
          </a:prstGeom>
          <a:noFill/>
        </p:spPr>
        <p:txBody>
          <a:bodyPr wrap="square">
            <a:spAutoFit/>
          </a:bodyPr>
          <a:lstStyle/>
          <a:p>
            <a:pPr marL="285750" indent="-285750" algn="just">
              <a:buFontTx/>
              <a:buChar char="-"/>
            </a:pPr>
            <a:r>
              <a:rPr lang="ru-RU" sz="1400" b="1" dirty="0">
                <a:solidFill>
                  <a:srgbClr val="000000"/>
                </a:solidFill>
                <a:latin typeface="Times New Roman" panose="02020603050405020304" pitchFamily="18" charset="0"/>
              </a:rPr>
              <a:t>крупного рогатого скота не менее 350 кг.</a:t>
            </a:r>
          </a:p>
          <a:p>
            <a:pPr algn="just"/>
            <a:endParaRPr lang="ru-RU" sz="1400" b="1" dirty="0">
              <a:solidFill>
                <a:srgbClr val="000000"/>
              </a:solidFill>
              <a:latin typeface="Times New Roman" panose="02020603050405020304" pitchFamily="18" charset="0"/>
            </a:endParaRPr>
          </a:p>
          <a:p>
            <a:pPr algn="just"/>
            <a:endParaRPr lang="ru-RU" sz="800" b="1" dirty="0">
              <a:solidFill>
                <a:srgbClr val="000000"/>
              </a:solidFill>
              <a:latin typeface="Times New Roman" panose="02020603050405020304" pitchFamily="18" charset="0"/>
            </a:endParaRPr>
          </a:p>
          <a:p>
            <a:pPr marL="285750" indent="-285750" algn="just">
              <a:buFontTx/>
              <a:buChar char="-"/>
            </a:pPr>
            <a:r>
              <a:rPr lang="ru-RU" sz="1400" b="1" dirty="0">
                <a:solidFill>
                  <a:srgbClr val="000000"/>
                </a:solidFill>
                <a:latin typeface="Times New Roman" panose="02020603050405020304" pitchFamily="18" charset="0"/>
              </a:rPr>
              <a:t>мелкого рогатого скота не менее 40 кг.</a:t>
            </a:r>
          </a:p>
        </p:txBody>
      </p:sp>
      <p:sp>
        <p:nvSpPr>
          <p:cNvPr id="10" name="TextBox 9">
            <a:extLst>
              <a:ext uri="{FF2B5EF4-FFF2-40B4-BE49-F238E27FC236}">
                <a16:creationId xmlns:a16="http://schemas.microsoft.com/office/drawing/2014/main" id="{BFD401EC-3DD4-856C-CFD9-E87B5F0CD091}"/>
              </a:ext>
            </a:extLst>
          </p:cNvPr>
          <p:cNvSpPr txBox="1"/>
          <p:nvPr/>
        </p:nvSpPr>
        <p:spPr>
          <a:xfrm>
            <a:off x="29744" y="3205267"/>
            <a:ext cx="5261435" cy="738664"/>
          </a:xfrm>
          <a:prstGeom prst="rect">
            <a:avLst/>
          </a:prstGeom>
          <a:noFill/>
        </p:spPr>
        <p:txBody>
          <a:bodyPr wrap="square">
            <a:spAutoFit/>
          </a:bodyPr>
          <a:lstStyle/>
          <a:p>
            <a:pPr algn="just"/>
            <a:r>
              <a:rPr lang="ru-RU" sz="1400" b="1" dirty="0">
                <a:solidFill>
                  <a:srgbClr val="000000"/>
                </a:solidFill>
                <a:latin typeface="Times New Roman" panose="02020603050405020304" pitchFamily="18" charset="0"/>
              </a:rPr>
              <a:t>Средний вес</a:t>
            </a:r>
            <a:r>
              <a:rPr lang="ru-RU" sz="1400" dirty="0">
                <a:solidFill>
                  <a:srgbClr val="000000"/>
                </a:solidFill>
                <a:latin typeface="Times New Roman" panose="02020603050405020304" pitchFamily="18" charset="0"/>
              </a:rPr>
              <a:t> одной головы, реализованной на перерабатывающие предприятия Ростовской области должен составлять:</a:t>
            </a:r>
          </a:p>
          <a:p>
            <a:pPr marL="285750" indent="-285750" algn="just">
              <a:buFontTx/>
              <a:buChar char="-"/>
            </a:pPr>
            <a:endParaRPr lang="ru-RU" sz="1400" b="1" dirty="0">
              <a:solidFill>
                <a:srgbClr val="000000"/>
              </a:solidFill>
              <a:latin typeface="Times New Roman" panose="02020603050405020304" pitchFamily="18" charset="0"/>
            </a:endParaRPr>
          </a:p>
        </p:txBody>
      </p:sp>
      <p:sp>
        <p:nvSpPr>
          <p:cNvPr id="11" name="Стрелка: шеврон 10">
            <a:extLst>
              <a:ext uri="{FF2B5EF4-FFF2-40B4-BE49-F238E27FC236}">
                <a16:creationId xmlns:a16="http://schemas.microsoft.com/office/drawing/2014/main" id="{22B9E498-17E7-63D5-C6A8-CE6DF88B005C}"/>
              </a:ext>
            </a:extLst>
          </p:cNvPr>
          <p:cNvSpPr/>
          <p:nvPr/>
        </p:nvSpPr>
        <p:spPr>
          <a:xfrm>
            <a:off x="216224" y="1851447"/>
            <a:ext cx="2205356" cy="659101"/>
          </a:xfrm>
          <a:prstGeom prst="chevron">
            <a:avLst>
              <a:gd name="adj" fmla="val 790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2B7ADCF-CA27-5160-A672-C747A6101680}"/>
              </a:ext>
            </a:extLst>
          </p:cNvPr>
          <p:cNvSpPr txBox="1"/>
          <p:nvPr/>
        </p:nvSpPr>
        <p:spPr>
          <a:xfrm>
            <a:off x="544506" y="1829666"/>
            <a:ext cx="1609585" cy="677108"/>
          </a:xfrm>
          <a:prstGeom prst="rect">
            <a:avLst/>
          </a:prstGeom>
          <a:noFill/>
        </p:spPr>
        <p:txBody>
          <a:bodyPr wrap="square">
            <a:spAutoFit/>
          </a:bodyPr>
          <a:lstStyle/>
          <a:p>
            <a:pPr algn="ctr"/>
            <a:r>
              <a:rPr lang="ru-RU" b="1" dirty="0">
                <a:solidFill>
                  <a:schemeClr val="bg1"/>
                </a:solidFill>
                <a:latin typeface="Times New Roman" panose="02020603050405020304" pitchFamily="18" charset="0"/>
                <a:ea typeface="Times New Roman" panose="02020603050405020304" pitchFamily="18" charset="0"/>
              </a:rPr>
              <a:t>26,28 руб. </a:t>
            </a:r>
          </a:p>
          <a:p>
            <a:pPr algn="ctr"/>
            <a:r>
              <a:rPr lang="ru-RU" sz="1000" dirty="0">
                <a:solidFill>
                  <a:schemeClr val="bg1"/>
                </a:solidFill>
                <a:latin typeface="Times New Roman" panose="02020603050405020304" pitchFamily="18" charset="0"/>
                <a:ea typeface="Times New Roman" panose="02020603050405020304" pitchFamily="18" charset="0"/>
              </a:rPr>
              <a:t>ставка </a:t>
            </a:r>
            <a:br>
              <a:rPr lang="ru-RU" sz="1000" dirty="0">
                <a:solidFill>
                  <a:schemeClr val="bg1"/>
                </a:solidFill>
                <a:latin typeface="Times New Roman" panose="02020603050405020304" pitchFamily="18" charset="0"/>
                <a:ea typeface="Times New Roman" panose="02020603050405020304" pitchFamily="18" charset="0"/>
              </a:rPr>
            </a:br>
            <a:r>
              <a:rPr lang="ru-RU" sz="1000" dirty="0">
                <a:solidFill>
                  <a:schemeClr val="bg1"/>
                </a:solidFill>
                <a:latin typeface="Times New Roman" panose="02020603050405020304" pitchFamily="18" charset="0"/>
                <a:ea typeface="Times New Roman" panose="02020603050405020304" pitchFamily="18" charset="0"/>
              </a:rPr>
              <a:t>2023 года</a:t>
            </a:r>
            <a:endParaRPr lang="ru-RU" sz="1000"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3D483B6-A543-6977-29FE-A71EDCCF3C03}"/>
              </a:ext>
            </a:extLst>
          </p:cNvPr>
          <p:cNvSpPr txBox="1"/>
          <p:nvPr/>
        </p:nvSpPr>
        <p:spPr>
          <a:xfrm>
            <a:off x="2598855" y="1205116"/>
            <a:ext cx="2516770" cy="1077218"/>
          </a:xfrm>
          <a:prstGeom prst="rect">
            <a:avLst/>
          </a:prstGeom>
          <a:noFill/>
        </p:spPr>
        <p:txBody>
          <a:bodyPr wrap="square">
            <a:spAutoFit/>
          </a:bodyPr>
          <a:lstStyle/>
          <a:p>
            <a:pPr marL="285750" indent="-285750" algn="just">
              <a:buFontTx/>
              <a:buChar char="-"/>
            </a:pPr>
            <a:r>
              <a:rPr lang="ru-RU" sz="1400" b="1" dirty="0">
                <a:solidFill>
                  <a:srgbClr val="000000"/>
                </a:solidFill>
                <a:latin typeface="Times New Roman" panose="02020603050405020304" pitchFamily="18" charset="0"/>
              </a:rPr>
              <a:t>Коровье молоко</a:t>
            </a:r>
          </a:p>
          <a:p>
            <a:pPr algn="just"/>
            <a:endParaRPr lang="ru-RU" sz="1400" b="1" dirty="0">
              <a:solidFill>
                <a:srgbClr val="000000"/>
              </a:solidFill>
              <a:latin typeface="Times New Roman" panose="02020603050405020304" pitchFamily="18" charset="0"/>
            </a:endParaRPr>
          </a:p>
          <a:p>
            <a:pPr algn="just"/>
            <a:endParaRPr lang="ru-RU" sz="1400" b="1" dirty="0">
              <a:solidFill>
                <a:srgbClr val="000000"/>
              </a:solidFill>
              <a:latin typeface="Times New Roman" panose="02020603050405020304" pitchFamily="18" charset="0"/>
            </a:endParaRPr>
          </a:p>
          <a:p>
            <a:pPr algn="just"/>
            <a:endParaRPr lang="ru-RU" sz="800" b="1" dirty="0">
              <a:solidFill>
                <a:srgbClr val="000000"/>
              </a:solidFill>
              <a:latin typeface="Times New Roman" panose="02020603050405020304" pitchFamily="18" charset="0"/>
            </a:endParaRPr>
          </a:p>
          <a:p>
            <a:pPr marL="285750" indent="-285750" algn="just">
              <a:buFontTx/>
              <a:buChar char="-"/>
            </a:pPr>
            <a:r>
              <a:rPr lang="ru-RU" sz="1400" b="1" dirty="0">
                <a:solidFill>
                  <a:srgbClr val="000000"/>
                </a:solidFill>
                <a:latin typeface="Times New Roman" panose="02020603050405020304" pitchFamily="18" charset="0"/>
              </a:rPr>
              <a:t>Козье молоко</a:t>
            </a:r>
          </a:p>
        </p:txBody>
      </p:sp>
      <p:pic>
        <p:nvPicPr>
          <p:cNvPr id="3" name="Рисунок 2">
            <a:extLst>
              <a:ext uri="{FF2B5EF4-FFF2-40B4-BE49-F238E27FC236}">
                <a16:creationId xmlns:a16="http://schemas.microsoft.com/office/drawing/2014/main" id="{3585FD7B-6D81-64F2-6BEE-D18DD3C032FA}"/>
              </a:ext>
            </a:extLst>
          </p:cNvPr>
          <p:cNvPicPr>
            <a:picLocks noChangeAspect="1"/>
          </p:cNvPicPr>
          <p:nvPr/>
        </p:nvPicPr>
        <p:blipFill rotWithShape="1">
          <a:blip r:embed="rId6"/>
          <a:srcRect l="24508" t="7922" r="26894" b="5430"/>
          <a:stretch/>
        </p:blipFill>
        <p:spPr bwMode="auto">
          <a:xfrm>
            <a:off x="10173235" y="4273460"/>
            <a:ext cx="1371325" cy="1375254"/>
          </a:xfrm>
          <a:prstGeom prst="rect">
            <a:avLst/>
          </a:prstGeom>
          <a:ln>
            <a:noFill/>
          </a:ln>
          <a:extLst>
            <a:ext uri="{53640926-AAD7-44D8-BBD7-CCE9431645EC}">
              <a14:shadowObscured xmlns:a14="http://schemas.microsoft.com/office/drawing/2010/main"/>
            </a:ext>
          </a:extLst>
        </p:spPr>
      </p:pic>
      <p:pic>
        <p:nvPicPr>
          <p:cNvPr id="5" name="Рисунок 4">
            <a:extLst>
              <a:ext uri="{FF2B5EF4-FFF2-40B4-BE49-F238E27FC236}">
                <a16:creationId xmlns:a16="http://schemas.microsoft.com/office/drawing/2014/main" id="{0C12D6BE-0211-FC1C-93D2-CE4570F1B3C3}"/>
              </a:ext>
            </a:extLst>
          </p:cNvPr>
          <p:cNvPicPr>
            <a:picLocks noChangeAspect="1"/>
          </p:cNvPicPr>
          <p:nvPr/>
        </p:nvPicPr>
        <p:blipFill rotWithShape="1">
          <a:blip r:embed="rId7"/>
          <a:srcRect l="24368" t="7922" r="26615" b="5678"/>
          <a:stretch/>
        </p:blipFill>
        <p:spPr bwMode="auto">
          <a:xfrm>
            <a:off x="10200714" y="1535914"/>
            <a:ext cx="1371325" cy="13596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143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10910</TotalTime>
  <Words>5444</Words>
  <Application>Microsoft Office PowerPoint</Application>
  <PresentationFormat>Широкоэкранный</PresentationFormat>
  <Paragraphs>633</Paragraphs>
  <Slides>30</Slides>
  <Notes>22</Notes>
  <HiddenSlides>0</HiddenSlides>
  <MMClips>0</MMClips>
  <ScaleCrop>false</ScaleCrop>
  <HeadingPairs>
    <vt:vector size="6" baseType="variant">
      <vt:variant>
        <vt:lpstr>Использованные шрифты</vt:lpstr>
      </vt:variant>
      <vt:variant>
        <vt:i4>15</vt:i4>
      </vt:variant>
      <vt:variant>
        <vt:lpstr>Тема</vt:lpstr>
      </vt:variant>
      <vt:variant>
        <vt:i4>1</vt:i4>
      </vt:variant>
      <vt:variant>
        <vt:lpstr>Заголовки слайдов</vt:lpstr>
      </vt:variant>
      <vt:variant>
        <vt:i4>30</vt:i4>
      </vt:variant>
    </vt:vector>
  </HeadingPairs>
  <TitlesOfParts>
    <vt:vector size="46" baseType="lpstr">
      <vt:lpstr>微软雅黑</vt:lpstr>
      <vt:lpstr>宋体</vt:lpstr>
      <vt:lpstr>Arial</vt:lpstr>
      <vt:lpstr>Calibri</vt:lpstr>
      <vt:lpstr>Calibri Light</vt:lpstr>
      <vt:lpstr>PT Root UI</vt:lpstr>
      <vt:lpstr>PT Root UI Bold</vt:lpstr>
      <vt:lpstr>Segoe UI</vt:lpstr>
      <vt:lpstr>Segoe UI Black</vt:lpstr>
      <vt:lpstr>Segoe UI Semibold</vt:lpstr>
      <vt:lpstr>华文新魏</vt:lpstr>
      <vt:lpstr>Tahoma</vt:lpstr>
      <vt:lpstr>Times New Roman</vt:lpstr>
      <vt:lpstr>Trebuchet MS</vt:lpstr>
      <vt:lpstr>Wingdings 3</vt:lpstr>
      <vt:lpstr>Аспект</vt:lpstr>
      <vt:lpstr>Меры государственной поддержки </vt:lpstr>
      <vt:lpstr>Содержание</vt:lpstr>
      <vt:lpstr>АПК Ростовской области</vt:lpstr>
      <vt:lpstr>Льготное кредитование</vt:lpstr>
      <vt:lpstr>Создание/модернизация объектов агропромышленного комплекса</vt:lpstr>
      <vt:lpstr>Страхование</vt:lpstr>
      <vt:lpstr>Животноводство</vt:lpstr>
      <vt:lpstr>Животноводство</vt:lpstr>
      <vt:lpstr>Животноводство</vt:lpstr>
      <vt:lpstr>Животноводство</vt:lpstr>
      <vt:lpstr>Растениеводство</vt:lpstr>
      <vt:lpstr>Растениеводство</vt:lpstr>
      <vt:lpstr>Виноградарство</vt:lpstr>
      <vt:lpstr>Овощеводство</vt:lpstr>
      <vt:lpstr>Мелиорация</vt:lpstr>
      <vt:lpstr>Приобретение сельскохозяйственной техники</vt:lpstr>
      <vt:lpstr>Малые формы хозяйствования</vt:lpstr>
      <vt:lpstr>Малые формы хозяйствования</vt:lpstr>
      <vt:lpstr>Малые формы хозяйствования</vt:lpstr>
      <vt:lpstr>Малые формы хозяйствования</vt:lpstr>
      <vt:lpstr>Малые формы хозяйствования</vt:lpstr>
      <vt:lpstr>Пищевая и перерабатывающая промышленность</vt:lpstr>
      <vt:lpstr>Рыбохозяйственный комплекс</vt:lpstr>
      <vt:lpstr>Презентация PowerPoint</vt:lpstr>
      <vt:lpstr>Презентация PowerPoint</vt:lpstr>
      <vt:lpstr>ПРОДУКТЫ БАНКА, СИНХРОНИЗИРОВАННЫЕ  С МЕРАМИ ПОДДЕРЖКИ МИНСЕЛЬХОЗПРОДА ОБЛАСТИ</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Государственная поддержка</dc:title>
  <dc:creator>Илья Суворов</dc:creator>
  <cp:lastModifiedBy>USER</cp:lastModifiedBy>
  <cp:revision>296</cp:revision>
  <cp:lastPrinted>2023-08-30T06:18:17Z</cp:lastPrinted>
  <dcterms:created xsi:type="dcterms:W3CDTF">2022-06-02T08:33:40Z</dcterms:created>
  <dcterms:modified xsi:type="dcterms:W3CDTF">2023-10-13T07:08:29Z</dcterms:modified>
</cp:coreProperties>
</file>