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20"/>
  </p:notesMasterIdLst>
  <p:sldIdLst>
    <p:sldId id="256" r:id="rId2"/>
    <p:sldId id="277" r:id="rId3"/>
    <p:sldId id="318" r:id="rId4"/>
    <p:sldId id="317" r:id="rId5"/>
    <p:sldId id="280" r:id="rId6"/>
    <p:sldId id="270" r:id="rId7"/>
    <p:sldId id="316" r:id="rId8"/>
    <p:sldId id="312" r:id="rId9"/>
    <p:sldId id="311" r:id="rId10"/>
    <p:sldId id="303" r:id="rId11"/>
    <p:sldId id="306" r:id="rId12"/>
    <p:sldId id="271" r:id="rId13"/>
    <p:sldId id="319" r:id="rId14"/>
    <p:sldId id="307" r:id="rId15"/>
    <p:sldId id="305" r:id="rId16"/>
    <p:sldId id="314" r:id="rId17"/>
    <p:sldId id="315" r:id="rId18"/>
    <p:sldId id="310" r:id="rId19"/>
  </p:sldIdLst>
  <p:sldSz cx="9144000" cy="6858000" type="screen4x3"/>
  <p:notesSz cx="6858000" cy="9144000"/>
  <p:photoAlbum showCaptions="1" layout="1picTitle"/>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77" autoAdjust="0"/>
    <p:restoredTop sz="94743" autoAdjust="0"/>
  </p:normalViewPr>
  <p:slideViewPr>
    <p:cSldViewPr>
      <p:cViewPr>
        <p:scale>
          <a:sx n="143" d="100"/>
          <a:sy n="143" d="100"/>
        </p:scale>
        <p:origin x="-714" y="216"/>
      </p:cViewPr>
      <p:guideLst>
        <p:guide orient="horz" pos="2160"/>
        <p:guide pos="2880"/>
      </p:guideLst>
    </p:cSldViewPr>
  </p:slideViewPr>
  <p:outlineViewPr>
    <p:cViewPr>
      <p:scale>
        <a:sx n="33" d="100"/>
        <a:sy n="33" d="100"/>
      </p:scale>
      <p:origin x="36" y="2016"/>
    </p:cViewPr>
  </p:outlineViewPr>
  <p:notesTextViewPr>
    <p:cViewPr>
      <p:scale>
        <a:sx n="100" d="100"/>
        <a:sy n="100" d="100"/>
      </p:scale>
      <p:origin x="0" y="0"/>
    </p:cViewPr>
  </p:notesTextViewPr>
  <p:sorterViewPr>
    <p:cViewPr>
      <p:scale>
        <a:sx n="200" d="100"/>
        <a:sy n="200" d="100"/>
      </p:scale>
      <p:origin x="0" y="909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C2F25A-508E-4B1B-9119-B20C66F4B0BE}" type="datetimeFigureOut">
              <a:rPr lang="ru-RU" smtClean="0"/>
              <a:t>22.04.2021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C2A8DF-D45B-40B4-9AF7-225250A3CC56}" type="slidenum">
              <a:rPr lang="ru-RU" smtClean="0"/>
              <a:t>‹#›</a:t>
            </a:fld>
            <a:endParaRPr lang="ru-RU"/>
          </a:p>
        </p:txBody>
      </p:sp>
    </p:spTree>
    <p:extLst>
      <p:ext uri="{BB962C8B-B14F-4D97-AF65-F5344CB8AC3E}">
        <p14:creationId xmlns:p14="http://schemas.microsoft.com/office/powerpoint/2010/main" val="3912011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CC2A8DF-D45B-40B4-9AF7-225250A3CC56}" type="slidenum">
              <a:rPr lang="ru-RU" smtClean="0"/>
              <a:t>2</a:t>
            </a:fld>
            <a:endParaRPr lang="ru-RU"/>
          </a:p>
        </p:txBody>
      </p:sp>
    </p:spTree>
    <p:extLst>
      <p:ext uri="{BB962C8B-B14F-4D97-AF65-F5344CB8AC3E}">
        <p14:creationId xmlns:p14="http://schemas.microsoft.com/office/powerpoint/2010/main" val="494964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CC2A8DF-D45B-40B4-9AF7-225250A3CC56}" type="slidenum">
              <a:rPr lang="ru-RU" smtClean="0"/>
              <a:t>6</a:t>
            </a:fld>
            <a:endParaRPr lang="ru-RU"/>
          </a:p>
        </p:txBody>
      </p:sp>
    </p:spTree>
    <p:extLst>
      <p:ext uri="{BB962C8B-B14F-4D97-AF65-F5344CB8AC3E}">
        <p14:creationId xmlns:p14="http://schemas.microsoft.com/office/powerpoint/2010/main" val="833468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CC2A8DF-D45B-40B4-9AF7-225250A3CC56}" type="slidenum">
              <a:rPr lang="ru-RU" smtClean="0"/>
              <a:t>7</a:t>
            </a:fld>
            <a:endParaRPr lang="ru-RU"/>
          </a:p>
        </p:txBody>
      </p:sp>
    </p:spTree>
    <p:extLst>
      <p:ext uri="{BB962C8B-B14F-4D97-AF65-F5344CB8AC3E}">
        <p14:creationId xmlns:p14="http://schemas.microsoft.com/office/powerpoint/2010/main" val="496022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408C5B8E-C793-4FB4-8788-921FAABB18FB}" type="datetimeFigureOut">
              <a:rPr lang="ru-RU" smtClean="0"/>
              <a:pPr/>
              <a:t>22.04.2021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361007D-3297-4D64-B59C-DFE706202112}"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408C5B8E-C793-4FB4-8788-921FAABB18FB}" type="datetimeFigureOut">
              <a:rPr lang="ru-RU" smtClean="0"/>
              <a:pPr/>
              <a:t>22.04.2021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361007D-3297-4D64-B59C-DFE706202112}"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408C5B8E-C793-4FB4-8788-921FAABB18FB}" type="datetimeFigureOut">
              <a:rPr lang="ru-RU" smtClean="0"/>
              <a:pPr/>
              <a:t>22.04.2021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361007D-3297-4D64-B59C-DFE706202112}" type="slidenum">
              <a:rPr lang="ru-RU" smtClean="0"/>
              <a:pPr/>
              <a:t>‹#›</a:t>
            </a:fld>
            <a:endParaRPr lang="ru-RU"/>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408C5B8E-C793-4FB4-8788-921FAABB18FB}" type="datetimeFigureOut">
              <a:rPr lang="ru-RU" smtClean="0"/>
              <a:pPr/>
              <a:t>22.04.2021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361007D-3297-4D64-B59C-DFE706202112}" type="slidenum">
              <a:rPr lang="ru-RU" smtClean="0"/>
              <a:pPr/>
              <a:t>‹#›</a:t>
            </a:fld>
            <a:endParaRPr lang="ru-RU"/>
          </a:p>
        </p:txBody>
      </p:sp>
      <p:sp>
        <p:nvSpPr>
          <p:cNvPr id="7" name="Title 6"/>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408C5B8E-C793-4FB4-8788-921FAABB18FB}" type="datetimeFigureOut">
              <a:rPr lang="ru-RU" smtClean="0"/>
              <a:pPr/>
              <a:t>22.04.2021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361007D-3297-4D64-B59C-DFE706202112}"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408C5B8E-C793-4FB4-8788-921FAABB18FB}" type="datetimeFigureOut">
              <a:rPr lang="ru-RU" smtClean="0"/>
              <a:pPr/>
              <a:t>22.04.2021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361007D-3297-4D64-B59C-DFE706202112}" type="slidenum">
              <a:rPr lang="ru-RU" smtClean="0"/>
              <a:pPr/>
              <a:t>‹#›</a:t>
            </a:fld>
            <a:endParaRPr lang="ru-RU"/>
          </a:p>
        </p:txBody>
      </p:sp>
      <p:sp>
        <p:nvSpPr>
          <p:cNvPr id="9" name="Content Placeholder 8"/>
          <p:cNvSpPr>
            <a:spLocks noGrp="1"/>
          </p:cNvSpPr>
          <p:nvPr>
            <p:ph sz="quarter" idx="13"/>
          </p:nvPr>
        </p:nvSpPr>
        <p:spPr>
          <a:xfrm>
            <a:off x="676655"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408C5B8E-C793-4FB4-8788-921FAABB18FB}" type="datetimeFigureOut">
              <a:rPr lang="ru-RU" smtClean="0"/>
              <a:pPr/>
              <a:t>22.04.2021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6361007D-3297-4D64-B59C-DFE706202112}"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408C5B8E-C793-4FB4-8788-921FAABB18FB}" type="datetimeFigureOut">
              <a:rPr lang="ru-RU" smtClean="0"/>
              <a:pPr/>
              <a:t>22.04.2021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6361007D-3297-4D64-B59C-DFE706202112}"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408C5B8E-C793-4FB4-8788-921FAABB18FB}" type="datetimeFigureOut">
              <a:rPr lang="ru-RU" smtClean="0"/>
              <a:pPr/>
              <a:t>22.04.2021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6361007D-3297-4D64-B59C-DFE706202112}"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408C5B8E-C793-4FB4-8788-921FAABB18FB}" type="datetimeFigureOut">
              <a:rPr lang="ru-RU" smtClean="0"/>
              <a:pPr/>
              <a:t>22.04.2021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361007D-3297-4D64-B59C-DFE706202112}" type="slidenum">
              <a:rPr lang="ru-RU" smtClean="0"/>
              <a:pPr/>
              <a:t>‹#›</a:t>
            </a:fld>
            <a:endParaRPr lang="ru-RU"/>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408C5B8E-C793-4FB4-8788-921FAABB18FB}" type="datetimeFigureOut">
              <a:rPr lang="ru-RU" smtClean="0"/>
              <a:pPr/>
              <a:t>22.04.2021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361007D-3297-4D64-B59C-DFE706202112}" type="slidenum">
              <a:rPr lang="ru-RU" smtClean="0"/>
              <a:pPr/>
              <a:t>‹#›</a:t>
            </a:fld>
            <a:endParaRPr lang="ru-RU"/>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408C5B8E-C793-4FB4-8788-921FAABB18FB}" type="datetimeFigureOut">
              <a:rPr lang="ru-RU" smtClean="0"/>
              <a:pPr/>
              <a:t>22.04.2021</a:t>
            </a:fld>
            <a:endParaRPr lang="ru-RU"/>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ru-RU"/>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6361007D-3297-4D64-B59C-DFE706202112}" type="slidenum">
              <a:rPr lang="ru-RU" smtClean="0"/>
              <a:pPr/>
              <a:t>‹#›</a:t>
            </a:fld>
            <a:endParaRPr lang="ru-RU"/>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844762" y="260648"/>
            <a:ext cx="3975710" cy="5904056"/>
          </a:xfrm>
        </p:spPr>
        <p:txBody>
          <a:bodyPr anchor="ctr" anchorCtr="0">
            <a:normAutofit/>
          </a:bodyPr>
          <a:lstStyle/>
          <a:p>
            <a:r>
              <a:rPr lang="ru-RU" sz="2800" dirty="0">
                <a:solidFill>
                  <a:schemeClr val="tx1"/>
                </a:solidFill>
                <a:latin typeface="Times New Roman" pitchFamily="18" charset="0"/>
                <a:ea typeface="Adobe Fangsong Std R" pitchFamily="18" charset="-128"/>
                <a:cs typeface="Times New Roman" pitchFamily="18" charset="0"/>
              </a:rPr>
              <a:t>З</a:t>
            </a:r>
            <a:r>
              <a:rPr lang="ru-RU" sz="2800" dirty="0" smtClean="0">
                <a:solidFill>
                  <a:schemeClr val="tx1"/>
                </a:solidFill>
                <a:latin typeface="Times New Roman" pitchFamily="18" charset="0"/>
                <a:ea typeface="Adobe Fangsong Std R" pitchFamily="18" charset="-128"/>
                <a:cs typeface="Times New Roman" pitchFamily="18" charset="0"/>
              </a:rPr>
              <a:t>ахарова Нина Пантелеевна </a:t>
            </a:r>
            <a:br>
              <a:rPr lang="ru-RU" sz="2800" dirty="0" smtClean="0">
                <a:solidFill>
                  <a:schemeClr val="tx1"/>
                </a:solidFill>
                <a:latin typeface="Times New Roman" pitchFamily="18" charset="0"/>
                <a:ea typeface="Adobe Fangsong Std R" pitchFamily="18" charset="-128"/>
                <a:cs typeface="Times New Roman" pitchFamily="18" charset="0"/>
              </a:rPr>
            </a:br>
            <a:r>
              <a:rPr lang="ru-RU" sz="2800" dirty="0" smtClean="0">
                <a:solidFill>
                  <a:schemeClr val="tx1"/>
                </a:solidFill>
                <a:latin typeface="Times New Roman" pitchFamily="18" charset="0"/>
                <a:cs typeface="Times New Roman" pitchFamily="18" charset="0"/>
              </a:rPr>
              <a:t>Герой </a:t>
            </a:r>
            <a:r>
              <a:rPr lang="ru-RU" sz="2800" dirty="0">
                <a:solidFill>
                  <a:schemeClr val="tx1"/>
                </a:solidFill>
                <a:latin typeface="Times New Roman" pitchFamily="18" charset="0"/>
                <a:cs typeface="Times New Roman" pitchFamily="18" charset="0"/>
              </a:rPr>
              <a:t>Социалистического Труда </a:t>
            </a:r>
            <a:r>
              <a:rPr lang="ru-RU" sz="2800" dirty="0" smtClean="0">
                <a:solidFill>
                  <a:schemeClr val="tx1"/>
                </a:solidFill>
                <a:latin typeface="Times New Roman" pitchFamily="18" charset="0"/>
                <a:cs typeface="Times New Roman" pitchFamily="18" charset="0"/>
              </a:rPr>
              <a:t/>
            </a:r>
            <a:br>
              <a:rPr lang="ru-RU" sz="2800" dirty="0" smtClean="0">
                <a:solidFill>
                  <a:schemeClr val="tx1"/>
                </a:solidFill>
                <a:latin typeface="Times New Roman" pitchFamily="18" charset="0"/>
                <a:cs typeface="Times New Roman" pitchFamily="18" charset="0"/>
              </a:rPr>
            </a:br>
            <a:r>
              <a:rPr lang="ru-RU" sz="2800" dirty="0" smtClean="0">
                <a:solidFill>
                  <a:schemeClr val="tx1"/>
                </a:solidFill>
                <a:latin typeface="Times New Roman" pitchFamily="18" charset="0"/>
                <a:cs typeface="Times New Roman" pitchFamily="18" charset="0"/>
              </a:rPr>
              <a:t>трактористка </a:t>
            </a:r>
            <a:r>
              <a:rPr lang="ru-RU" sz="2800" dirty="0">
                <a:solidFill>
                  <a:schemeClr val="tx1"/>
                </a:solidFill>
                <a:latin typeface="Times New Roman" pitchFamily="18" charset="0"/>
                <a:cs typeface="Times New Roman" pitchFamily="18" charset="0"/>
              </a:rPr>
              <a:t>колхоза имени </a:t>
            </a:r>
            <a:r>
              <a:rPr lang="ru-RU" sz="2800" dirty="0" smtClean="0">
                <a:solidFill>
                  <a:schemeClr val="tx1"/>
                </a:solidFill>
                <a:latin typeface="Times New Roman" pitchFamily="18" charset="0"/>
                <a:cs typeface="Times New Roman" pitchFamily="18" charset="0"/>
              </a:rPr>
              <a:t>Орджоникидзе</a:t>
            </a:r>
            <a:br>
              <a:rPr lang="ru-RU" sz="2800" dirty="0" smtClean="0">
                <a:solidFill>
                  <a:schemeClr val="tx1"/>
                </a:solidFill>
                <a:latin typeface="Times New Roman" pitchFamily="18" charset="0"/>
                <a:cs typeface="Times New Roman" pitchFamily="18" charset="0"/>
              </a:rPr>
            </a:br>
            <a:r>
              <a:rPr lang="ru-RU" sz="2800" dirty="0" smtClean="0">
                <a:solidFill>
                  <a:schemeClr val="tx1"/>
                </a:solidFill>
                <a:latin typeface="Times New Roman" pitchFamily="18" charset="0"/>
                <a:ea typeface="Adobe Fangsong Std R" pitchFamily="18" charset="-128"/>
                <a:cs typeface="Times New Roman" pitchFamily="18" charset="0"/>
              </a:rPr>
              <a:t>ф.Р-133 оп.1 д.28 л.1</a:t>
            </a:r>
            <a:endParaRPr lang="ru-RU" sz="2800" dirty="0">
              <a:solidFill>
                <a:schemeClr val="tx1"/>
              </a:solidFill>
              <a:latin typeface="Times New Roman" pitchFamily="18" charset="0"/>
              <a:ea typeface="Adobe Fangsong Std R" pitchFamily="18" charset="-128"/>
              <a:cs typeface="Times New Roman" pitchFamily="18" charset="0"/>
            </a:endParaRPr>
          </a:p>
        </p:txBody>
      </p:sp>
      <p:sp>
        <p:nvSpPr>
          <p:cNvPr id="3" name="Подзаголовок 2"/>
          <p:cNvSpPr>
            <a:spLocks noGrp="1"/>
          </p:cNvSpPr>
          <p:nvPr>
            <p:ph type="subTitle" idx="1"/>
          </p:nvPr>
        </p:nvSpPr>
        <p:spPr>
          <a:xfrm>
            <a:off x="1187624" y="4869160"/>
            <a:ext cx="6408712" cy="669630"/>
          </a:xfrm>
        </p:spPr>
        <p:txBody>
          <a:bodyPr>
            <a:normAutofit/>
          </a:bodyPr>
          <a:lstStyle/>
          <a:p>
            <a:endParaRPr lang="ru-RU" dirty="0" smtClean="0"/>
          </a:p>
          <a:p>
            <a:endParaRPr lang="ru-RU" b="1" dirty="0">
              <a:solidFill>
                <a:schemeClr val="tx2">
                  <a:lumMod val="50000"/>
                </a:schemeClr>
              </a:solidFill>
              <a:latin typeface="Adobe Fangsong Std R" pitchFamily="18" charset="-128"/>
              <a:ea typeface="Adobe Fangsong Std R" pitchFamily="18" charset="-128"/>
            </a:endParaRPr>
          </a:p>
        </p:txBody>
      </p:sp>
      <p:sp>
        <p:nvSpPr>
          <p:cNvPr id="49" name="Подзаголовок 2"/>
          <p:cNvSpPr txBox="1">
            <a:spLocks/>
          </p:cNvSpPr>
          <p:nvPr/>
        </p:nvSpPr>
        <p:spPr>
          <a:xfrm>
            <a:off x="3500429" y="6000768"/>
            <a:ext cx="5643571" cy="857232"/>
          </a:xfrm>
          <a:prstGeom prst="rect">
            <a:avLst/>
          </a:prstGeom>
        </p:spPr>
        <p:txBody>
          <a:bodyPr vert="horz" lIns="91440" tIns="45720" rIns="91440" bIns="45720" rtlCol="0">
            <a:normAutofit fontScale="40000" lnSpcReduction="2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3200" b="1" i="0" u="none" strike="noStrike" kern="1200" cap="none" spc="0" normalizeH="0" baseline="0" noProof="0" dirty="0" smtClean="0">
                <a:ln>
                  <a:noFill/>
                </a:ln>
                <a:effectLst/>
                <a:uLnTx/>
                <a:uFillTx/>
                <a:latin typeface="Adobe Fangsong Std R" pitchFamily="18" charset="-128"/>
                <a:ea typeface="Adobe Fangsong Std R" pitchFamily="18" charset="-128"/>
                <a:cs typeface="+mn-cs"/>
              </a:rPr>
              <a:t>По материалам</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3200" b="1" i="0" u="none" strike="noStrike" kern="1200" cap="none" spc="0" normalizeH="0" baseline="0" noProof="0" dirty="0" smtClean="0">
                <a:ln>
                  <a:noFill/>
                </a:ln>
                <a:effectLst/>
                <a:uLnTx/>
                <a:uFillTx/>
                <a:latin typeface="Adobe Fangsong Std R" pitchFamily="18" charset="-128"/>
                <a:ea typeface="Adobe Fangsong Std R" pitchFamily="18" charset="-128"/>
                <a:cs typeface="+mn-cs"/>
              </a:rPr>
              <a:t>архивного сектора Администрации Цимлянского района</a:t>
            </a:r>
          </a:p>
        </p:txBody>
      </p:sp>
      <p:sp>
        <p:nvSpPr>
          <p:cNvPr id="9" name="Подзаголовок 2"/>
          <p:cNvSpPr txBox="1">
            <a:spLocks/>
          </p:cNvSpPr>
          <p:nvPr/>
        </p:nvSpPr>
        <p:spPr>
          <a:xfrm>
            <a:off x="0" y="142852"/>
            <a:ext cx="8892480" cy="1701972"/>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8000" b="1" i="0" u="none" strike="noStrike" kern="1200" cap="none" spc="0" normalizeH="0" baseline="0" noProof="0" dirty="0" smtClean="0">
              <a:ln>
                <a:noFill/>
              </a:ln>
              <a:solidFill>
                <a:schemeClr val="bg1"/>
              </a:solidFill>
              <a:effectLst/>
              <a:uLnTx/>
              <a:uFillTx/>
              <a:latin typeface="Times New Roman" pitchFamily="18" charset="0"/>
              <a:ea typeface="Adobe Fangsong Std R" pitchFamily="18" charset="-128"/>
              <a:cs typeface="Times New Roman" pitchFamily="18" charset="0"/>
            </a:endParaRPr>
          </a:p>
        </p:txBody>
      </p:sp>
      <p:pic>
        <p:nvPicPr>
          <p:cNvPr id="1026" name="Picture 2" descr="D:\История Архив разное\Захарова Нина Пантелеевна\Захарова Н.П. для выставки\фото Захаровой Н.П. ф.133 оп.1 д.28 л.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80" y="764704"/>
            <a:ext cx="3945182" cy="540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5219"/>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60232" y="692696"/>
            <a:ext cx="2016224" cy="4824535"/>
          </a:xfrm>
        </p:spPr>
        <p:txBody>
          <a:bodyPr>
            <a:normAutofit/>
          </a:bodyPr>
          <a:lstStyle/>
          <a:p>
            <a:r>
              <a:rPr lang="ru-RU" sz="2000" dirty="0" smtClean="0">
                <a:solidFill>
                  <a:schemeClr val="tx1"/>
                </a:solidFill>
                <a:latin typeface="Times New Roman" pitchFamily="18" charset="0"/>
                <a:cs typeface="Times New Roman" pitchFamily="18" charset="0"/>
              </a:rPr>
              <a:t/>
            </a:r>
            <a:br>
              <a:rPr lang="ru-RU" sz="2000" dirty="0" smtClean="0">
                <a:solidFill>
                  <a:schemeClr val="tx1"/>
                </a:solidFill>
                <a:latin typeface="Times New Roman" pitchFamily="18" charset="0"/>
                <a:cs typeface="Times New Roman" pitchFamily="18" charset="0"/>
              </a:rPr>
            </a:br>
            <a:r>
              <a:rPr lang="ru-RU" sz="2800" dirty="0" smtClean="0">
                <a:solidFill>
                  <a:schemeClr val="tx1"/>
                </a:solidFill>
                <a:latin typeface="Times New Roman" pitchFamily="18" charset="0"/>
                <a:cs typeface="Times New Roman" pitchFamily="18" charset="0"/>
              </a:rPr>
              <a:t>Газета «Молот» </a:t>
            </a:r>
            <a:br>
              <a:rPr lang="ru-RU" sz="2800" dirty="0" smtClean="0">
                <a:solidFill>
                  <a:schemeClr val="tx1"/>
                </a:solidFill>
                <a:latin typeface="Times New Roman" pitchFamily="18" charset="0"/>
                <a:cs typeface="Times New Roman" pitchFamily="18" charset="0"/>
              </a:rPr>
            </a:br>
            <a:r>
              <a:rPr lang="ru-RU" sz="2800" dirty="0" smtClean="0">
                <a:solidFill>
                  <a:schemeClr val="tx1"/>
                </a:solidFill>
                <a:latin typeface="Times New Roman" pitchFamily="18" charset="0"/>
                <a:cs typeface="Times New Roman" pitchFamily="18" charset="0"/>
              </a:rPr>
              <a:t>01 декабря 1967 года</a:t>
            </a:r>
            <a:endParaRPr lang="ru-RU" sz="2800" dirty="0">
              <a:solidFill>
                <a:schemeClr val="tx1"/>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332656"/>
            <a:ext cx="5870575" cy="639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Tm="5718"/>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20072" y="338666"/>
            <a:ext cx="3466729" cy="5034549"/>
          </a:xfrm>
        </p:spPr>
        <p:txBody>
          <a:bodyPr anchor="t" anchorCtr="0">
            <a:normAutofit/>
          </a:bodyPr>
          <a:lstStyle/>
          <a:p>
            <a:r>
              <a:rPr lang="ru-RU" sz="900" dirty="0" smtClean="0"/>
              <a:t/>
            </a:r>
            <a:br>
              <a:rPr lang="ru-RU" sz="900" dirty="0" smtClean="0"/>
            </a:br>
            <a:endParaRPr lang="ru-RU" sz="1000" dirty="0">
              <a:solidFill>
                <a:schemeClr val="tx1"/>
              </a:solidFill>
              <a:latin typeface="Times New Roman" pitchFamily="18" charset="0"/>
              <a:cs typeface="Times New Roman" pitchFamily="18" charset="0"/>
            </a:endParaRPr>
          </a:p>
        </p:txBody>
      </p:sp>
      <p:sp>
        <p:nvSpPr>
          <p:cNvPr id="5" name="Текст 4"/>
          <p:cNvSpPr>
            <a:spLocks noGrp="1"/>
          </p:cNvSpPr>
          <p:nvPr>
            <p:ph type="body" sz="half" idx="2"/>
          </p:nvPr>
        </p:nvSpPr>
        <p:spPr>
          <a:xfrm>
            <a:off x="5220072" y="476672"/>
            <a:ext cx="3466728" cy="5328592"/>
          </a:xfrm>
        </p:spPr>
        <p:txBody>
          <a:bodyPr anchor="ctr" anchorCtr="0">
            <a:normAutofit/>
          </a:bodyPr>
          <a:lstStyle/>
          <a:p>
            <a:endParaRPr lang="ru-RU" sz="2800" dirty="0" smtClean="0">
              <a:solidFill>
                <a:schemeClr val="tx1"/>
              </a:solidFill>
              <a:latin typeface="Times New Roman" pitchFamily="18" charset="0"/>
              <a:cs typeface="Times New Roman" pitchFamily="18" charset="0"/>
            </a:endParaRPr>
          </a:p>
          <a:p>
            <a:endParaRPr lang="ru-RU" sz="2800" dirty="0">
              <a:solidFill>
                <a:schemeClr val="tx1"/>
              </a:solidFill>
              <a:latin typeface="Times New Roman" pitchFamily="18" charset="0"/>
              <a:cs typeface="Times New Roman" pitchFamily="18" charset="0"/>
            </a:endParaRPr>
          </a:p>
          <a:p>
            <a:endParaRPr lang="ru-RU" sz="2800" dirty="0" smtClean="0">
              <a:solidFill>
                <a:schemeClr val="tx1"/>
              </a:solidFill>
              <a:latin typeface="Times New Roman" pitchFamily="18" charset="0"/>
              <a:cs typeface="Times New Roman" pitchFamily="18" charset="0"/>
            </a:endParaRPr>
          </a:p>
          <a:p>
            <a:endParaRPr lang="ru-RU" sz="2800" dirty="0">
              <a:solidFill>
                <a:schemeClr val="tx1"/>
              </a:solidFill>
              <a:latin typeface="Times New Roman" pitchFamily="18" charset="0"/>
              <a:cs typeface="Times New Roman" pitchFamily="18" charset="0"/>
            </a:endParaRPr>
          </a:p>
          <a:p>
            <a:endParaRPr lang="ru-RU" sz="2800" dirty="0" smtClean="0">
              <a:solidFill>
                <a:schemeClr val="tx1"/>
              </a:solidFill>
              <a:latin typeface="Times New Roman" pitchFamily="18" charset="0"/>
              <a:cs typeface="Times New Roman" pitchFamily="18" charset="0"/>
            </a:endParaRPr>
          </a:p>
          <a:p>
            <a:r>
              <a:rPr lang="ru-RU" sz="2800" dirty="0" smtClean="0">
                <a:solidFill>
                  <a:schemeClr val="tx1"/>
                </a:solidFill>
                <a:latin typeface="Times New Roman" pitchFamily="18" charset="0"/>
                <a:cs typeface="Times New Roman" pitchFamily="18" charset="0"/>
              </a:rPr>
              <a:t>Газета </a:t>
            </a:r>
            <a:r>
              <a:rPr lang="ru-RU" sz="2800" dirty="0">
                <a:solidFill>
                  <a:schemeClr val="tx1"/>
                </a:solidFill>
                <a:latin typeface="Times New Roman" pitchFamily="18" charset="0"/>
                <a:cs typeface="Times New Roman" pitchFamily="18" charset="0"/>
              </a:rPr>
              <a:t>«Ленинец» </a:t>
            </a:r>
            <a:br>
              <a:rPr lang="ru-RU" sz="2800" dirty="0">
                <a:solidFill>
                  <a:schemeClr val="tx1"/>
                </a:solidFill>
                <a:latin typeface="Times New Roman" pitchFamily="18" charset="0"/>
                <a:cs typeface="Times New Roman" pitchFamily="18" charset="0"/>
              </a:rPr>
            </a:br>
            <a:r>
              <a:rPr lang="ru-RU" sz="2800" dirty="0">
                <a:solidFill>
                  <a:schemeClr val="tx1"/>
                </a:solidFill>
                <a:latin typeface="Times New Roman" pitchFamily="18" charset="0"/>
                <a:cs typeface="Times New Roman" pitchFamily="18" charset="0"/>
              </a:rPr>
              <a:t>от 25 мая 1968 года</a:t>
            </a:r>
            <a:br>
              <a:rPr lang="ru-RU" sz="2800" dirty="0">
                <a:solidFill>
                  <a:schemeClr val="tx1"/>
                </a:solidFill>
                <a:latin typeface="Times New Roman" pitchFamily="18" charset="0"/>
                <a:cs typeface="Times New Roman" pitchFamily="18" charset="0"/>
              </a:rPr>
            </a:br>
            <a:r>
              <a:rPr lang="ru-RU" sz="2800" dirty="0">
                <a:solidFill>
                  <a:schemeClr val="tx1"/>
                </a:solidFill>
                <a:latin typeface="Times New Roman" pitchFamily="18" charset="0"/>
                <a:cs typeface="Times New Roman" pitchFamily="18" charset="0"/>
              </a:rPr>
              <a:t>Ф.Р-133. Оп.1.Д. 28 Л.7</a:t>
            </a:r>
            <a:br>
              <a:rPr lang="ru-RU" sz="2800" dirty="0">
                <a:solidFill>
                  <a:schemeClr val="tx1"/>
                </a:solidFill>
                <a:latin typeface="Times New Roman" pitchFamily="18" charset="0"/>
                <a:cs typeface="Times New Roman" pitchFamily="18" charset="0"/>
              </a:rPr>
            </a:br>
            <a:r>
              <a:rPr lang="ru-RU" sz="1100" dirty="0"/>
              <a:t/>
            </a:r>
            <a:br>
              <a:rPr lang="ru-RU" sz="1100" dirty="0"/>
            </a:br>
            <a:endParaRPr lang="ru-RU" sz="1200" dirty="0">
              <a:solidFill>
                <a:schemeClr val="tx1"/>
              </a:solidFill>
              <a:latin typeface="Times New Roman" pitchFamily="18" charset="0"/>
              <a:cs typeface="Times New Roman" pitchFamily="18" charset="0"/>
            </a:endParaRPr>
          </a:p>
          <a:p>
            <a:endParaRPr lang="ru-RU" sz="4000" dirty="0">
              <a:solidFill>
                <a:schemeClr val="tx1"/>
              </a:solidFill>
              <a:latin typeface="Times New Roman" pitchFamily="18" charset="0"/>
              <a:cs typeface="Times New Roman" pitchFamily="18" charset="0"/>
            </a:endParaRPr>
          </a:p>
          <a:p>
            <a:endParaRPr lang="ru-RU" sz="4000" dirty="0">
              <a:solidFill>
                <a:schemeClr val="tx1"/>
              </a:solidFill>
              <a:latin typeface="Times New Roman" pitchFamily="18" charset="0"/>
              <a:cs typeface="Times New Roman" pitchFamily="18" charset="0"/>
            </a:endParaRPr>
          </a:p>
          <a:p>
            <a:endParaRPr lang="ru-RU" sz="4000" dirty="0">
              <a:solidFill>
                <a:schemeClr val="tx1"/>
              </a:solidFill>
              <a:latin typeface="Times New Roman" pitchFamily="18" charset="0"/>
              <a:cs typeface="Times New Roman" pitchFamily="18" charset="0"/>
            </a:endParaRPr>
          </a:p>
          <a:p>
            <a:endParaRPr lang="ru-RU" sz="4000" dirty="0">
              <a:solidFill>
                <a:schemeClr val="tx1"/>
              </a:solidFill>
              <a:latin typeface="Times New Roman" pitchFamily="18" charset="0"/>
              <a:cs typeface="Times New Roman" pitchFamily="18" charset="0"/>
            </a:endParaRPr>
          </a:p>
          <a:p>
            <a:endParaRPr lang="ru-RU" sz="2800" dirty="0" smtClean="0">
              <a:solidFill>
                <a:schemeClr val="tx1"/>
              </a:solidFill>
              <a:latin typeface="Times New Roman" pitchFamily="18" charset="0"/>
              <a:cs typeface="Times New Roman" pitchFamily="18" charset="0"/>
            </a:endParaRPr>
          </a:p>
        </p:txBody>
      </p:sp>
      <p:sp>
        <p:nvSpPr>
          <p:cNvPr id="3" name="Рисунок 2"/>
          <p:cNvSpPr>
            <a:spLocks noGrp="1"/>
          </p:cNvSpPr>
          <p:nvPr>
            <p:ph type="pic" idx="1"/>
          </p:nvPr>
        </p:nvSpPr>
        <p:spPr/>
      </p:sp>
      <p:pic>
        <p:nvPicPr>
          <p:cNvPr id="10242" name="Picture 2" descr="D:\История Архив разное\Захарова Нина Пантелеевна\Захарова Н.П. для выставки\газета Ленинец от 25.05.1968г №80 новая.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355190"/>
            <a:ext cx="4536000" cy="6475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66708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308304" y="1772816"/>
            <a:ext cx="1278456" cy="4392488"/>
          </a:xfrm>
        </p:spPr>
        <p:txBody>
          <a:bodyPr>
            <a:normAutofit/>
          </a:bodyPr>
          <a:lstStyle/>
          <a:p>
            <a:r>
              <a:rPr lang="ru-RU" sz="2000" dirty="0">
                <a:solidFill>
                  <a:schemeClr val="tx1"/>
                </a:solidFill>
                <a:latin typeface="Times New Roman" pitchFamily="18" charset="0"/>
                <a:cs typeface="Times New Roman" pitchFamily="18" charset="0"/>
              </a:rPr>
              <a:t>Газета </a:t>
            </a:r>
            <a:r>
              <a:rPr lang="ru-RU" sz="2000" dirty="0" smtClean="0">
                <a:solidFill>
                  <a:schemeClr val="tx1"/>
                </a:solidFill>
                <a:latin typeface="Times New Roman" pitchFamily="18" charset="0"/>
                <a:cs typeface="Times New Roman" pitchFamily="18" charset="0"/>
              </a:rPr>
              <a:t>«Молот» </a:t>
            </a:r>
            <a:r>
              <a:rPr lang="ru-RU" sz="2000" dirty="0">
                <a:solidFill>
                  <a:schemeClr val="tx1"/>
                </a:solidFill>
                <a:latin typeface="Times New Roman" pitchFamily="18" charset="0"/>
                <a:cs typeface="Times New Roman" pitchFamily="18" charset="0"/>
              </a:rPr>
              <a:t>от </a:t>
            </a:r>
            <a:r>
              <a:rPr lang="ru-RU" sz="2000" dirty="0" smtClean="0">
                <a:solidFill>
                  <a:schemeClr val="tx1"/>
                </a:solidFill>
                <a:latin typeface="Times New Roman" pitchFamily="18" charset="0"/>
                <a:cs typeface="Times New Roman" pitchFamily="18" charset="0"/>
              </a:rPr>
              <a:t>15июня 1968 года </a:t>
            </a:r>
            <a:r>
              <a:rPr lang="ru-RU" sz="2000" dirty="0">
                <a:solidFill>
                  <a:schemeClr val="tx1"/>
                </a:solidFill>
                <a:latin typeface="Times New Roman" pitchFamily="18" charset="0"/>
                <a:cs typeface="Times New Roman" pitchFamily="18" charset="0"/>
              </a:rPr>
              <a:t>№138</a:t>
            </a:r>
          </a:p>
        </p:txBody>
      </p:sp>
      <p:pic>
        <p:nvPicPr>
          <p:cNvPr id="12290" name="Picture 2" descr="D:\История Архив разное\Захарова Нина Пантелеевна\Захарова Н.П. для выставки\Газета Молот от 15.06.1968 №13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3729"/>
            <a:ext cx="7092000" cy="66488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4844"/>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23528" y="5661248"/>
            <a:ext cx="8424936" cy="792088"/>
          </a:xfrm>
        </p:spPr>
        <p:txBody>
          <a:bodyPr>
            <a:normAutofit lnSpcReduction="10000"/>
          </a:bodyPr>
          <a:lstStyle/>
          <a:p>
            <a:pPr marL="0" indent="0" algn="ctr">
              <a:buNone/>
            </a:pPr>
            <a:r>
              <a:rPr lang="ru-RU" dirty="0" smtClean="0">
                <a:solidFill>
                  <a:schemeClr val="tx1"/>
                </a:solidFill>
                <a:latin typeface="Times New Roman" pitchFamily="18" charset="0"/>
                <a:cs typeface="Times New Roman" pitchFamily="18" charset="0"/>
              </a:rPr>
              <a:t>Районный слет женщин – механизаторов. Газета «Ленинец» от 7 октября 1969 года. Ф.Р-133. Оп.1. Д.28 Л.14</a:t>
            </a:r>
          </a:p>
          <a:p>
            <a:pPr marL="0" indent="0" algn="ctr">
              <a:buNone/>
            </a:pPr>
            <a:endParaRPr lang="ru-RU" dirty="0">
              <a:solidFill>
                <a:schemeClr val="tx1"/>
              </a:solidFill>
              <a:latin typeface="Times New Roman" pitchFamily="18" charset="0"/>
              <a:cs typeface="Times New Roman" pitchFamily="18" charset="0"/>
            </a:endParaRPr>
          </a:p>
        </p:txBody>
      </p:sp>
      <p:sp>
        <p:nvSpPr>
          <p:cNvPr id="3" name="Заголовок 2"/>
          <p:cNvSpPr>
            <a:spLocks noGrp="1"/>
          </p:cNvSpPr>
          <p:nvPr>
            <p:ph type="title"/>
          </p:nvPr>
        </p:nvSpPr>
        <p:spPr/>
        <p:txBody>
          <a:bodyPr/>
          <a:lstStyle/>
          <a:p>
            <a:endParaRPr lang="ru-RU"/>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332656"/>
            <a:ext cx="7651310" cy="52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20050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0192" y="620689"/>
            <a:ext cx="2088232" cy="5688632"/>
          </a:xfrm>
        </p:spPr>
        <p:txBody>
          <a:bodyPr>
            <a:normAutofit/>
          </a:bodyPr>
          <a:lstStyle/>
          <a:p>
            <a:r>
              <a:rPr lang="ru-RU" sz="2000" dirty="0" smtClean="0">
                <a:solidFill>
                  <a:schemeClr val="tx1"/>
                </a:solidFill>
                <a:latin typeface="Times New Roman" pitchFamily="18" charset="0"/>
                <a:cs typeface="Times New Roman" pitchFamily="18" charset="0"/>
              </a:rPr>
              <a:t>Газета «Ленинец» 20.01.1971 года </a:t>
            </a:r>
            <a:r>
              <a:rPr lang="ru-RU" sz="2000" dirty="0">
                <a:solidFill>
                  <a:schemeClr val="tx1"/>
                </a:solidFill>
                <a:latin typeface="Times New Roman" pitchFamily="18" charset="0"/>
                <a:cs typeface="Times New Roman" pitchFamily="18" charset="0"/>
              </a:rPr>
              <a:t>ф.133 оп.1 </a:t>
            </a:r>
            <a:r>
              <a:rPr lang="ru-RU" sz="2000" dirty="0" smtClean="0">
                <a:solidFill>
                  <a:schemeClr val="tx1"/>
                </a:solidFill>
                <a:latin typeface="Times New Roman" pitchFamily="18" charset="0"/>
                <a:cs typeface="Times New Roman" pitchFamily="18" charset="0"/>
              </a:rPr>
              <a:t/>
            </a:r>
            <a:br>
              <a:rPr lang="ru-RU" sz="2000" dirty="0" smtClean="0">
                <a:solidFill>
                  <a:schemeClr val="tx1"/>
                </a:solidFill>
                <a:latin typeface="Times New Roman" pitchFamily="18" charset="0"/>
                <a:cs typeface="Times New Roman" pitchFamily="18" charset="0"/>
              </a:rPr>
            </a:br>
            <a:r>
              <a:rPr lang="ru-RU" sz="2000" dirty="0" smtClean="0">
                <a:solidFill>
                  <a:schemeClr val="tx1"/>
                </a:solidFill>
                <a:latin typeface="Times New Roman" pitchFamily="18" charset="0"/>
                <a:cs typeface="Times New Roman" pitchFamily="18" charset="0"/>
              </a:rPr>
              <a:t>д.28 л.17</a:t>
            </a:r>
            <a:endParaRPr lang="ru-RU" sz="2000" dirty="0">
              <a:latin typeface="Times New Roman" pitchFamily="18" charset="0"/>
              <a:cs typeface="Times New Roman" pitchFamily="18" charset="0"/>
            </a:endParaRPr>
          </a:p>
        </p:txBody>
      </p:sp>
      <p:pic>
        <p:nvPicPr>
          <p:cNvPr id="15362" name="Picture 2" descr="D:\История Архив разное\Захарова Нина Пантелеевна\Захарова Н.П. для выставки\газета Ленинец 20.01.1971г. ф.133 оп.1 д.28 л.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836712"/>
            <a:ext cx="5862833" cy="48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8235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36096" y="332658"/>
            <a:ext cx="3528392" cy="5976662"/>
          </a:xfrm>
        </p:spPr>
        <p:txBody>
          <a:bodyPr>
            <a:normAutofit fontScale="90000"/>
          </a:bodyPr>
          <a:lstStyle/>
          <a:p>
            <a:r>
              <a:rPr lang="ru-RU" sz="3100" dirty="0" smtClean="0">
                <a:solidFill>
                  <a:schemeClr val="tx1"/>
                </a:solidFill>
                <a:latin typeface="Times New Roman" pitchFamily="18" charset="0"/>
                <a:cs typeface="Times New Roman" pitchFamily="18" charset="0"/>
              </a:rPr>
              <a:t/>
            </a:r>
            <a:br>
              <a:rPr lang="ru-RU" sz="3100" dirty="0" smtClean="0">
                <a:solidFill>
                  <a:schemeClr val="tx1"/>
                </a:solidFill>
                <a:latin typeface="Times New Roman" pitchFamily="18" charset="0"/>
                <a:cs typeface="Times New Roman" pitchFamily="18" charset="0"/>
              </a:rPr>
            </a:br>
            <a:r>
              <a:rPr lang="ru-RU" sz="3100" dirty="0">
                <a:solidFill>
                  <a:schemeClr val="tx1"/>
                </a:solidFill>
                <a:latin typeface="Times New Roman" pitchFamily="18" charset="0"/>
                <a:cs typeface="Times New Roman" pitchFamily="18" charset="0"/>
              </a:rPr>
              <a:t/>
            </a:r>
            <a:br>
              <a:rPr lang="ru-RU" sz="3100" dirty="0">
                <a:solidFill>
                  <a:schemeClr val="tx1"/>
                </a:solidFill>
                <a:latin typeface="Times New Roman" pitchFamily="18" charset="0"/>
                <a:cs typeface="Times New Roman" pitchFamily="18" charset="0"/>
              </a:rPr>
            </a:br>
            <a:r>
              <a:rPr lang="ru-RU" sz="3100" dirty="0" smtClean="0">
                <a:solidFill>
                  <a:schemeClr val="tx1"/>
                </a:solidFill>
                <a:latin typeface="Times New Roman" pitchFamily="18" charset="0"/>
                <a:cs typeface="Times New Roman" pitchFamily="18" charset="0"/>
              </a:rPr>
              <a:t>Герой Социалистического Труда, бывшая трактористка, </a:t>
            </a:r>
            <a:br>
              <a:rPr lang="ru-RU" sz="3100" dirty="0" smtClean="0">
                <a:solidFill>
                  <a:schemeClr val="tx1"/>
                </a:solidFill>
                <a:latin typeface="Times New Roman" pitchFamily="18" charset="0"/>
                <a:cs typeface="Times New Roman" pitchFamily="18" charset="0"/>
              </a:rPr>
            </a:br>
            <a:r>
              <a:rPr lang="ru-RU" sz="3100" dirty="0" smtClean="0">
                <a:solidFill>
                  <a:schemeClr val="tx1"/>
                </a:solidFill>
                <a:latin typeface="Times New Roman" pitchFamily="18" charset="0"/>
                <a:cs typeface="Times New Roman" pitchFamily="18" charset="0"/>
              </a:rPr>
              <a:t>Н.П. Захарова ведет работу по пропаганде механизаторских профессий среди молодежи.</a:t>
            </a:r>
            <a:r>
              <a:rPr lang="ru-RU" sz="3100" dirty="0">
                <a:solidFill>
                  <a:schemeClr val="tx1"/>
                </a:solidFill>
                <a:latin typeface="Times New Roman" pitchFamily="18" charset="0"/>
                <a:cs typeface="Times New Roman" pitchFamily="18" charset="0"/>
              </a:rPr>
              <a:t/>
            </a:r>
            <a:br>
              <a:rPr lang="ru-RU" sz="3100" dirty="0">
                <a:solidFill>
                  <a:schemeClr val="tx1"/>
                </a:solidFill>
                <a:latin typeface="Times New Roman" pitchFamily="18" charset="0"/>
                <a:cs typeface="Times New Roman" pitchFamily="18" charset="0"/>
              </a:rPr>
            </a:br>
            <a:r>
              <a:rPr lang="ru-RU" sz="3100" dirty="0" smtClean="0">
                <a:solidFill>
                  <a:schemeClr val="tx1"/>
                </a:solidFill>
                <a:latin typeface="Times New Roman" pitchFamily="18" charset="0"/>
                <a:cs typeface="Times New Roman" pitchFamily="18" charset="0"/>
              </a:rPr>
              <a:t>Газета «Ленинец» </a:t>
            </a:r>
            <a:br>
              <a:rPr lang="ru-RU" sz="3100" dirty="0" smtClean="0">
                <a:solidFill>
                  <a:schemeClr val="tx1"/>
                </a:solidFill>
                <a:latin typeface="Times New Roman" pitchFamily="18" charset="0"/>
                <a:cs typeface="Times New Roman" pitchFamily="18" charset="0"/>
              </a:rPr>
            </a:br>
            <a:r>
              <a:rPr lang="ru-RU" sz="3100" dirty="0" smtClean="0">
                <a:solidFill>
                  <a:schemeClr val="tx1"/>
                </a:solidFill>
                <a:latin typeface="Times New Roman" pitchFamily="18" charset="0"/>
                <a:cs typeface="Times New Roman" pitchFamily="18" charset="0"/>
              </a:rPr>
              <a:t>08 марта 1977 года ф.133 </a:t>
            </a:r>
            <a:r>
              <a:rPr lang="ru-RU" sz="3100" dirty="0">
                <a:solidFill>
                  <a:schemeClr val="tx1"/>
                </a:solidFill>
                <a:latin typeface="Times New Roman" pitchFamily="18" charset="0"/>
                <a:cs typeface="Times New Roman" pitchFamily="18" charset="0"/>
              </a:rPr>
              <a:t>оп.1 д.28 л.18</a:t>
            </a:r>
            <a:r>
              <a:rPr lang="ru-RU" sz="3100" dirty="0">
                <a:latin typeface="Times New Roman" pitchFamily="18" charset="0"/>
                <a:cs typeface="Times New Roman" pitchFamily="18" charset="0"/>
              </a:rPr>
              <a:t/>
            </a:r>
            <a:br>
              <a:rPr lang="ru-RU" sz="3100" dirty="0">
                <a:latin typeface="Times New Roman" pitchFamily="18" charset="0"/>
                <a:cs typeface="Times New Roman" pitchFamily="18" charset="0"/>
              </a:rPr>
            </a:br>
            <a:r>
              <a:rPr lang="ru-RU" sz="900" dirty="0" smtClean="0"/>
              <a:t>к</a:t>
            </a:r>
            <a:r>
              <a:rPr lang="ru-RU" sz="900" dirty="0"/>
              <a:t>.</a:t>
            </a:r>
          </a:p>
        </p:txBody>
      </p:sp>
      <p:pic>
        <p:nvPicPr>
          <p:cNvPr id="14338" name="Picture 2" descr="D:\История Архив разное\Захарова Нина Пантелеевна\Захарова Н.П. для выставки\Газета Ленинец 08.03.1977 ф.133 оп.1 д.28 л.18.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332657"/>
            <a:ext cx="5184000" cy="6020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39743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История Архив разное\Захарова Нина Пантелеевна\Захарова Н.П. для выставки\Слет.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476672"/>
            <a:ext cx="5745163" cy="4525963"/>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2123728" y="3717032"/>
            <a:ext cx="6840760" cy="2592288"/>
          </a:xfrm>
        </p:spPr>
        <p:txBody>
          <a:bodyPr anchor="t" anchorCtr="0">
            <a:normAutofit/>
          </a:bodyPr>
          <a:lstStyle/>
          <a:p>
            <a:r>
              <a:rPr lang="ru-RU" sz="2800" dirty="0" smtClean="0">
                <a:solidFill>
                  <a:schemeClr val="tx1"/>
                </a:solidFill>
                <a:latin typeface="Times New Roman" pitchFamily="18" charset="0"/>
                <a:cs typeface="Times New Roman" pitchFamily="18" charset="0"/>
              </a:rPr>
              <a:t/>
            </a:r>
            <a:br>
              <a:rPr lang="ru-RU" sz="2800" dirty="0" smtClean="0">
                <a:solidFill>
                  <a:schemeClr val="tx1"/>
                </a:solidFill>
                <a:latin typeface="Times New Roman" pitchFamily="18" charset="0"/>
                <a:cs typeface="Times New Roman" pitchFamily="18" charset="0"/>
              </a:rPr>
            </a:br>
            <a:r>
              <a:rPr lang="ru-RU" sz="2800" dirty="0" smtClean="0">
                <a:solidFill>
                  <a:schemeClr val="tx1"/>
                </a:solidFill>
                <a:latin typeface="Times New Roman" pitchFamily="18" charset="0"/>
                <a:cs typeface="Times New Roman" pitchFamily="18" charset="0"/>
              </a:rPr>
              <a:t>Второй съезд женщин Ростовской </a:t>
            </a:r>
            <a:br>
              <a:rPr lang="ru-RU" sz="2800" dirty="0" smtClean="0">
                <a:solidFill>
                  <a:schemeClr val="tx1"/>
                </a:solidFill>
                <a:latin typeface="Times New Roman" pitchFamily="18" charset="0"/>
                <a:cs typeface="Times New Roman" pitchFamily="18" charset="0"/>
              </a:rPr>
            </a:br>
            <a:r>
              <a:rPr lang="ru-RU" sz="2800" dirty="0" smtClean="0">
                <a:solidFill>
                  <a:schemeClr val="tx1"/>
                </a:solidFill>
                <a:latin typeface="Times New Roman" pitchFamily="18" charset="0"/>
                <a:cs typeface="Times New Roman" pitchFamily="18" charset="0"/>
              </a:rPr>
              <a:t>области 29 сентября 1967 года.</a:t>
            </a:r>
            <a:br>
              <a:rPr lang="ru-RU" sz="2800" dirty="0" smtClean="0">
                <a:solidFill>
                  <a:schemeClr val="tx1"/>
                </a:solidFill>
                <a:latin typeface="Times New Roman" pitchFamily="18" charset="0"/>
                <a:cs typeface="Times New Roman" pitchFamily="18" charset="0"/>
              </a:rPr>
            </a:br>
            <a:r>
              <a:rPr lang="ru-RU" sz="2800" dirty="0" smtClean="0">
                <a:solidFill>
                  <a:schemeClr val="tx1"/>
                </a:solidFill>
                <a:latin typeface="Times New Roman" pitchFamily="18" charset="0"/>
                <a:cs typeface="Times New Roman" pitchFamily="18" charset="0"/>
              </a:rPr>
              <a:t>Ф.Р-133.Оп.1 Д.128.Л.12</a:t>
            </a:r>
            <a:endParaRPr lang="ru-RU" sz="28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706159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19872" y="476672"/>
            <a:ext cx="5472608" cy="5832649"/>
          </a:xfrm>
        </p:spPr>
        <p:txBody>
          <a:bodyPr lIns="0" tIns="0" rIns="0" bIns="0" anchor="t" anchorCtr="0">
            <a:noAutofit/>
          </a:bodyPr>
          <a:lstStyle/>
          <a:p>
            <a:r>
              <a:rPr lang="ru-RU" sz="1600" dirty="0" smtClean="0">
                <a:solidFill>
                  <a:schemeClr val="tx1"/>
                </a:solidFill>
                <a:latin typeface="Times New Roman" pitchFamily="18" charset="0"/>
                <a:cs typeface="Times New Roman" pitchFamily="18" charset="0"/>
              </a:rPr>
              <a:t>Захарова Нина </a:t>
            </a:r>
            <a:r>
              <a:rPr lang="ru-RU" sz="1600" dirty="0">
                <a:solidFill>
                  <a:schemeClr val="tx1"/>
                </a:solidFill>
                <a:latin typeface="Times New Roman" pitchFamily="18" charset="0"/>
                <a:cs typeface="Times New Roman" pitchFamily="18" charset="0"/>
              </a:rPr>
              <a:t>Пантелеевна родилась 20 августа 1925г. </a:t>
            </a:r>
            <a:r>
              <a:rPr lang="ru-RU" sz="1600" dirty="0" smtClean="0">
                <a:solidFill>
                  <a:schemeClr val="tx1"/>
                </a:solidFill>
                <a:latin typeface="Times New Roman" pitchFamily="18" charset="0"/>
                <a:cs typeface="Times New Roman" pitchFamily="18" charset="0"/>
              </a:rPr>
              <a:t/>
            </a:r>
            <a:br>
              <a:rPr lang="ru-RU" sz="1600" dirty="0" smtClean="0">
                <a:solidFill>
                  <a:schemeClr val="tx1"/>
                </a:solidFill>
                <a:latin typeface="Times New Roman" pitchFamily="18" charset="0"/>
                <a:cs typeface="Times New Roman" pitchFamily="18" charset="0"/>
              </a:rPr>
            </a:br>
            <a:r>
              <a:rPr lang="ru-RU" sz="1600" dirty="0" smtClean="0">
                <a:solidFill>
                  <a:schemeClr val="tx1"/>
                </a:solidFill>
                <a:latin typeface="Times New Roman" pitchFamily="18" charset="0"/>
                <a:cs typeface="Times New Roman" pitchFamily="18" charset="0"/>
              </a:rPr>
              <a:t>в </a:t>
            </a:r>
            <a:r>
              <a:rPr lang="ru-RU" sz="1600" dirty="0">
                <a:solidFill>
                  <a:schemeClr val="tx1"/>
                </a:solidFill>
                <a:latin typeface="Times New Roman" pitchFamily="18" charset="0"/>
                <a:cs typeface="Times New Roman" pitchFamily="18" charset="0"/>
              </a:rPr>
              <a:t>х. </a:t>
            </a:r>
            <a:r>
              <a:rPr lang="ru-RU" sz="1600" dirty="0" smtClean="0">
                <a:solidFill>
                  <a:schemeClr val="tx1"/>
                </a:solidFill>
                <a:latin typeface="Times New Roman" pitchFamily="18" charset="0"/>
                <a:cs typeface="Times New Roman" pitchFamily="18" charset="0"/>
              </a:rPr>
              <a:t>Поздняков Цимлянского </a:t>
            </a:r>
            <a:r>
              <a:rPr lang="ru-RU" sz="1600" dirty="0">
                <a:solidFill>
                  <a:schemeClr val="tx1"/>
                </a:solidFill>
                <a:latin typeface="Times New Roman" pitchFamily="18" charset="0"/>
                <a:cs typeface="Times New Roman" pitchFamily="18" charset="0"/>
              </a:rPr>
              <a:t>района. Здесь ходила в школу, здесь </a:t>
            </a:r>
            <a:r>
              <a:rPr lang="ru-RU" sz="1600" dirty="0" smtClean="0">
                <a:solidFill>
                  <a:schemeClr val="tx1"/>
                </a:solidFill>
                <a:latin typeface="Times New Roman" pitchFamily="18" charset="0"/>
                <a:cs typeface="Times New Roman" pitchFamily="18" charset="0"/>
              </a:rPr>
              <a:t>познала </a:t>
            </a:r>
            <a:r>
              <a:rPr lang="ru-RU" sz="1600" dirty="0">
                <a:solidFill>
                  <a:schemeClr val="tx1"/>
                </a:solidFill>
                <a:latin typeface="Times New Roman" pitchFamily="18" charset="0"/>
                <a:cs typeface="Times New Roman" pitchFamily="18" charset="0"/>
              </a:rPr>
              <a:t>тяжелый крестьянский труд. Отсюда уехала в Морозовск на </a:t>
            </a:r>
            <a:r>
              <a:rPr lang="ru-RU" sz="1600" dirty="0" smtClean="0">
                <a:solidFill>
                  <a:schemeClr val="tx1"/>
                </a:solidFill>
                <a:latin typeface="Times New Roman" pitchFamily="18" charset="0"/>
                <a:cs typeface="Times New Roman" pitchFamily="18" charset="0"/>
              </a:rPr>
              <a:t>курсы </a:t>
            </a:r>
            <a:r>
              <a:rPr lang="ru-RU" sz="1600" dirty="0">
                <a:solidFill>
                  <a:schemeClr val="tx1"/>
                </a:solidFill>
                <a:latin typeface="Times New Roman" pitchFamily="18" charset="0"/>
                <a:cs typeface="Times New Roman" pitchFamily="18" charset="0"/>
              </a:rPr>
              <a:t>трактористов, а после окончания учебы вернулась на </a:t>
            </a:r>
            <a:r>
              <a:rPr lang="ru-RU" sz="1600" dirty="0" smtClean="0">
                <a:solidFill>
                  <a:schemeClr val="tx1"/>
                </a:solidFill>
                <a:latin typeface="Times New Roman" pitchFamily="18" charset="0"/>
                <a:cs typeface="Times New Roman" pitchFamily="18" charset="0"/>
              </a:rPr>
              <a:t>малую </a:t>
            </a:r>
            <a:r>
              <a:rPr lang="ru-RU" sz="1600" dirty="0">
                <a:solidFill>
                  <a:schemeClr val="tx1"/>
                </a:solidFill>
                <a:latin typeface="Times New Roman" pitchFamily="18" charset="0"/>
                <a:cs typeface="Times New Roman" pitchFamily="18" charset="0"/>
              </a:rPr>
              <a:t>родину. </a:t>
            </a:r>
            <a:r>
              <a:rPr lang="ru-RU" sz="1600" dirty="0" smtClean="0">
                <a:solidFill>
                  <a:schemeClr val="tx1"/>
                </a:solidFill>
                <a:latin typeface="Times New Roman" pitchFamily="18" charset="0"/>
                <a:cs typeface="Times New Roman" pitchFamily="18" charset="0"/>
              </a:rPr>
              <a:t/>
            </a:r>
            <a:br>
              <a:rPr lang="ru-RU" sz="1600" dirty="0" smtClean="0">
                <a:solidFill>
                  <a:schemeClr val="tx1"/>
                </a:solidFill>
                <a:latin typeface="Times New Roman" pitchFamily="18" charset="0"/>
                <a:cs typeface="Times New Roman" pitchFamily="18" charset="0"/>
              </a:rPr>
            </a:br>
            <a:r>
              <a:rPr lang="ru-RU" sz="1600" dirty="0" smtClean="0">
                <a:solidFill>
                  <a:schemeClr val="tx1"/>
                </a:solidFill>
                <a:latin typeface="Times New Roman" pitchFamily="18" charset="0"/>
                <a:cs typeface="Times New Roman" pitchFamily="18" charset="0"/>
              </a:rPr>
              <a:t>В </a:t>
            </a:r>
            <a:r>
              <a:rPr lang="ru-RU" sz="1600" dirty="0">
                <a:solidFill>
                  <a:schemeClr val="tx1"/>
                </a:solidFill>
                <a:latin typeface="Times New Roman" pitchFamily="18" charset="0"/>
                <a:cs typeface="Times New Roman" pitchFamily="18" charset="0"/>
              </a:rPr>
              <a:t>грозные годы войны, когда практически все мужчины </a:t>
            </a:r>
            <a:br>
              <a:rPr lang="ru-RU" sz="1600" dirty="0">
                <a:solidFill>
                  <a:schemeClr val="tx1"/>
                </a:solidFill>
                <a:latin typeface="Times New Roman" pitchFamily="18" charset="0"/>
                <a:cs typeface="Times New Roman" pitchFamily="18" charset="0"/>
              </a:rPr>
            </a:br>
            <a:r>
              <a:rPr lang="ru-RU" sz="1600" dirty="0">
                <a:solidFill>
                  <a:schemeClr val="tx1"/>
                </a:solidFill>
                <a:latin typeface="Times New Roman" pitchFamily="18" charset="0"/>
                <a:cs typeface="Times New Roman" pitchFamily="18" charset="0"/>
              </a:rPr>
              <a:t>ушли на фронт, Нина Пантелеевна стала ведущим  </a:t>
            </a:r>
            <a:br>
              <a:rPr lang="ru-RU" sz="1600" dirty="0">
                <a:solidFill>
                  <a:schemeClr val="tx1"/>
                </a:solidFill>
                <a:latin typeface="Times New Roman" pitchFamily="18" charset="0"/>
                <a:cs typeface="Times New Roman" pitchFamily="18" charset="0"/>
              </a:rPr>
            </a:br>
            <a:r>
              <a:rPr lang="ru-RU" sz="1600" dirty="0">
                <a:solidFill>
                  <a:schemeClr val="tx1"/>
                </a:solidFill>
                <a:latin typeface="Times New Roman" pitchFamily="18" charset="0"/>
                <a:cs typeface="Times New Roman" pitchFamily="18" charset="0"/>
              </a:rPr>
              <a:t>механизатором в бывшем колхозе им. Орджоникидзе. </a:t>
            </a:r>
            <a:r>
              <a:rPr lang="ru-RU" sz="1600" dirty="0" smtClean="0">
                <a:solidFill>
                  <a:schemeClr val="tx1"/>
                </a:solidFill>
                <a:latin typeface="Times New Roman" pitchFamily="18" charset="0"/>
                <a:cs typeface="Times New Roman" pitchFamily="18" charset="0"/>
              </a:rPr>
              <a:t/>
            </a:r>
            <a:br>
              <a:rPr lang="ru-RU" sz="1600" dirty="0" smtClean="0">
                <a:solidFill>
                  <a:schemeClr val="tx1"/>
                </a:solidFill>
                <a:latin typeface="Times New Roman" pitchFamily="18" charset="0"/>
                <a:cs typeface="Times New Roman" pitchFamily="18" charset="0"/>
              </a:rPr>
            </a:br>
            <a:r>
              <a:rPr lang="ru-RU" sz="1600" dirty="0" smtClean="0">
                <a:solidFill>
                  <a:schemeClr val="tx1"/>
                </a:solidFill>
                <a:latin typeface="Times New Roman" pitchFamily="18" charset="0"/>
                <a:cs typeface="Times New Roman" pitchFamily="18" charset="0"/>
              </a:rPr>
              <a:t>Она не </a:t>
            </a:r>
            <a:r>
              <a:rPr lang="ru-RU" sz="1600" dirty="0">
                <a:solidFill>
                  <a:schemeClr val="tx1"/>
                </a:solidFill>
                <a:latin typeface="Times New Roman" pitchFamily="18" charset="0"/>
                <a:cs typeface="Times New Roman" pitchFamily="18" charset="0"/>
              </a:rPr>
              <a:t>только водила тракторы, комбайны и автомашины</a:t>
            </a:r>
            <a:r>
              <a:rPr lang="ru-RU" sz="1600" dirty="0" smtClean="0">
                <a:solidFill>
                  <a:schemeClr val="tx1"/>
                </a:solidFill>
                <a:latin typeface="Times New Roman" pitchFamily="18" charset="0"/>
                <a:cs typeface="Times New Roman" pitchFamily="18" charset="0"/>
              </a:rPr>
              <a:t>,</a:t>
            </a:r>
            <a:br>
              <a:rPr lang="ru-RU" sz="1600" dirty="0" smtClean="0">
                <a:solidFill>
                  <a:schemeClr val="tx1"/>
                </a:solidFill>
                <a:latin typeface="Times New Roman" pitchFamily="18" charset="0"/>
                <a:cs typeface="Times New Roman" pitchFamily="18" charset="0"/>
              </a:rPr>
            </a:br>
            <a:r>
              <a:rPr lang="ru-RU" sz="1600" dirty="0" smtClean="0">
                <a:solidFill>
                  <a:schemeClr val="tx1"/>
                </a:solidFill>
                <a:latin typeface="Times New Roman" pitchFamily="18" charset="0"/>
                <a:cs typeface="Times New Roman" pitchFamily="18" charset="0"/>
              </a:rPr>
              <a:t> </a:t>
            </a:r>
            <a:r>
              <a:rPr lang="ru-RU" sz="1600" dirty="0">
                <a:solidFill>
                  <a:schemeClr val="tx1"/>
                </a:solidFill>
                <a:latin typeface="Times New Roman" pitchFamily="18" charset="0"/>
                <a:cs typeface="Times New Roman" pitchFamily="18" charset="0"/>
              </a:rPr>
              <a:t>но и </a:t>
            </a:r>
            <a:r>
              <a:rPr lang="ru-RU" sz="1600" dirty="0" smtClean="0">
                <a:solidFill>
                  <a:schemeClr val="tx1"/>
                </a:solidFill>
                <a:latin typeface="Times New Roman" pitchFamily="18" charset="0"/>
                <a:cs typeface="Times New Roman" pitchFamily="18" charset="0"/>
              </a:rPr>
              <a:t>обучала </a:t>
            </a:r>
            <a:r>
              <a:rPr lang="ru-RU" sz="1600" dirty="0">
                <a:solidFill>
                  <a:schemeClr val="tx1"/>
                </a:solidFill>
                <a:latin typeface="Times New Roman" pitchFamily="18" charset="0"/>
                <a:cs typeface="Times New Roman" pitchFamily="18" charset="0"/>
              </a:rPr>
              <a:t>этим мужским профессиям своих сверстниц. </a:t>
            </a:r>
            <a:r>
              <a:rPr lang="ru-RU" sz="1600" dirty="0" smtClean="0">
                <a:solidFill>
                  <a:schemeClr val="tx1"/>
                </a:solidFill>
                <a:latin typeface="Times New Roman" pitchFamily="18" charset="0"/>
                <a:cs typeface="Times New Roman" pitchFamily="18" charset="0"/>
              </a:rPr>
              <a:t/>
            </a:r>
            <a:br>
              <a:rPr lang="ru-RU" sz="1600" dirty="0" smtClean="0">
                <a:solidFill>
                  <a:schemeClr val="tx1"/>
                </a:solidFill>
                <a:latin typeface="Times New Roman" pitchFamily="18" charset="0"/>
                <a:cs typeface="Times New Roman" pitchFamily="18" charset="0"/>
              </a:rPr>
            </a:br>
            <a:r>
              <a:rPr lang="ru-RU" sz="1600" dirty="0" smtClean="0">
                <a:solidFill>
                  <a:schemeClr val="tx1"/>
                </a:solidFill>
                <a:latin typeface="Times New Roman" pitchFamily="18" charset="0"/>
                <a:cs typeface="Times New Roman" pitchFamily="18" charset="0"/>
              </a:rPr>
              <a:t>После войны</a:t>
            </a:r>
            <a:r>
              <a:rPr lang="ru-RU" sz="1600" dirty="0">
                <a:solidFill>
                  <a:schemeClr val="tx1"/>
                </a:solidFill>
                <a:latin typeface="Times New Roman" pitchFamily="18" charset="0"/>
                <a:cs typeface="Times New Roman" pitchFamily="18" charset="0"/>
              </a:rPr>
              <a:t>, Нина Пантелеевна, так и осталась верна до конца </a:t>
            </a:r>
            <a:r>
              <a:rPr lang="ru-RU" sz="1600" dirty="0" smtClean="0">
                <a:solidFill>
                  <a:schemeClr val="tx1"/>
                </a:solidFill>
                <a:latin typeface="Times New Roman" pitchFamily="18" charset="0"/>
                <a:cs typeface="Times New Roman" pitchFamily="18" charset="0"/>
              </a:rPr>
              <a:t>любимым </a:t>
            </a:r>
            <a:r>
              <a:rPr lang="ru-RU" sz="1600" dirty="0">
                <a:solidFill>
                  <a:schemeClr val="tx1"/>
                </a:solidFill>
                <a:latin typeface="Times New Roman" pitchFamily="18" charset="0"/>
                <a:cs typeface="Times New Roman" pitchFamily="18" charset="0"/>
              </a:rPr>
              <a:t>тракторам и еще долгое время была лучшим </a:t>
            </a:r>
            <a:br>
              <a:rPr lang="ru-RU" sz="1600" dirty="0">
                <a:solidFill>
                  <a:schemeClr val="tx1"/>
                </a:solidFill>
                <a:latin typeface="Times New Roman" pitchFamily="18" charset="0"/>
                <a:cs typeface="Times New Roman" pitchFamily="18" charset="0"/>
              </a:rPr>
            </a:br>
            <a:r>
              <a:rPr lang="ru-RU" sz="1600" dirty="0">
                <a:solidFill>
                  <a:schemeClr val="tx1"/>
                </a:solidFill>
                <a:latin typeface="Times New Roman" pitchFamily="18" charset="0"/>
                <a:cs typeface="Times New Roman" pitchFamily="18" charset="0"/>
              </a:rPr>
              <a:t>механизатором района.</a:t>
            </a:r>
            <a:br>
              <a:rPr lang="ru-RU" sz="1600" dirty="0">
                <a:solidFill>
                  <a:schemeClr val="tx1"/>
                </a:solidFill>
                <a:latin typeface="Times New Roman" pitchFamily="18" charset="0"/>
                <a:cs typeface="Times New Roman" pitchFamily="18" charset="0"/>
              </a:rPr>
            </a:br>
            <a:r>
              <a:rPr lang="ru-RU" sz="1600" dirty="0">
                <a:solidFill>
                  <a:schemeClr val="tx1"/>
                </a:solidFill>
                <a:latin typeface="Times New Roman" pitchFamily="18" charset="0"/>
                <a:cs typeface="Times New Roman" pitchFamily="18" charset="0"/>
              </a:rPr>
              <a:t>За ударный труд и активное участие в общественной жизни </a:t>
            </a:r>
            <a:br>
              <a:rPr lang="ru-RU" sz="1600" dirty="0">
                <a:solidFill>
                  <a:schemeClr val="tx1"/>
                </a:solidFill>
                <a:latin typeface="Times New Roman" pitchFamily="18" charset="0"/>
                <a:cs typeface="Times New Roman" pitchFamily="18" charset="0"/>
              </a:rPr>
            </a:br>
            <a:r>
              <a:rPr lang="ru-RU" sz="1600" dirty="0">
                <a:solidFill>
                  <a:schemeClr val="tx1"/>
                </a:solidFill>
                <a:latin typeface="Times New Roman" pitchFamily="18" charset="0"/>
                <a:cs typeface="Times New Roman" pitchFamily="18" charset="0"/>
              </a:rPr>
              <a:t>ее неоднократно награждали и избирали членом правления, </a:t>
            </a:r>
            <a:br>
              <a:rPr lang="ru-RU" sz="1600" dirty="0">
                <a:solidFill>
                  <a:schemeClr val="tx1"/>
                </a:solidFill>
                <a:latin typeface="Times New Roman" pitchFamily="18" charset="0"/>
                <a:cs typeface="Times New Roman" pitchFamily="18" charset="0"/>
              </a:rPr>
            </a:br>
            <a:r>
              <a:rPr lang="ru-RU" sz="1600" dirty="0">
                <a:solidFill>
                  <a:schemeClr val="tx1"/>
                </a:solidFill>
                <a:latin typeface="Times New Roman" pitchFamily="18" charset="0"/>
                <a:cs typeface="Times New Roman" pitchFamily="18" charset="0"/>
              </a:rPr>
              <a:t>членом парткома колхоза им. Орджоникидзе, а также </a:t>
            </a:r>
            <a:br>
              <a:rPr lang="ru-RU" sz="1600" dirty="0">
                <a:solidFill>
                  <a:schemeClr val="tx1"/>
                </a:solidFill>
                <a:latin typeface="Times New Roman" pitchFamily="18" charset="0"/>
                <a:cs typeface="Times New Roman" pitchFamily="18" charset="0"/>
              </a:rPr>
            </a:br>
            <a:r>
              <a:rPr lang="ru-RU" sz="1600" dirty="0">
                <a:solidFill>
                  <a:schemeClr val="tx1"/>
                </a:solidFill>
                <a:latin typeface="Times New Roman" pitchFamily="18" charset="0"/>
                <a:cs typeface="Times New Roman" pitchFamily="18" charset="0"/>
              </a:rPr>
              <a:t>депутатом районного и местного Советов.</a:t>
            </a:r>
            <a:br>
              <a:rPr lang="ru-RU" sz="1600" dirty="0">
                <a:solidFill>
                  <a:schemeClr val="tx1"/>
                </a:solidFill>
                <a:latin typeface="Times New Roman" pitchFamily="18" charset="0"/>
                <a:cs typeface="Times New Roman" pitchFamily="18" charset="0"/>
              </a:rPr>
            </a:br>
            <a:r>
              <a:rPr lang="ru-RU" sz="1600" dirty="0">
                <a:solidFill>
                  <a:schemeClr val="tx1"/>
                </a:solidFill>
                <a:latin typeface="Times New Roman" pitchFamily="18" charset="0"/>
                <a:cs typeface="Times New Roman" pitchFamily="18" charset="0"/>
              </a:rPr>
              <a:t>В июне 1966г. Президиум Верховного Совета СССР  </a:t>
            </a:r>
            <a:br>
              <a:rPr lang="ru-RU" sz="1600" dirty="0">
                <a:solidFill>
                  <a:schemeClr val="tx1"/>
                </a:solidFill>
                <a:latin typeface="Times New Roman" pitchFamily="18" charset="0"/>
                <a:cs typeface="Times New Roman" pitchFamily="18" charset="0"/>
              </a:rPr>
            </a:br>
            <a:r>
              <a:rPr lang="ru-RU" sz="1600" dirty="0">
                <a:solidFill>
                  <a:schemeClr val="tx1"/>
                </a:solidFill>
                <a:latin typeface="Times New Roman" pitchFamily="18" charset="0"/>
                <a:cs typeface="Times New Roman" pitchFamily="18" charset="0"/>
              </a:rPr>
              <a:t>присвоил Нине Пантелеевне Захаровой высокое звание Героя  </a:t>
            </a:r>
            <a:br>
              <a:rPr lang="ru-RU" sz="1600" dirty="0">
                <a:solidFill>
                  <a:schemeClr val="tx1"/>
                </a:solidFill>
                <a:latin typeface="Times New Roman" pitchFamily="18" charset="0"/>
                <a:cs typeface="Times New Roman" pitchFamily="18" charset="0"/>
              </a:rPr>
            </a:br>
            <a:r>
              <a:rPr lang="ru-RU" sz="1600" dirty="0">
                <a:solidFill>
                  <a:schemeClr val="tx1"/>
                </a:solidFill>
                <a:latin typeface="Times New Roman" pitchFamily="18" charset="0"/>
                <a:cs typeface="Times New Roman" pitchFamily="18" charset="0"/>
              </a:rPr>
              <a:t>Социалистического Труда.</a:t>
            </a:r>
            <a:br>
              <a:rPr lang="ru-RU" sz="1600" dirty="0">
                <a:solidFill>
                  <a:schemeClr val="tx1"/>
                </a:solidFill>
                <a:latin typeface="Times New Roman" pitchFamily="18" charset="0"/>
                <a:cs typeface="Times New Roman" pitchFamily="18" charset="0"/>
              </a:rPr>
            </a:br>
            <a:r>
              <a:rPr lang="ru-RU" sz="1600" dirty="0">
                <a:solidFill>
                  <a:schemeClr val="tx1"/>
                </a:solidFill>
                <a:latin typeface="Times New Roman" pitchFamily="18" charset="0"/>
                <a:cs typeface="Times New Roman" pitchFamily="18" charset="0"/>
              </a:rPr>
              <a:t>Умерла в ст. Новоцимлянской 5 февраля 2005г.</a:t>
            </a:r>
            <a:br>
              <a:rPr lang="ru-RU" sz="1600" dirty="0">
                <a:solidFill>
                  <a:schemeClr val="tx1"/>
                </a:solidFill>
                <a:latin typeface="Times New Roman" pitchFamily="18" charset="0"/>
                <a:cs typeface="Times New Roman" pitchFamily="18" charset="0"/>
              </a:rPr>
            </a:br>
            <a:r>
              <a:rPr lang="ru-RU" sz="1600" dirty="0">
                <a:solidFill>
                  <a:schemeClr val="tx1"/>
                </a:solidFill>
                <a:latin typeface="Times New Roman" pitchFamily="18" charset="0"/>
                <a:cs typeface="Times New Roman" pitchFamily="18" charset="0"/>
              </a:rPr>
              <a:t> </a:t>
            </a:r>
            <a:br>
              <a:rPr lang="ru-RU" sz="1600" dirty="0">
                <a:solidFill>
                  <a:schemeClr val="tx1"/>
                </a:solidFill>
                <a:latin typeface="Times New Roman" pitchFamily="18" charset="0"/>
                <a:cs typeface="Times New Roman" pitchFamily="18" charset="0"/>
              </a:rPr>
            </a:br>
            <a:endParaRPr lang="ru-RU" sz="1600" dirty="0">
              <a:solidFill>
                <a:schemeClr val="tx1"/>
              </a:solidFill>
              <a:latin typeface="Times New Roman" pitchFamily="18" charset="0"/>
              <a:cs typeface="Times New Roman" pitchFamily="18" charset="0"/>
            </a:endParaRPr>
          </a:p>
        </p:txBody>
      </p:sp>
      <p:pic>
        <p:nvPicPr>
          <p:cNvPr id="18434" name="Picture 2" descr="D:\История Архив разное\Захарова Нина Пантелеевна\Захарова Н.П. для выставки\фото Захарова Н.П. с медалью.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620687"/>
            <a:ext cx="3117850" cy="4675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89494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95936" y="3645024"/>
            <a:ext cx="4584024" cy="2472996"/>
          </a:xfrm>
        </p:spPr>
        <p:txBody>
          <a:bodyPr>
            <a:noAutofit/>
          </a:bodyPr>
          <a:lstStyle/>
          <a:p>
            <a:endParaRPr lang="ru-RU" sz="1600" dirty="0"/>
          </a:p>
        </p:txBody>
      </p:sp>
      <p:pic>
        <p:nvPicPr>
          <p:cNvPr id="4098" name="Picture 2" descr="C:\Users\user\Downloads\5.Аллея героев Цимлы.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3528" y="2150571"/>
            <a:ext cx="4704000" cy="3528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101002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104" y="857778"/>
            <a:ext cx="2988000" cy="480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83978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idx="1"/>
          </p:nvPr>
        </p:nvSpPr>
        <p:spPr>
          <a:xfrm>
            <a:off x="467544" y="180974"/>
            <a:ext cx="8352928" cy="1951882"/>
          </a:xfrm>
        </p:spPr>
        <p:txBody>
          <a:bodyPr>
            <a:normAutofit fontScale="40000" lnSpcReduction="20000"/>
          </a:bodyPr>
          <a:lstStyle/>
          <a:p>
            <a:pPr marL="0" indent="0" algn="ctr">
              <a:spcBef>
                <a:spcPts val="0"/>
              </a:spcBef>
              <a:buNone/>
            </a:pPr>
            <a:r>
              <a:rPr lang="ru-RU" sz="2000" dirty="0" smtClean="0">
                <a:latin typeface="Times New Roman" pitchFamily="18" charset="0"/>
                <a:cs typeface="Times New Roman" pitchFamily="18" charset="0"/>
              </a:rPr>
              <a:t> </a:t>
            </a:r>
          </a:p>
          <a:p>
            <a:pPr marL="0" indent="0" algn="ctr">
              <a:spcBef>
                <a:spcPts val="0"/>
              </a:spcBef>
              <a:buNone/>
            </a:pPr>
            <a:r>
              <a:rPr lang="ru-RU" sz="6000" dirty="0" smtClean="0">
                <a:solidFill>
                  <a:schemeClr val="tx1"/>
                </a:solidFill>
                <a:latin typeface="Times New Roman" pitchFamily="18" charset="0"/>
                <a:cs typeface="Times New Roman" pitchFamily="18" charset="0"/>
              </a:rPr>
              <a:t>В феврале 1943 года в Ново-Цимлянской МТС были организованы краткосрочные курсы трактористов. Согласно приказа  директора              Н-</a:t>
            </a:r>
            <a:r>
              <a:rPr lang="ru-RU" sz="6000" dirty="0" err="1" smtClean="0">
                <a:solidFill>
                  <a:schemeClr val="tx1"/>
                </a:solidFill>
                <a:latin typeface="Times New Roman" pitchFamily="18" charset="0"/>
                <a:cs typeface="Times New Roman" pitchFamily="18" charset="0"/>
              </a:rPr>
              <a:t>Цымлянской</a:t>
            </a:r>
            <a:r>
              <a:rPr lang="ru-RU" sz="6000" dirty="0" smtClean="0">
                <a:solidFill>
                  <a:schemeClr val="tx1"/>
                </a:solidFill>
                <a:latin typeface="Times New Roman" pitchFamily="18" charset="0"/>
                <a:cs typeface="Times New Roman" pitchFamily="18" charset="0"/>
              </a:rPr>
              <a:t> МТС по личному составу №10 от 01.03.1943 года  на курсы трактористов была зачислена Захарова /</a:t>
            </a:r>
            <a:r>
              <a:rPr lang="ru-RU" sz="6000" dirty="0" err="1" smtClean="0">
                <a:solidFill>
                  <a:schemeClr val="tx1"/>
                </a:solidFill>
                <a:latin typeface="Times New Roman" pitchFamily="18" charset="0"/>
                <a:cs typeface="Times New Roman" pitchFamily="18" charset="0"/>
              </a:rPr>
              <a:t>Чекалова</a:t>
            </a:r>
            <a:r>
              <a:rPr lang="ru-RU" sz="6000" dirty="0" smtClean="0">
                <a:solidFill>
                  <a:schemeClr val="tx1"/>
                </a:solidFill>
                <a:latin typeface="Times New Roman" pitchFamily="18" charset="0"/>
                <a:cs typeface="Times New Roman" pitchFamily="18" charset="0"/>
              </a:rPr>
              <a:t> / Нина Пантелеевна. </a:t>
            </a:r>
          </a:p>
          <a:p>
            <a:pPr marL="0" indent="0" algn="ctr">
              <a:spcBef>
                <a:spcPts val="0"/>
              </a:spcBef>
              <a:buNone/>
            </a:pPr>
            <a:r>
              <a:rPr lang="ru-RU" sz="6000" dirty="0" smtClean="0">
                <a:solidFill>
                  <a:schemeClr val="tx1"/>
                </a:solidFill>
                <a:latin typeface="Times New Roman" pitchFamily="18" charset="0"/>
                <a:cs typeface="Times New Roman" pitchFamily="18" charset="0"/>
              </a:rPr>
              <a:t>Ф.Р-Л-21. Оп.1-Л. Д.87 л.3об,4об</a:t>
            </a:r>
            <a:r>
              <a:rPr lang="ru-RU" sz="5100" dirty="0" smtClean="0">
                <a:solidFill>
                  <a:schemeClr val="tx1"/>
                </a:solidFill>
                <a:latin typeface="Times New Roman" pitchFamily="18" charset="0"/>
                <a:cs typeface="Times New Roman" pitchFamily="18" charset="0"/>
              </a:rPr>
              <a:t>.</a:t>
            </a:r>
            <a:endParaRPr lang="ru-RU" sz="5100" dirty="0">
              <a:solidFill>
                <a:schemeClr val="tx1"/>
              </a:solidFill>
              <a:latin typeface="Times New Roman" pitchFamily="18" charset="0"/>
              <a:cs typeface="Times New Roman" pitchFamily="18" charset="0"/>
            </a:endParaRPr>
          </a:p>
        </p:txBody>
      </p:sp>
      <p:sp>
        <p:nvSpPr>
          <p:cNvPr id="3" name="AutoShape 2" descr="file:///C:/Users/user/Desktop/%D0%A1%D0%B1%D0%BE%D1%80%D0%BD%D0%B8%D0%BA%2075%20%D0%BB%D0%B5%D1%82%D0%B8%D1%8E%20%D0%92%D0%9E%D0%92/%D1%84%D0%BE%D1%82%D0%BE/2%20%D0%A6%D0%B8%D0%BC%D0%BB%D1%8F%D0%BD%D1%81%D0%BA%D0%B0%D1%8F%20%D1%88%D0%BA%D0%BE%D0%BB%D0%B0%2010%D0%92%20%D0%B8%20%D0%BD%D0%B0%D1%87%D0%B0%D0%BB%D1%8C%D0%BD%D0%B8%D0%BA%20%D1%88%D1%82%D0%B0%D0%B1%D0%B0%20%D0%B8%D1%81%D1%82%D1%80%D0%B5%D0%B1%D0%B8%D1%82%D0%B5%D0%BB%D1%8C%D0%BD%D0%BE%D0%B3%D0%BE%20%D0%B1%D0%B0%D1%82%D0%B0%D0%BB%D1%8C%D0%BE%D0%BD%D0%B0.%D0%BE%D0%BA%D1%82%D1%8F%D0%B1%D1%80%D1%8C%201941.%D0%A6%D0%A0%D0%9A%D0%9C%20%D0%9D%D0%92%20295.png"/>
          <p:cNvSpPr>
            <a:spLocks noChangeAspect="1" noChangeArrowheads="1"/>
          </p:cNvSpPr>
          <p:nvPr/>
        </p:nvSpPr>
        <p:spPr bwMode="auto">
          <a:xfrm>
            <a:off x="155575" y="-4267200"/>
            <a:ext cx="6629400" cy="88963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2052" name="Picture 4" descr="D:\История Архив разное\Захарова Нина Пантелеевна\Захарова Н.П. для выставки\Приказ на обучение ф.21 оп.1-л. д.87 л.3об.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724" y="2132856"/>
            <a:ext cx="7086600" cy="372427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История Архив разное\Захарова Нина Пантелеевна\Захарова Н.П. для выставки\приказ 2 часть л.4об новый.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724" y="5373216"/>
            <a:ext cx="7086600" cy="13382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5047"/>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idx="1"/>
          </p:nvPr>
        </p:nvSpPr>
        <p:spPr>
          <a:xfrm>
            <a:off x="467544" y="476672"/>
            <a:ext cx="8352928" cy="1224135"/>
          </a:xfrm>
        </p:spPr>
        <p:txBody>
          <a:bodyPr>
            <a:normAutofit fontScale="25000" lnSpcReduction="20000"/>
          </a:bodyPr>
          <a:lstStyle/>
          <a:p>
            <a:pPr marL="0" indent="0" algn="ctr">
              <a:spcBef>
                <a:spcPts val="0"/>
              </a:spcBef>
              <a:buNone/>
            </a:pPr>
            <a:r>
              <a:rPr lang="ru-RU" sz="2000" dirty="0" smtClean="0">
                <a:latin typeface="Times New Roman" pitchFamily="18" charset="0"/>
                <a:cs typeface="Times New Roman" pitchFamily="18" charset="0"/>
              </a:rPr>
              <a:t> </a:t>
            </a:r>
          </a:p>
          <a:p>
            <a:pPr marL="0" indent="0" algn="just">
              <a:spcBef>
                <a:spcPts val="0"/>
              </a:spcBef>
              <a:buNone/>
            </a:pPr>
            <a:r>
              <a:rPr lang="ru-RU" sz="11200" dirty="0" smtClean="0">
                <a:solidFill>
                  <a:schemeClr val="tx1"/>
                </a:solidFill>
                <a:latin typeface="Times New Roman" pitchFamily="18" charset="0"/>
                <a:cs typeface="Times New Roman" pitchFamily="18" charset="0"/>
              </a:rPr>
              <a:t>Газета «Молот» от 1 декабря 1967 года </a:t>
            </a:r>
          </a:p>
          <a:p>
            <a:pPr marL="0" indent="0" algn="just">
              <a:spcBef>
                <a:spcPts val="0"/>
              </a:spcBef>
              <a:buNone/>
            </a:pPr>
            <a:r>
              <a:rPr lang="ru-RU" sz="11200" dirty="0" smtClean="0">
                <a:solidFill>
                  <a:schemeClr val="tx1"/>
                </a:solidFill>
                <a:latin typeface="Times New Roman" pitchFamily="18" charset="0"/>
                <a:cs typeface="Times New Roman" pitchFamily="18" charset="0"/>
              </a:rPr>
              <a:t>«Ежегодно Захарова Нина Пантелеевна на своей гусеничной машине, полученной еще в 1955 году, вырабатывала по 1500-2000 гектаров мягкой пахоты при норме1400 гектар. За последние три года она сэкономила три тонны горючего. Ее трактор девятый год работает без капитального ремонта. На любых полевых работах неизменно идет впереди…»</a:t>
            </a:r>
          </a:p>
          <a:p>
            <a:pPr marL="0" indent="0" algn="just">
              <a:spcBef>
                <a:spcPts val="0"/>
              </a:spcBef>
              <a:buNone/>
            </a:pPr>
            <a:r>
              <a:rPr lang="ru-RU" sz="11200" dirty="0" smtClean="0">
                <a:solidFill>
                  <a:schemeClr val="tx1"/>
                </a:solidFill>
                <a:latin typeface="Times New Roman" pitchFamily="18" charset="0"/>
                <a:cs typeface="Times New Roman" pitchFamily="18" charset="0"/>
              </a:rPr>
              <a:t> «Механизатором  Захарова стала в годы Великой Отечественной войны, поступила в январе 1943 года на курсы трактористов при Ново-Цимлянской МТС… Первая трудовая весна совпала с первой посевной в колхозе после освобождения района от гитлеровцев. В первый же год Захарова Н.П. обогнала более опытных товарищей…А потом у нее стало традицией добиваться самой высокой выработки, все задания выполнять отлично»</a:t>
            </a:r>
          </a:p>
          <a:p>
            <a:pPr marL="0" indent="0" algn="ctr">
              <a:spcBef>
                <a:spcPts val="0"/>
              </a:spcBef>
              <a:buNone/>
            </a:pPr>
            <a:r>
              <a:rPr lang="ru-RU" sz="11200" dirty="0" smtClean="0">
                <a:solidFill>
                  <a:schemeClr val="tx1"/>
                </a:solidFill>
                <a:latin typeface="Times New Roman" pitchFamily="18" charset="0"/>
                <a:cs typeface="Times New Roman" pitchFamily="18" charset="0"/>
              </a:rPr>
              <a:t>Ф.Р-133. Оп.1. Д.28 л.9.</a:t>
            </a:r>
            <a:endParaRPr lang="ru-RU" sz="11200" dirty="0">
              <a:solidFill>
                <a:schemeClr val="tx1"/>
              </a:solidFill>
              <a:latin typeface="Times New Roman" pitchFamily="18" charset="0"/>
              <a:cs typeface="Times New Roman" pitchFamily="18" charset="0"/>
            </a:endParaRPr>
          </a:p>
        </p:txBody>
      </p:sp>
      <p:sp>
        <p:nvSpPr>
          <p:cNvPr id="3" name="AutoShape 2" descr="file:///C:/Users/user/Desktop/%D0%A1%D0%B1%D0%BE%D1%80%D0%BD%D0%B8%D0%BA%2075%20%D0%BB%D0%B5%D1%82%D0%B8%D1%8E%20%D0%92%D0%9E%D0%92/%D1%84%D0%BE%D1%82%D0%BE/2%20%D0%A6%D0%B8%D0%BC%D0%BB%D1%8F%D0%BD%D1%81%D0%BA%D0%B0%D1%8F%20%D1%88%D0%BA%D0%BE%D0%BB%D0%B0%2010%D0%92%20%D0%B8%20%D0%BD%D0%B0%D1%87%D0%B0%D0%BB%D1%8C%D0%BD%D0%B8%D0%BA%20%D1%88%D1%82%D0%B0%D0%B1%D0%B0%20%D0%B8%D1%81%D1%82%D1%80%D0%B5%D0%B1%D0%B8%D1%82%D0%B5%D0%BB%D1%8C%D0%BD%D0%BE%D0%B3%D0%BE%20%D0%B1%D0%B0%D1%82%D0%B0%D0%BB%D1%8C%D0%BE%D0%BD%D0%B0.%D0%BE%D0%BA%D1%82%D1%8F%D0%B1%D1%80%D1%8C%201941.%D0%A6%D0%A0%D0%9A%D0%9C%20%D0%9D%D0%92%20295.png"/>
          <p:cNvSpPr>
            <a:spLocks noChangeAspect="1" noChangeArrowheads="1"/>
          </p:cNvSpPr>
          <p:nvPr/>
        </p:nvSpPr>
        <p:spPr bwMode="auto">
          <a:xfrm>
            <a:off x="155575" y="-4267200"/>
            <a:ext cx="6629400" cy="88963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Tree>
    <p:extLst>
      <p:ext uri="{BB962C8B-B14F-4D97-AF65-F5344CB8AC3E}">
        <p14:creationId xmlns:p14="http://schemas.microsoft.com/office/powerpoint/2010/main" val="3546343496"/>
      </p:ext>
    </p:extLst>
  </p:cSld>
  <p:clrMapOvr>
    <a:masterClrMapping/>
  </p:clrMapOvr>
  <p:transition advTm="5047"/>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idx="1"/>
          </p:nvPr>
        </p:nvSpPr>
        <p:spPr>
          <a:xfrm>
            <a:off x="5004048" y="1484784"/>
            <a:ext cx="3816424" cy="5219888"/>
          </a:xfrm>
        </p:spPr>
        <p:txBody>
          <a:bodyPr>
            <a:normAutofit fontScale="55000" lnSpcReduction="20000"/>
          </a:bodyPr>
          <a:lstStyle/>
          <a:p>
            <a:pPr marL="0" indent="0" algn="ctr">
              <a:spcBef>
                <a:spcPts val="0"/>
              </a:spcBef>
              <a:buNone/>
            </a:pPr>
            <a:r>
              <a:rPr lang="ru-RU" sz="2000" dirty="0" smtClean="0">
                <a:latin typeface="Times New Roman" pitchFamily="18" charset="0"/>
                <a:cs typeface="Times New Roman" pitchFamily="18" charset="0"/>
              </a:rPr>
              <a:t> </a:t>
            </a:r>
          </a:p>
          <a:p>
            <a:pPr marL="0" indent="0" algn="ctr">
              <a:spcBef>
                <a:spcPts val="0"/>
              </a:spcBef>
              <a:buNone/>
            </a:pPr>
            <a:r>
              <a:rPr lang="ru-RU" sz="5100" dirty="0" smtClean="0">
                <a:solidFill>
                  <a:schemeClr val="tx1"/>
                </a:solidFill>
                <a:latin typeface="Times New Roman" pitchFamily="18" charset="0"/>
                <a:cs typeface="Times New Roman" pitchFamily="18" charset="0"/>
              </a:rPr>
              <a:t>Почетная грамота</a:t>
            </a:r>
            <a:endParaRPr lang="ru-RU" sz="5100" dirty="0">
              <a:solidFill>
                <a:schemeClr val="tx1"/>
              </a:solidFill>
              <a:latin typeface="Times New Roman" pitchFamily="18" charset="0"/>
              <a:cs typeface="Times New Roman" pitchFamily="18" charset="0"/>
            </a:endParaRPr>
          </a:p>
          <a:p>
            <a:pPr marL="0" indent="0" algn="ctr">
              <a:spcBef>
                <a:spcPts val="0"/>
              </a:spcBef>
              <a:buNone/>
            </a:pPr>
            <a:r>
              <a:rPr lang="ru-RU" sz="5100" dirty="0">
                <a:solidFill>
                  <a:schemeClr val="tx1"/>
                </a:solidFill>
                <a:latin typeface="Times New Roman" pitchFamily="18" charset="0"/>
                <a:cs typeface="Times New Roman" pitchFamily="18" charset="0"/>
              </a:rPr>
              <a:t>Цимлянского райкома КПСС и райисполкома </a:t>
            </a:r>
            <a:endParaRPr lang="ru-RU" sz="5100" dirty="0" smtClean="0">
              <a:solidFill>
                <a:schemeClr val="tx1"/>
              </a:solidFill>
              <a:latin typeface="Times New Roman" pitchFamily="18" charset="0"/>
              <a:cs typeface="Times New Roman" pitchFamily="18" charset="0"/>
            </a:endParaRPr>
          </a:p>
          <a:p>
            <a:pPr marL="0" indent="0" algn="ctr">
              <a:spcBef>
                <a:spcPts val="0"/>
              </a:spcBef>
              <a:buNone/>
            </a:pPr>
            <a:r>
              <a:rPr lang="ru-RU" sz="5100" dirty="0" smtClean="0">
                <a:solidFill>
                  <a:schemeClr val="tx1"/>
                </a:solidFill>
                <a:latin typeface="Times New Roman" pitchFamily="18" charset="0"/>
                <a:cs typeface="Times New Roman" pitchFamily="18" charset="0"/>
              </a:rPr>
              <a:t>Захаровой Нины Пантелеевны- трактористки колхоза им. Орджоникидзе, которая выработала на тракторе ДТ-75  717 га мягкой пахоты.  </a:t>
            </a:r>
          </a:p>
          <a:p>
            <a:pPr marL="0" indent="0" algn="ctr">
              <a:spcBef>
                <a:spcPts val="0"/>
              </a:spcBef>
              <a:buNone/>
            </a:pPr>
            <a:r>
              <a:rPr lang="ru-RU" sz="5100" dirty="0" smtClean="0">
                <a:solidFill>
                  <a:schemeClr val="tx1"/>
                </a:solidFill>
                <a:latin typeface="Times New Roman" pitchFamily="18" charset="0"/>
                <a:cs typeface="Times New Roman" pitchFamily="18" charset="0"/>
              </a:rPr>
              <a:t>20 августа 1960 года.</a:t>
            </a:r>
          </a:p>
          <a:p>
            <a:pPr marL="0" indent="0" algn="ctr">
              <a:spcBef>
                <a:spcPts val="0"/>
              </a:spcBef>
              <a:buNone/>
            </a:pPr>
            <a:endParaRPr lang="ru-RU" sz="5100" dirty="0">
              <a:solidFill>
                <a:schemeClr val="tx1"/>
              </a:solidFill>
              <a:latin typeface="Times New Roman" pitchFamily="18" charset="0"/>
              <a:cs typeface="Times New Roman" pitchFamily="18" charset="0"/>
            </a:endParaRPr>
          </a:p>
          <a:p>
            <a:pPr marL="0" indent="0" algn="just">
              <a:spcBef>
                <a:spcPts val="0"/>
              </a:spcBef>
              <a:buNone/>
            </a:pPr>
            <a:r>
              <a:rPr lang="ru-RU" sz="5100" dirty="0" smtClean="0">
                <a:solidFill>
                  <a:schemeClr val="tx1"/>
                </a:solidFill>
                <a:latin typeface="Times New Roman" pitchFamily="18" charset="0"/>
                <a:cs typeface="Times New Roman" pitchFamily="18" charset="0"/>
              </a:rPr>
              <a:t>Ф.Р-133. Оп.1. Д.28 л.4.</a:t>
            </a:r>
            <a:endParaRPr lang="ru-RU" sz="5100" dirty="0">
              <a:solidFill>
                <a:schemeClr val="tx1"/>
              </a:solidFill>
              <a:latin typeface="Times New Roman" pitchFamily="18" charset="0"/>
              <a:cs typeface="Times New Roman" pitchFamily="18" charset="0"/>
            </a:endParaRPr>
          </a:p>
        </p:txBody>
      </p:sp>
      <p:sp>
        <p:nvSpPr>
          <p:cNvPr id="2" name="Заголовок 1"/>
          <p:cNvSpPr>
            <a:spLocks noGrp="1"/>
          </p:cNvSpPr>
          <p:nvPr>
            <p:ph type="title"/>
          </p:nvPr>
        </p:nvSpPr>
        <p:spPr/>
        <p:txBody>
          <a:bodyPr>
            <a:normAutofit/>
          </a:bodyPr>
          <a:lstStyle/>
          <a:p>
            <a:endParaRPr lang="ru-RU" sz="2200" dirty="0">
              <a:latin typeface="Times New Roman" pitchFamily="18" charset="0"/>
              <a:cs typeface="Times New Roman" pitchFamily="18" charset="0"/>
            </a:endParaRPr>
          </a:p>
        </p:txBody>
      </p:sp>
      <p:sp>
        <p:nvSpPr>
          <p:cNvPr id="3" name="AutoShape 2" descr="file:///C:/Users/user/Desktop/%D0%A1%D0%B1%D0%BE%D1%80%D0%BD%D0%B8%D0%BA%2075%20%D0%BB%D0%B5%D1%82%D0%B8%D1%8E%20%D0%92%D0%9E%D0%92/%D1%84%D0%BE%D1%82%D0%BE/2%20%D0%A6%D0%B8%D0%BC%D0%BB%D1%8F%D0%BD%D1%81%D0%BA%D0%B0%D1%8F%20%D1%88%D0%BA%D0%BE%D0%BB%D0%B0%2010%D0%92%20%D0%B8%20%D0%BD%D0%B0%D1%87%D0%B0%D0%BB%D1%8C%D0%BD%D0%B8%D0%BA%20%D1%88%D1%82%D0%B0%D0%B1%D0%B0%20%D0%B8%D1%81%D1%82%D1%80%D0%B5%D0%B1%D0%B8%D1%82%D0%B5%D0%BB%D1%8C%D0%BD%D0%BE%D0%B3%D0%BE%20%D0%B1%D0%B0%D1%82%D0%B0%D0%BB%D1%8C%D0%BE%D0%BD%D0%B0.%D0%BE%D0%BA%D1%82%D1%8F%D0%B1%D1%80%D1%8C%201941.%D0%A6%D0%A0%D0%9A%D0%9C%20%D0%9D%D0%92%20295.png"/>
          <p:cNvSpPr>
            <a:spLocks noChangeAspect="1" noChangeArrowheads="1"/>
          </p:cNvSpPr>
          <p:nvPr/>
        </p:nvSpPr>
        <p:spPr bwMode="auto">
          <a:xfrm>
            <a:off x="155575" y="-4267200"/>
            <a:ext cx="6629400" cy="88963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2050" name="Picture 2" descr="D:\История Архив разное\Захарова Нина Пантелеевна\Захарова Н.П. для выставки\Почетная грамота 25.09. 1960 tif.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7000" contrast="14000"/>
                    </a14:imgEffect>
                  </a14:imgLayer>
                </a14:imgProps>
              </a:ext>
              <a:ext uri="{28A0092B-C50C-407E-A947-70E740481C1C}">
                <a14:useLocalDpi xmlns:a14="http://schemas.microsoft.com/office/drawing/2010/main" val="0"/>
              </a:ext>
            </a:extLst>
          </a:blip>
          <a:srcRect/>
          <a:stretch>
            <a:fillRect/>
          </a:stretch>
        </p:blipFill>
        <p:spPr bwMode="auto">
          <a:xfrm>
            <a:off x="539552" y="476672"/>
            <a:ext cx="4303308" cy="622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642356"/>
      </p:ext>
    </p:extLst>
  </p:cSld>
  <p:clrMapOvr>
    <a:masterClrMapping/>
  </p:clrMapOvr>
  <p:transition advTm="5047"/>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64088" y="332656"/>
            <a:ext cx="3240360" cy="6480720"/>
          </a:xfrm>
        </p:spPr>
        <p:txBody>
          <a:bodyPr>
            <a:noAutofit/>
          </a:bodyPr>
          <a:lstStyle/>
          <a:p>
            <a:pPr marL="0" indent="0">
              <a:spcBef>
                <a:spcPts val="0"/>
              </a:spcBef>
            </a:pPr>
            <a:r>
              <a:rPr lang="ru-RU" sz="2800" dirty="0" smtClean="0">
                <a:solidFill>
                  <a:schemeClr val="tx1"/>
                </a:solidFill>
                <a:latin typeface="Times New Roman" pitchFamily="18" charset="0"/>
                <a:cs typeface="Times New Roman" pitchFamily="18" charset="0"/>
              </a:rPr>
              <a:t>Почетная грамота</a:t>
            </a:r>
            <a:r>
              <a:rPr lang="ru-RU" sz="2800" dirty="0">
                <a:solidFill>
                  <a:schemeClr val="tx1"/>
                </a:solidFill>
                <a:latin typeface="Times New Roman" pitchFamily="18" charset="0"/>
                <a:cs typeface="Times New Roman" pitchFamily="18" charset="0"/>
              </a:rPr>
              <a:t/>
            </a:r>
            <a:br>
              <a:rPr lang="ru-RU" sz="2800" dirty="0">
                <a:solidFill>
                  <a:schemeClr val="tx1"/>
                </a:solidFill>
                <a:latin typeface="Times New Roman" pitchFamily="18" charset="0"/>
                <a:cs typeface="Times New Roman" pitchFamily="18" charset="0"/>
              </a:rPr>
            </a:br>
            <a:r>
              <a:rPr lang="ru-RU" sz="2800" dirty="0" smtClean="0">
                <a:solidFill>
                  <a:schemeClr val="tx1"/>
                </a:solidFill>
                <a:latin typeface="Times New Roman" pitchFamily="18" charset="0"/>
                <a:cs typeface="Times New Roman" pitchFamily="18" charset="0"/>
              </a:rPr>
              <a:t>Комитета профсоюза рабочих и служащих МТС и земельных органов Захаровой </a:t>
            </a:r>
            <a:r>
              <a:rPr lang="ru-RU" sz="2800" dirty="0">
                <a:solidFill>
                  <a:schemeClr val="tx1"/>
                </a:solidFill>
                <a:latin typeface="Times New Roman" pitchFamily="18" charset="0"/>
                <a:cs typeface="Times New Roman" pitchFamily="18" charset="0"/>
              </a:rPr>
              <a:t>Нины Пантелеевны- трактористки </a:t>
            </a:r>
            <a:r>
              <a:rPr lang="ru-RU" sz="2800" dirty="0" smtClean="0">
                <a:solidFill>
                  <a:schemeClr val="tx1"/>
                </a:solidFill>
                <a:latin typeface="Times New Roman" pitchFamily="18" charset="0"/>
                <a:cs typeface="Times New Roman" pitchFamily="18" charset="0"/>
              </a:rPr>
              <a:t>Ново-Цимлянской МТС за высокие показатели в работе.</a:t>
            </a:r>
            <a:br>
              <a:rPr lang="ru-RU" sz="2800" dirty="0" smtClean="0">
                <a:solidFill>
                  <a:schemeClr val="tx1"/>
                </a:solidFill>
                <a:latin typeface="Times New Roman" pitchFamily="18" charset="0"/>
                <a:cs typeface="Times New Roman" pitchFamily="18" charset="0"/>
              </a:rPr>
            </a:br>
            <a:r>
              <a:rPr lang="ru-RU" sz="2800" dirty="0" smtClean="0">
                <a:solidFill>
                  <a:schemeClr val="tx1"/>
                </a:solidFill>
                <a:latin typeface="Times New Roman" pitchFamily="18" charset="0"/>
                <a:cs typeface="Times New Roman" pitchFamily="18" charset="0"/>
              </a:rPr>
              <a:t> </a:t>
            </a:r>
            <a:r>
              <a:rPr lang="ru-RU" sz="2400" dirty="0" smtClean="0">
                <a:solidFill>
                  <a:schemeClr val="tx1"/>
                </a:solidFill>
                <a:latin typeface="Times New Roman" pitchFamily="18" charset="0"/>
                <a:cs typeface="Times New Roman" pitchFamily="18" charset="0"/>
              </a:rPr>
              <a:t>Ф.Р-133.Оп.1.Д.28 л.2.</a:t>
            </a:r>
            <a:r>
              <a:rPr lang="ru-RU" sz="2000" dirty="0">
                <a:solidFill>
                  <a:schemeClr val="tx1"/>
                </a:solidFill>
                <a:latin typeface="Times New Roman" pitchFamily="18" charset="0"/>
                <a:cs typeface="Times New Roman" pitchFamily="18" charset="0"/>
              </a:rPr>
              <a:t/>
            </a:r>
            <a:br>
              <a:rPr lang="ru-RU" sz="2000" dirty="0">
                <a:solidFill>
                  <a:schemeClr val="tx1"/>
                </a:solidFill>
                <a:latin typeface="Times New Roman" pitchFamily="18" charset="0"/>
                <a:cs typeface="Times New Roman" pitchFamily="18" charset="0"/>
              </a:rPr>
            </a:br>
            <a:endParaRPr lang="ru-RU" sz="2000" dirty="0">
              <a:solidFill>
                <a:schemeClr val="tx1"/>
              </a:solidFill>
              <a:latin typeface="Times New Roman" pitchFamily="18" charset="0"/>
              <a:cs typeface="Times New Roman" pitchFamily="18" charset="0"/>
            </a:endParaRPr>
          </a:p>
        </p:txBody>
      </p:sp>
      <p:pic>
        <p:nvPicPr>
          <p:cNvPr id="3074" name="Picture 2" descr="D:\История Архив разное\Захарова Нина Пантелеевна\Захарова Н.П. для выставки\почетная грамота 06.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332656"/>
            <a:ext cx="4464000" cy="639734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5297"/>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1472" y="5373216"/>
            <a:ext cx="7816952" cy="864096"/>
          </a:xfrm>
        </p:spPr>
        <p:txBody>
          <a:bodyPr>
            <a:normAutofit/>
          </a:bodyPr>
          <a:lstStyle/>
          <a:p>
            <a:r>
              <a:rPr lang="ru-RU" sz="2000" dirty="0">
                <a:latin typeface="Times New Roman" pitchFamily="18" charset="0"/>
                <a:cs typeface="Times New Roman" pitchFamily="18" charset="0"/>
              </a:rPr>
              <a:t>Советские бойцы форсируют водную </a:t>
            </a:r>
            <a:r>
              <a:rPr lang="ru-RU" sz="2000" dirty="0" smtClean="0">
                <a:latin typeface="Times New Roman" pitchFamily="18" charset="0"/>
                <a:cs typeface="Times New Roman" pitchFamily="18" charset="0"/>
              </a:rPr>
              <a:t>преграду. 1942 г. </a:t>
            </a:r>
            <a:endParaRPr lang="ru-RU" sz="2000" dirty="0">
              <a:latin typeface="Times New Roman" pitchFamily="18" charset="0"/>
              <a:cs typeface="Times New Roman" pitchFamily="18" charset="0"/>
            </a:endParaRPr>
          </a:p>
        </p:txBody>
      </p:sp>
      <p:pic>
        <p:nvPicPr>
          <p:cNvPr id="4098" name="Picture 2" descr="D:\История Архив разное\Захарова Нина Пантелеевна\Захарова Н.П. для выставки\Почетная грамота 08.03.1961г.Обком.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623633"/>
            <a:ext cx="8172000" cy="54897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5343"/>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История Архив разное\Захарова Нина Пантелеевна\Захарова Н.П. для выставки\Газета Ленинец 10.07.1966 г.награждение Указ.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2420888"/>
            <a:ext cx="8051132" cy="3636000"/>
          </a:xfrm>
          <a:prstGeom prst="rect">
            <a:avLst/>
          </a:prstGeom>
          <a:noFill/>
          <a:extLst>
            <a:ext uri="{909E8E84-426E-40DD-AFC4-6F175D3DCCD1}">
              <a14:hiddenFill xmlns:a14="http://schemas.microsoft.com/office/drawing/2010/main">
                <a:solidFill>
                  <a:srgbClr val="FFFFFF"/>
                </a:solidFill>
              </a14:hiddenFill>
            </a:ext>
          </a:extLst>
        </p:spPr>
      </p:pic>
      <p:sp>
        <p:nvSpPr>
          <p:cNvPr id="3" name="Объект 2"/>
          <p:cNvSpPr>
            <a:spLocks noGrp="1"/>
          </p:cNvSpPr>
          <p:nvPr>
            <p:ph idx="1"/>
          </p:nvPr>
        </p:nvSpPr>
        <p:spPr>
          <a:xfrm>
            <a:off x="251520" y="404665"/>
            <a:ext cx="8712968" cy="6048672"/>
          </a:xfrm>
        </p:spPr>
        <p:txBody>
          <a:bodyPr>
            <a:noAutofit/>
          </a:bodyPr>
          <a:lstStyle/>
          <a:p>
            <a:pPr marL="0" indent="0" algn="ctr">
              <a:spcBef>
                <a:spcPts val="0"/>
              </a:spcBef>
              <a:buNone/>
            </a:pPr>
            <a:r>
              <a:rPr lang="ru-RU" dirty="0" smtClean="0">
                <a:solidFill>
                  <a:schemeClr val="tx1"/>
                </a:solidFill>
                <a:latin typeface="Times New Roman" pitchFamily="18" charset="0"/>
                <a:cs typeface="Times New Roman" pitchFamily="18" charset="0"/>
              </a:rPr>
              <a:t>Указ президиума Верховного Совета СССР о присвоении звания Героя </a:t>
            </a:r>
            <a:r>
              <a:rPr lang="ru-RU" dirty="0">
                <a:solidFill>
                  <a:schemeClr val="tx1"/>
                </a:solidFill>
                <a:latin typeface="Times New Roman" pitchFamily="18" charset="0"/>
                <a:cs typeface="Times New Roman" pitchFamily="18" charset="0"/>
              </a:rPr>
              <a:t>С</a:t>
            </a:r>
            <a:r>
              <a:rPr lang="ru-RU" dirty="0" smtClean="0">
                <a:solidFill>
                  <a:schemeClr val="tx1"/>
                </a:solidFill>
                <a:latin typeface="Times New Roman" pitchFamily="18" charset="0"/>
                <a:cs typeface="Times New Roman" pitchFamily="18" charset="0"/>
              </a:rPr>
              <a:t>оциалистического Труда с вручением ордена Ленина и Золотой медали «Серп и молот» Захаровой Н.П. </a:t>
            </a:r>
          </a:p>
          <a:p>
            <a:pPr marL="0" indent="0" algn="ctr">
              <a:spcBef>
                <a:spcPts val="0"/>
              </a:spcBef>
              <a:buNone/>
            </a:pPr>
            <a:r>
              <a:rPr lang="ru-RU" dirty="0" smtClean="0">
                <a:solidFill>
                  <a:schemeClr val="tx1"/>
                </a:solidFill>
                <a:latin typeface="Times New Roman" pitchFamily="18" charset="0"/>
                <a:cs typeface="Times New Roman" pitchFamily="18" charset="0"/>
              </a:rPr>
              <a:t>Газета «Ленинец» от 10 июля 1966г. Ф.Р- 133. Оп.1.Д.28.Л .13.</a:t>
            </a:r>
            <a:endParaRPr lang="ru-RU" dirty="0"/>
          </a:p>
        </p:txBody>
      </p:sp>
      <p:sp>
        <p:nvSpPr>
          <p:cNvPr id="2" name="Заголовок 1"/>
          <p:cNvSpPr>
            <a:spLocks noGrp="1"/>
          </p:cNvSpPr>
          <p:nvPr>
            <p:ph type="title"/>
          </p:nvPr>
        </p:nvSpPr>
        <p:spPr>
          <a:xfrm>
            <a:off x="323528" y="338328"/>
            <a:ext cx="8568952" cy="2082560"/>
          </a:xfrm>
        </p:spPr>
        <p:txBody>
          <a:bodyPr>
            <a:normAutofit/>
          </a:bodyPr>
          <a:lstStyle/>
          <a:p>
            <a:endParaRPr lang="ru-RU" sz="2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125354004"/>
      </p:ext>
    </p:extLst>
  </p:cSld>
  <p:clrMapOvr>
    <a:masterClrMapping/>
  </p:clrMapOvr>
  <p:transition advTm="5188"/>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72068" y="5517232"/>
            <a:ext cx="7408333" cy="608930"/>
          </a:xfrm>
        </p:spPr>
        <p:txBody>
          <a:bodyPr>
            <a:normAutofit/>
          </a:bodyPr>
          <a:lstStyle/>
          <a:p>
            <a:pPr marL="0" indent="0">
              <a:buNone/>
            </a:pPr>
            <a:endParaRPr lang="ru-RU" dirty="0"/>
          </a:p>
        </p:txBody>
      </p:sp>
      <p:sp>
        <p:nvSpPr>
          <p:cNvPr id="2" name="Заголовок 1"/>
          <p:cNvSpPr>
            <a:spLocks noGrp="1"/>
          </p:cNvSpPr>
          <p:nvPr>
            <p:ph type="title"/>
          </p:nvPr>
        </p:nvSpPr>
        <p:spPr/>
        <p:txBody>
          <a:bodyPr>
            <a:noAutofit/>
          </a:bodyPr>
          <a:lstStyle/>
          <a:p>
            <a:r>
              <a:rPr lang="ru-RU" sz="2800" dirty="0" smtClean="0">
                <a:solidFill>
                  <a:schemeClr val="tx1"/>
                </a:solidFill>
                <a:latin typeface="Times New Roman" pitchFamily="18" charset="0"/>
                <a:cs typeface="Times New Roman" pitchFamily="18" charset="0"/>
              </a:rPr>
              <a:t/>
            </a:r>
            <a:br>
              <a:rPr lang="ru-RU" sz="2800" dirty="0" smtClean="0">
                <a:solidFill>
                  <a:schemeClr val="tx1"/>
                </a:solidFill>
                <a:latin typeface="Times New Roman" pitchFamily="18" charset="0"/>
                <a:cs typeface="Times New Roman" pitchFamily="18" charset="0"/>
              </a:rPr>
            </a:br>
            <a:r>
              <a:rPr lang="ru-RU" sz="2800" dirty="0" smtClean="0">
                <a:solidFill>
                  <a:schemeClr val="tx1"/>
                </a:solidFill>
                <a:latin typeface="Times New Roman" pitchFamily="18" charset="0"/>
                <a:cs typeface="Times New Roman" pitchFamily="18" charset="0"/>
              </a:rPr>
              <a:t>Награждение Героя Социалистического Труда </a:t>
            </a:r>
            <a:r>
              <a:rPr lang="ru-RU" sz="2800" dirty="0">
                <a:solidFill>
                  <a:schemeClr val="tx1"/>
                </a:solidFill>
                <a:latin typeface="Times New Roman" pitchFamily="18" charset="0"/>
                <a:cs typeface="Times New Roman" pitchFamily="18" charset="0"/>
              </a:rPr>
              <a:t>с вручением ордена Ленина и Золотой медали «Серп и молот» Захаровой Н.П. </a:t>
            </a:r>
            <a:r>
              <a:rPr lang="ru-RU" sz="2800" dirty="0" smtClean="0">
                <a:solidFill>
                  <a:schemeClr val="tx1"/>
                </a:solidFill>
                <a:latin typeface="Times New Roman" pitchFamily="18" charset="0"/>
                <a:cs typeface="Times New Roman" pitchFamily="18" charset="0"/>
              </a:rPr>
              <a:t>23 июня </a:t>
            </a:r>
            <a:r>
              <a:rPr lang="ru-RU" sz="2800" dirty="0">
                <a:solidFill>
                  <a:schemeClr val="tx1"/>
                </a:solidFill>
                <a:latin typeface="Times New Roman" pitchFamily="18" charset="0"/>
                <a:cs typeface="Times New Roman" pitchFamily="18" charset="0"/>
              </a:rPr>
              <a:t>1966 года. </a:t>
            </a:r>
            <a:r>
              <a:rPr lang="ru-RU" sz="2800" dirty="0" smtClean="0">
                <a:solidFill>
                  <a:schemeClr val="tx1"/>
                </a:solidFill>
                <a:latin typeface="Times New Roman" pitchFamily="18" charset="0"/>
                <a:cs typeface="Times New Roman" pitchFamily="18" charset="0"/>
              </a:rPr>
              <a:t/>
            </a:r>
            <a:br>
              <a:rPr lang="ru-RU" sz="2800" dirty="0" smtClean="0">
                <a:solidFill>
                  <a:schemeClr val="tx1"/>
                </a:solidFill>
                <a:latin typeface="Times New Roman" pitchFamily="18" charset="0"/>
                <a:cs typeface="Times New Roman" pitchFamily="18" charset="0"/>
              </a:rPr>
            </a:br>
            <a:endParaRPr lang="ru-RU" sz="2800" dirty="0">
              <a:solidFill>
                <a:srgbClr val="FF0000"/>
              </a:solidFill>
              <a:latin typeface="Times New Roman" pitchFamily="18" charset="0"/>
              <a:cs typeface="Times New Roman" pitchFamily="18" charset="0"/>
            </a:endParaRPr>
          </a:p>
        </p:txBody>
      </p:sp>
      <p:pic>
        <p:nvPicPr>
          <p:cNvPr id="8195" name="Picture 3" descr="D:\История Архив разное\Захарова Нина Пантелеевна\Захарова Н.П. для выставки\Награждение фото.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935" y="1674000"/>
            <a:ext cx="7229044" cy="518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2650"/>
      </p:ext>
    </p:extLst>
  </p:cSld>
  <p:clrMapOvr>
    <a:masterClrMapping/>
  </p:clrMapOvr>
  <p:transition advTm="5188"/>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251520" y="4870227"/>
            <a:ext cx="8568952" cy="1367085"/>
          </a:xfrm>
          <a:prstGeom prst="rect">
            <a:avLst/>
          </a:prstGeom>
        </p:spPr>
        <p:txBody>
          <a:bodyPr vert="horz" lIns="91440" tIns="45720" rIns="91440" bIns="45720" rtlCol="0" anchor="ctr">
            <a:noAutofit/>
          </a:bodyPr>
          <a:lstStyle/>
          <a:p>
            <a:pPr lvl="0" algn="ctr">
              <a:spcBef>
                <a:spcPct val="0"/>
              </a:spcBef>
              <a:defRPr/>
            </a:pPr>
            <a:r>
              <a:rPr lang="ru-RU" sz="2800" dirty="0" smtClean="0">
                <a:latin typeface="Times New Roman" pitchFamily="18" charset="0"/>
                <a:ea typeface="+mj-ea"/>
                <a:cs typeface="Times New Roman" pitchFamily="18" charset="0"/>
              </a:rPr>
              <a:t>Им присвоено звание Героя Социалистического Труда.</a:t>
            </a:r>
          </a:p>
          <a:p>
            <a:pPr lvl="0" algn="ctr">
              <a:spcBef>
                <a:spcPct val="0"/>
              </a:spcBef>
              <a:defRPr/>
            </a:pPr>
            <a:r>
              <a:rPr lang="ru-RU" sz="2800" dirty="0" smtClean="0">
                <a:latin typeface="Times New Roman" pitchFamily="18" charset="0"/>
                <a:ea typeface="+mj-ea"/>
                <a:cs typeface="Times New Roman" pitchFamily="18" charset="0"/>
              </a:rPr>
              <a:t> </a:t>
            </a:r>
            <a:r>
              <a:rPr lang="ru-RU" sz="2800" dirty="0">
                <a:latin typeface="Times New Roman" pitchFamily="18" charset="0"/>
                <a:cs typeface="Times New Roman" pitchFamily="18" charset="0"/>
              </a:rPr>
              <a:t>Газета </a:t>
            </a:r>
            <a:r>
              <a:rPr lang="ru-RU" sz="2800" dirty="0" smtClean="0">
                <a:latin typeface="Times New Roman" pitchFamily="18" charset="0"/>
                <a:cs typeface="Times New Roman" pitchFamily="18" charset="0"/>
              </a:rPr>
              <a:t>«Молот» </a:t>
            </a:r>
            <a:r>
              <a:rPr lang="ru-RU" sz="2800" dirty="0">
                <a:latin typeface="Times New Roman" pitchFamily="18" charset="0"/>
                <a:cs typeface="Times New Roman" pitchFamily="18" charset="0"/>
              </a:rPr>
              <a:t>от 07 июля1966 года </a:t>
            </a:r>
            <a:endParaRPr kumimoji="0" lang="ru-RU" sz="2800" b="0" i="0" u="none" strike="noStrike" kern="1200" cap="none" spc="0" normalizeH="0" baseline="0" noProof="0" dirty="0" smtClean="0">
              <a:ln>
                <a:noFill/>
              </a:ln>
              <a:solidFill>
                <a:srgbClr val="FF0000"/>
              </a:solidFill>
              <a:effectLst/>
              <a:uLnTx/>
              <a:uFillTx/>
              <a:latin typeface="Times New Roman" pitchFamily="18" charset="0"/>
              <a:ea typeface="+mj-ea"/>
              <a:cs typeface="Times New Roman" pitchFamily="18" charset="0"/>
            </a:endParaRPr>
          </a:p>
        </p:txBody>
      </p:sp>
      <p:pic>
        <p:nvPicPr>
          <p:cNvPr id="6146" name="Picture 2" descr="D:\История Архив разное\Захарова Нина Пантелеевна\Захарова Н.П. для выставки\Газета Молот 07.07.1966 года присвоение звания герой соц.труда.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870" y="1209463"/>
            <a:ext cx="8096251" cy="3673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5928177"/>
      </p:ext>
    </p:extLst>
  </p:cSld>
  <p:clrMapOvr>
    <a:masterClrMapping/>
  </p:clrMapOvr>
  <p:transition advTm="5062"/>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Волна">
  <a:themeElements>
    <a:clrScheme name="Аспект">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1871</TotalTime>
  <Words>353</Words>
  <Application>Microsoft Office PowerPoint</Application>
  <PresentationFormat>Экран (4:3)</PresentationFormat>
  <Paragraphs>45</Paragraphs>
  <Slides>18</Slides>
  <Notes>3</Notes>
  <HiddenSlides>0</HiddenSlides>
  <MMClips>0</MMClips>
  <ScaleCrop>false</ScaleCrop>
  <HeadingPairs>
    <vt:vector size="4" baseType="variant">
      <vt:variant>
        <vt:lpstr>Тема</vt:lpstr>
      </vt:variant>
      <vt:variant>
        <vt:i4>1</vt:i4>
      </vt:variant>
      <vt:variant>
        <vt:lpstr>Заголовки слайдов</vt:lpstr>
      </vt:variant>
      <vt:variant>
        <vt:i4>18</vt:i4>
      </vt:variant>
    </vt:vector>
  </HeadingPairs>
  <TitlesOfParts>
    <vt:vector size="19" baseType="lpstr">
      <vt:lpstr>Волна</vt:lpstr>
      <vt:lpstr>Захарова Нина Пантелеевна  Герой Социалистического Труда  трактористка колхоза имени Орджоникидзе ф.Р-133 оп.1 д.28 л.1</vt:lpstr>
      <vt:lpstr>Презентация PowerPoint</vt:lpstr>
      <vt:lpstr>Презентация PowerPoint</vt:lpstr>
      <vt:lpstr>Презентация PowerPoint</vt:lpstr>
      <vt:lpstr>Почетная грамота Комитета профсоюза рабочих и служащих МТС и земельных органов Захаровой Нины Пантелеевны- трактористки Ново-Цимлянской МТС за высокие показатели в работе.  Ф.Р-133.Оп.1.Д.28 л.2. </vt:lpstr>
      <vt:lpstr>Советские бойцы форсируют водную преграду. 1942 г. </vt:lpstr>
      <vt:lpstr>Презентация PowerPoint</vt:lpstr>
      <vt:lpstr> Награждение Героя Социалистического Труда с вручением ордена Ленина и Золотой медали «Серп и молот» Захаровой Н.П. 23 июня 1966 года.  </vt:lpstr>
      <vt:lpstr>Презентация PowerPoint</vt:lpstr>
      <vt:lpstr> Газета «Молот»  01 декабря 1967 года</vt:lpstr>
      <vt:lpstr> </vt:lpstr>
      <vt:lpstr>Газета «Молот» от 15июня 1968 года №138</vt:lpstr>
      <vt:lpstr>Презентация PowerPoint</vt:lpstr>
      <vt:lpstr>Газета «Ленинец» 20.01.1971 года ф.133 оп.1  д.28 л.17</vt:lpstr>
      <vt:lpstr>  Герой Социалистического Труда, бывшая трактористка,  Н.П. Захарова ведет работу по пропаганде механизаторских профессий среди молодежи. Газета «Ленинец»  08 марта 1977 года ф.133 оп.1 д.28 л.18 к.</vt:lpstr>
      <vt:lpstr> Второй съезд женщин Ростовской  области 29 сентября 1967 года. Ф.Р-133.Оп.1 Д.128.Л.12</vt:lpstr>
      <vt:lpstr>Захарова Нина Пантелеевна родилась 20 августа 1925г.  в х. Поздняков Цимлянского района. Здесь ходила в школу, здесь познала тяжелый крестьянский труд. Отсюда уехала в Морозовск на курсы трактористов, а после окончания учебы вернулась на малую родину.  В грозные годы войны, когда практически все мужчины  ушли на фронт, Нина Пантелеевна стала ведущим   механизатором в бывшем колхозе им. Орджоникидзе.  Она не только водила тракторы, комбайны и автомашины,  но и обучала этим мужским профессиям своих сверстниц.  После войны, Нина Пантелеевна, так и осталась верна до конца любимым тракторам и еще долгое время была лучшим  механизатором района. За ударный труд и активное участие в общественной жизни  ее неоднократно награждали и избирали членом правления,  членом парткома колхоза им. Орджоникидзе, а также  депутатом районного и местного Советов. В июне 1966г. Президиум Верховного Совета СССР   присвоил Нине Пантелеевне Захаровой высокое звание Героя   Социалистического Труда. Умерла в ст. Новоцимлянской 5 февраля 2005г.   </vt:lpstr>
      <vt:lpstr>Презентация PowerPoint</vt:lpstr>
    </vt:vector>
  </TitlesOfParts>
  <Company>Архив</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Фотоальбом</dc:title>
  <dc:creator>Архивист</dc:creator>
  <cp:lastModifiedBy>user</cp:lastModifiedBy>
  <cp:revision>158</cp:revision>
  <dcterms:created xsi:type="dcterms:W3CDTF">2018-08-07T08:00:27Z</dcterms:created>
  <dcterms:modified xsi:type="dcterms:W3CDTF">2021-04-22T12:53:27Z</dcterms:modified>
</cp:coreProperties>
</file>