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4" r:id="rId2"/>
    <p:sldMasterId id="2147483666" r:id="rId3"/>
  </p:sldMasterIdLst>
  <p:notesMasterIdLst>
    <p:notesMasterId r:id="rId14"/>
  </p:notesMasterIdLst>
  <p:handoutMasterIdLst>
    <p:handoutMasterId r:id="rId15"/>
  </p:handoutMasterIdLst>
  <p:sldIdLst>
    <p:sldId id="347" r:id="rId4"/>
    <p:sldId id="411" r:id="rId5"/>
    <p:sldId id="407" r:id="rId6"/>
    <p:sldId id="410" r:id="rId7"/>
    <p:sldId id="412" r:id="rId8"/>
    <p:sldId id="413" r:id="rId9"/>
    <p:sldId id="387" r:id="rId10"/>
    <p:sldId id="388" r:id="rId11"/>
    <p:sldId id="414" r:id="rId12"/>
    <p:sldId id="415" r:id="rId13"/>
  </p:sldIdLst>
  <p:sldSz cx="12839700" cy="722630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6420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2840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92600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56800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3210001" algn="l" defTabSz="12840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852001" algn="l" defTabSz="12840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4494002" algn="l" defTabSz="12840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5136002" algn="l" defTabSz="12840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75" userDrawn="1">
          <p15:clr>
            <a:srgbClr val="A4A3A4"/>
          </p15:clr>
        </p15:guide>
        <p15:guide id="2" pos="5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лашников Анатолий Александрович" initials="КАА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AF3D"/>
    <a:srgbClr val="CCCC00"/>
    <a:srgbClr val="E6A800"/>
    <a:srgbClr val="92D050"/>
    <a:srgbClr val="FFFF66"/>
    <a:srgbClr val="FFFFCC"/>
    <a:srgbClr val="FFAD20"/>
    <a:srgbClr val="50B848"/>
    <a:srgbClr val="DFC80B"/>
    <a:srgbClr val="D2BC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54" autoAdjust="0"/>
    <p:restoredTop sz="96270" autoAdjust="0"/>
  </p:normalViewPr>
  <p:slideViewPr>
    <p:cSldViewPr>
      <p:cViewPr varScale="1">
        <p:scale>
          <a:sx n="91" d="100"/>
          <a:sy n="91" d="100"/>
        </p:scale>
        <p:origin x="450" y="78"/>
      </p:cViewPr>
      <p:guideLst>
        <p:guide orient="horz" pos="2275"/>
        <p:guide pos="5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593CC80C-4848-4B81-821F-A12EE8A675BB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395B5455-E1D7-42C3-8C27-07CEE1A3F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401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D605646-D153-4804-984F-A68B5EE74C0D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A3E126E-ED9B-4EAE-9B6F-98E0DC7D8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266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685" kern="1200">
        <a:solidFill>
          <a:schemeClr val="tx1"/>
        </a:solidFill>
        <a:latin typeface="+mn-lt"/>
        <a:ea typeface="+mn-ea"/>
        <a:cs typeface="+mn-cs"/>
      </a:defRPr>
    </a:lvl1pPr>
    <a:lvl2pPr marL="642000" algn="l" rtl="0" fontAlgn="base">
      <a:spcBef>
        <a:spcPct val="30000"/>
      </a:spcBef>
      <a:spcAft>
        <a:spcPct val="0"/>
      </a:spcAft>
      <a:defRPr sz="1685" kern="1200">
        <a:solidFill>
          <a:schemeClr val="tx1"/>
        </a:solidFill>
        <a:latin typeface="+mn-lt"/>
        <a:ea typeface="+mn-ea"/>
        <a:cs typeface="+mn-cs"/>
      </a:defRPr>
    </a:lvl2pPr>
    <a:lvl3pPr marL="1284000" algn="l" rtl="0" fontAlgn="base">
      <a:spcBef>
        <a:spcPct val="30000"/>
      </a:spcBef>
      <a:spcAft>
        <a:spcPct val="0"/>
      </a:spcAft>
      <a:defRPr sz="1685" kern="1200">
        <a:solidFill>
          <a:schemeClr val="tx1"/>
        </a:solidFill>
        <a:latin typeface="+mn-lt"/>
        <a:ea typeface="+mn-ea"/>
        <a:cs typeface="+mn-cs"/>
      </a:defRPr>
    </a:lvl3pPr>
    <a:lvl4pPr marL="1926001" algn="l" rtl="0" fontAlgn="base">
      <a:spcBef>
        <a:spcPct val="30000"/>
      </a:spcBef>
      <a:spcAft>
        <a:spcPct val="0"/>
      </a:spcAft>
      <a:defRPr sz="1685" kern="1200">
        <a:solidFill>
          <a:schemeClr val="tx1"/>
        </a:solidFill>
        <a:latin typeface="+mn-lt"/>
        <a:ea typeface="+mn-ea"/>
        <a:cs typeface="+mn-cs"/>
      </a:defRPr>
    </a:lvl4pPr>
    <a:lvl5pPr marL="2568001" algn="l" rtl="0" fontAlgn="base">
      <a:spcBef>
        <a:spcPct val="30000"/>
      </a:spcBef>
      <a:spcAft>
        <a:spcPct val="0"/>
      </a:spcAft>
      <a:defRPr sz="1685" kern="1200">
        <a:solidFill>
          <a:schemeClr val="tx1"/>
        </a:solidFill>
        <a:latin typeface="+mn-lt"/>
        <a:ea typeface="+mn-ea"/>
        <a:cs typeface="+mn-cs"/>
      </a:defRPr>
    </a:lvl5pPr>
    <a:lvl6pPr marL="3210001" algn="l" defTabSz="1284000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6pPr>
    <a:lvl7pPr marL="3852001" algn="l" defTabSz="1284000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7pPr>
    <a:lvl8pPr marL="4494002" algn="l" defTabSz="1284000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8pPr>
    <a:lvl9pPr marL="5136002" algn="l" defTabSz="1284000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845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593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621F93-440F-EB47-B7FC-217DA2A4C41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245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10350" cy="37211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2" y="4716024"/>
            <a:ext cx="5438792" cy="4465615"/>
          </a:xfrm>
          <a:noFill/>
          <a:ln/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71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1985" y="6697872"/>
            <a:ext cx="2995930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6898" y="6697872"/>
            <a:ext cx="4065905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01785" y="6697872"/>
            <a:ext cx="2995930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7B1F3-ABB6-42BF-BAAD-CA5741C29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402" y="384734"/>
            <a:ext cx="11074241" cy="139675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402" y="1771448"/>
            <a:ext cx="5431794" cy="868159"/>
          </a:xfrm>
        </p:spPr>
        <p:txBody>
          <a:bodyPr anchor="b"/>
          <a:lstStyle>
            <a:lvl1pPr marL="0" indent="0">
              <a:buNone/>
              <a:defRPr sz="2527" b="1"/>
            </a:lvl1pPr>
            <a:lvl2pPr marL="481477" indent="0">
              <a:buNone/>
              <a:defRPr sz="2106" b="1"/>
            </a:lvl2pPr>
            <a:lvl3pPr marL="962955" indent="0">
              <a:buNone/>
              <a:defRPr sz="1896" b="1"/>
            </a:lvl3pPr>
            <a:lvl4pPr marL="1444432" indent="0">
              <a:buNone/>
              <a:defRPr sz="1685" b="1"/>
            </a:lvl4pPr>
            <a:lvl5pPr marL="1925909" indent="0">
              <a:buNone/>
              <a:defRPr sz="1685" b="1"/>
            </a:lvl5pPr>
            <a:lvl6pPr marL="2407387" indent="0">
              <a:buNone/>
              <a:defRPr sz="1685" b="1"/>
            </a:lvl6pPr>
            <a:lvl7pPr marL="2888864" indent="0">
              <a:buNone/>
              <a:defRPr sz="1685" b="1"/>
            </a:lvl7pPr>
            <a:lvl8pPr marL="3370341" indent="0">
              <a:buNone/>
              <a:defRPr sz="1685" b="1"/>
            </a:lvl8pPr>
            <a:lvl9pPr marL="3851819" indent="0">
              <a:buNone/>
              <a:defRPr sz="168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4402" y="2639607"/>
            <a:ext cx="5431794" cy="38824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0098" y="1771448"/>
            <a:ext cx="5458545" cy="868159"/>
          </a:xfrm>
        </p:spPr>
        <p:txBody>
          <a:bodyPr anchor="b"/>
          <a:lstStyle>
            <a:lvl1pPr marL="0" indent="0">
              <a:buNone/>
              <a:defRPr sz="2527" b="1"/>
            </a:lvl1pPr>
            <a:lvl2pPr marL="481477" indent="0">
              <a:buNone/>
              <a:defRPr sz="2106" b="1"/>
            </a:lvl2pPr>
            <a:lvl3pPr marL="962955" indent="0">
              <a:buNone/>
              <a:defRPr sz="1896" b="1"/>
            </a:lvl3pPr>
            <a:lvl4pPr marL="1444432" indent="0">
              <a:buNone/>
              <a:defRPr sz="1685" b="1"/>
            </a:lvl4pPr>
            <a:lvl5pPr marL="1925909" indent="0">
              <a:buNone/>
              <a:defRPr sz="1685" b="1"/>
            </a:lvl5pPr>
            <a:lvl6pPr marL="2407387" indent="0">
              <a:buNone/>
              <a:defRPr sz="1685" b="1"/>
            </a:lvl6pPr>
            <a:lvl7pPr marL="2888864" indent="0">
              <a:buNone/>
              <a:defRPr sz="1685" b="1"/>
            </a:lvl7pPr>
            <a:lvl8pPr marL="3370341" indent="0">
              <a:buNone/>
              <a:defRPr sz="1685" b="1"/>
            </a:lvl8pPr>
            <a:lvl9pPr marL="3851819" indent="0">
              <a:buNone/>
              <a:defRPr sz="168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098" y="2639607"/>
            <a:ext cx="5458545" cy="38824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447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572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673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402" y="481753"/>
            <a:ext cx="4141137" cy="1686137"/>
          </a:xfrm>
        </p:spPr>
        <p:txBody>
          <a:bodyPr anchor="b"/>
          <a:lstStyle>
            <a:lvl1pPr>
              <a:defRPr sz="337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545" y="1040454"/>
            <a:ext cx="6500098" cy="5135357"/>
          </a:xfrm>
        </p:spPr>
        <p:txBody>
          <a:bodyPr/>
          <a:lstStyle>
            <a:lvl1pPr>
              <a:defRPr sz="3370"/>
            </a:lvl1pPr>
            <a:lvl2pPr>
              <a:defRPr sz="2949"/>
            </a:lvl2pPr>
            <a:lvl3pPr>
              <a:defRPr sz="2527"/>
            </a:lvl3pPr>
            <a:lvl4pPr>
              <a:defRPr sz="2106"/>
            </a:lvl4pPr>
            <a:lvl5pPr>
              <a:defRPr sz="2106"/>
            </a:lvl5pPr>
            <a:lvl6pPr>
              <a:defRPr sz="2106"/>
            </a:lvl6pPr>
            <a:lvl7pPr>
              <a:defRPr sz="2106"/>
            </a:lvl7pPr>
            <a:lvl8pPr>
              <a:defRPr sz="2106"/>
            </a:lvl8pPr>
            <a:lvl9pPr>
              <a:defRPr sz="210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4402" y="2167890"/>
            <a:ext cx="4141137" cy="4016284"/>
          </a:xfrm>
        </p:spPr>
        <p:txBody>
          <a:bodyPr/>
          <a:lstStyle>
            <a:lvl1pPr marL="0" indent="0">
              <a:buNone/>
              <a:defRPr sz="1685"/>
            </a:lvl1pPr>
            <a:lvl2pPr marL="481477" indent="0">
              <a:buNone/>
              <a:defRPr sz="1474"/>
            </a:lvl2pPr>
            <a:lvl3pPr marL="962955" indent="0">
              <a:buNone/>
              <a:defRPr sz="1264"/>
            </a:lvl3pPr>
            <a:lvl4pPr marL="1444432" indent="0">
              <a:buNone/>
              <a:defRPr sz="1053"/>
            </a:lvl4pPr>
            <a:lvl5pPr marL="1925909" indent="0">
              <a:buNone/>
              <a:defRPr sz="1053"/>
            </a:lvl5pPr>
            <a:lvl6pPr marL="2407387" indent="0">
              <a:buNone/>
              <a:defRPr sz="1053"/>
            </a:lvl6pPr>
            <a:lvl7pPr marL="2888864" indent="0">
              <a:buNone/>
              <a:defRPr sz="1053"/>
            </a:lvl7pPr>
            <a:lvl8pPr marL="3370341" indent="0">
              <a:buNone/>
              <a:defRPr sz="1053"/>
            </a:lvl8pPr>
            <a:lvl9pPr marL="3851819" indent="0">
              <a:buNone/>
              <a:defRPr sz="105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906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402" y="481753"/>
            <a:ext cx="4141137" cy="1686137"/>
          </a:xfrm>
        </p:spPr>
        <p:txBody>
          <a:bodyPr anchor="b"/>
          <a:lstStyle>
            <a:lvl1pPr>
              <a:defRPr sz="337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58545" y="1040454"/>
            <a:ext cx="6500098" cy="5135357"/>
          </a:xfrm>
        </p:spPr>
        <p:txBody>
          <a:bodyPr anchor="t"/>
          <a:lstStyle>
            <a:lvl1pPr marL="0" indent="0">
              <a:buNone/>
              <a:defRPr sz="3370"/>
            </a:lvl1pPr>
            <a:lvl2pPr marL="481477" indent="0">
              <a:buNone/>
              <a:defRPr sz="2949"/>
            </a:lvl2pPr>
            <a:lvl3pPr marL="962955" indent="0">
              <a:buNone/>
              <a:defRPr sz="2527"/>
            </a:lvl3pPr>
            <a:lvl4pPr marL="1444432" indent="0">
              <a:buNone/>
              <a:defRPr sz="2106"/>
            </a:lvl4pPr>
            <a:lvl5pPr marL="1925909" indent="0">
              <a:buNone/>
              <a:defRPr sz="2106"/>
            </a:lvl5pPr>
            <a:lvl6pPr marL="2407387" indent="0">
              <a:buNone/>
              <a:defRPr sz="2106"/>
            </a:lvl6pPr>
            <a:lvl7pPr marL="2888864" indent="0">
              <a:buNone/>
              <a:defRPr sz="2106"/>
            </a:lvl7pPr>
            <a:lvl8pPr marL="3370341" indent="0">
              <a:buNone/>
              <a:defRPr sz="2106"/>
            </a:lvl8pPr>
            <a:lvl9pPr marL="3851819" indent="0">
              <a:buNone/>
              <a:defRPr sz="210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4402" y="2167890"/>
            <a:ext cx="4141137" cy="4016284"/>
          </a:xfrm>
        </p:spPr>
        <p:txBody>
          <a:bodyPr/>
          <a:lstStyle>
            <a:lvl1pPr marL="0" indent="0">
              <a:buNone/>
              <a:defRPr sz="1685"/>
            </a:lvl1pPr>
            <a:lvl2pPr marL="481477" indent="0">
              <a:buNone/>
              <a:defRPr sz="1474"/>
            </a:lvl2pPr>
            <a:lvl3pPr marL="962955" indent="0">
              <a:buNone/>
              <a:defRPr sz="1264"/>
            </a:lvl3pPr>
            <a:lvl4pPr marL="1444432" indent="0">
              <a:buNone/>
              <a:defRPr sz="1053"/>
            </a:lvl4pPr>
            <a:lvl5pPr marL="1925909" indent="0">
              <a:buNone/>
              <a:defRPr sz="1053"/>
            </a:lvl5pPr>
            <a:lvl6pPr marL="2407387" indent="0">
              <a:buNone/>
              <a:defRPr sz="1053"/>
            </a:lvl6pPr>
            <a:lvl7pPr marL="2888864" indent="0">
              <a:buNone/>
              <a:defRPr sz="1053"/>
            </a:lvl7pPr>
            <a:lvl8pPr marL="3370341" indent="0">
              <a:buNone/>
              <a:defRPr sz="1053"/>
            </a:lvl8pPr>
            <a:lvl9pPr marL="3851819" indent="0">
              <a:buNone/>
              <a:defRPr sz="105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18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35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88410" y="384734"/>
            <a:ext cx="2768560" cy="612395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729" y="384734"/>
            <a:ext cx="8145185" cy="612395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976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59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641985" y="6697872"/>
            <a:ext cx="2995930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6898" y="6697872"/>
            <a:ext cx="4065905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01785" y="6697872"/>
            <a:ext cx="2995930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072C5-E08C-46E1-A274-6DE4F5AC5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41985" y="6697872"/>
            <a:ext cx="2995930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6898" y="6697872"/>
            <a:ext cx="4065905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01785" y="6697872"/>
            <a:ext cx="2995930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8A920-23A8-45A0-BD4C-F6B1F544A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12839700" cy="1003316"/>
          </a:xfrm>
          <a:prstGeom prst="rect">
            <a:avLst/>
          </a:prstGeom>
        </p:spPr>
        <p:txBody>
          <a:bodyPr/>
          <a:lstStyle>
            <a:lvl1pPr marL="180000" algn="l">
              <a:lnSpc>
                <a:spcPct val="150000"/>
              </a:lnSpc>
              <a:defRPr sz="3000">
                <a:solidFill>
                  <a:srgbClr val="FFFF66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46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963" y="1182638"/>
            <a:ext cx="9629775" cy="2515823"/>
          </a:xfrm>
        </p:spPr>
        <p:txBody>
          <a:bodyPr anchor="b"/>
          <a:lstStyle>
            <a:lvl1pPr algn="ctr">
              <a:defRPr sz="63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963" y="3795481"/>
            <a:ext cx="9629775" cy="1744683"/>
          </a:xfrm>
        </p:spPr>
        <p:txBody>
          <a:bodyPr/>
          <a:lstStyle>
            <a:lvl1pPr marL="0" indent="0" algn="ctr">
              <a:buNone/>
              <a:defRPr sz="2527"/>
            </a:lvl1pPr>
            <a:lvl2pPr marL="481477" indent="0" algn="ctr">
              <a:buNone/>
              <a:defRPr sz="2106"/>
            </a:lvl2pPr>
            <a:lvl3pPr marL="962955" indent="0" algn="ctr">
              <a:buNone/>
              <a:defRPr sz="1896"/>
            </a:lvl3pPr>
            <a:lvl4pPr marL="1444432" indent="0" algn="ctr">
              <a:buNone/>
              <a:defRPr sz="1685"/>
            </a:lvl4pPr>
            <a:lvl5pPr marL="1925909" indent="0" algn="ctr">
              <a:buNone/>
              <a:defRPr sz="1685"/>
            </a:lvl5pPr>
            <a:lvl6pPr marL="2407387" indent="0" algn="ctr">
              <a:buNone/>
              <a:defRPr sz="1685"/>
            </a:lvl6pPr>
            <a:lvl7pPr marL="2888864" indent="0" algn="ctr">
              <a:buNone/>
              <a:defRPr sz="1685"/>
            </a:lvl7pPr>
            <a:lvl8pPr marL="3370341" indent="0" algn="ctr">
              <a:buNone/>
              <a:defRPr sz="1685"/>
            </a:lvl8pPr>
            <a:lvl9pPr marL="3851819" indent="0" algn="ctr">
              <a:buNone/>
              <a:defRPr sz="1685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08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042" y="1801558"/>
            <a:ext cx="11074241" cy="3005940"/>
          </a:xfrm>
        </p:spPr>
        <p:txBody>
          <a:bodyPr anchor="b"/>
          <a:lstStyle>
            <a:lvl1pPr>
              <a:defRPr sz="63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6042" y="4835934"/>
            <a:ext cx="11074241" cy="1580753"/>
          </a:xfrm>
        </p:spPr>
        <p:txBody>
          <a:bodyPr/>
          <a:lstStyle>
            <a:lvl1pPr marL="0" indent="0">
              <a:buNone/>
              <a:defRPr sz="2527">
                <a:solidFill>
                  <a:schemeClr val="tx1">
                    <a:tint val="75000"/>
                  </a:schemeClr>
                </a:solidFill>
              </a:defRPr>
            </a:lvl1pPr>
            <a:lvl2pPr marL="481477" indent="0">
              <a:buNone/>
              <a:defRPr sz="2106">
                <a:solidFill>
                  <a:schemeClr val="tx1">
                    <a:tint val="75000"/>
                  </a:schemeClr>
                </a:solidFill>
              </a:defRPr>
            </a:lvl2pPr>
            <a:lvl3pPr marL="962955" indent="0">
              <a:buNone/>
              <a:defRPr sz="1896">
                <a:solidFill>
                  <a:schemeClr val="tx1">
                    <a:tint val="75000"/>
                  </a:schemeClr>
                </a:solidFill>
              </a:defRPr>
            </a:lvl3pPr>
            <a:lvl4pPr marL="1444432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4pPr>
            <a:lvl5pPr marL="1925909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5pPr>
            <a:lvl6pPr marL="2407387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6pPr>
            <a:lvl7pPr marL="2888864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7pPr>
            <a:lvl8pPr marL="3370341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8pPr>
            <a:lvl9pPr marL="3851819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1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2729" y="1923668"/>
            <a:ext cx="5456873" cy="45850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098" y="1923668"/>
            <a:ext cx="5456873" cy="45850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5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36728" y="1061999"/>
            <a:ext cx="11555730" cy="476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1"/>
            <a:ext cx="12839700" cy="588813"/>
          </a:xfrm>
          <a:prstGeom prst="rect">
            <a:avLst/>
          </a:prstGeom>
          <a:solidFill>
            <a:srgbClr val="51A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75234" y="0"/>
            <a:ext cx="11555730" cy="59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6" r:id="rId2"/>
    <p:sldLayoutId id="2147483655" r:id="rId3"/>
    <p:sldLayoutId id="2147483662" r:id="rId4"/>
  </p:sldLayoutIdLst>
  <p:hf sldNum="0" hdr="0" ftr="0" dt="0"/>
  <p:txStyles>
    <p:titleStyle>
      <a:lvl1pPr algn="l" rtl="0" fontAlgn="base">
        <a:lnSpc>
          <a:spcPts val="3000"/>
        </a:lnSpc>
        <a:spcBef>
          <a:spcPct val="0"/>
        </a:spcBef>
        <a:spcAft>
          <a:spcPct val="0"/>
        </a:spcAft>
        <a:defRPr sz="2700" kern="1200" baseline="0">
          <a:solidFill>
            <a:srgbClr val="FFFF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>
              <a:lumMod val="85000"/>
              <a:lumOff val="15000"/>
            </a:schemeClr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>
              <a:lumMod val="85000"/>
              <a:lumOff val="15000"/>
            </a:schemeClr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>
              <a:lumMod val="85000"/>
              <a:lumOff val="15000"/>
            </a:schemeClr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39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2730" y="384734"/>
            <a:ext cx="11074241" cy="1396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730" y="1923668"/>
            <a:ext cx="11074241" cy="4585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2729" y="6697710"/>
            <a:ext cx="2888933" cy="384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3151" y="6697710"/>
            <a:ext cx="4333399" cy="384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8038" y="6697710"/>
            <a:ext cx="2888933" cy="384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72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sldNum="0" hdr="0" ftr="0" dt="0"/>
  <p:txStyles>
    <p:titleStyle>
      <a:lvl1pPr algn="l" defTabSz="962955" rtl="0" eaLnBrk="1" latinLnBrk="0" hangingPunct="1">
        <a:lnSpc>
          <a:spcPct val="90000"/>
        </a:lnSpc>
        <a:spcBef>
          <a:spcPct val="0"/>
        </a:spcBef>
        <a:buNone/>
        <a:defRPr sz="46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739" indent="-240739" algn="l" defTabSz="962955" rtl="0" eaLnBrk="1" latinLnBrk="0" hangingPunct="1">
        <a:lnSpc>
          <a:spcPct val="90000"/>
        </a:lnSpc>
        <a:spcBef>
          <a:spcPts val="1053"/>
        </a:spcBef>
        <a:buFont typeface="Arial" panose="020B0604020202020204" pitchFamily="34" charset="0"/>
        <a:buChar char="•"/>
        <a:defRPr sz="2949" kern="1200">
          <a:solidFill>
            <a:schemeClr val="tx1"/>
          </a:solidFill>
          <a:latin typeface="+mn-lt"/>
          <a:ea typeface="+mn-ea"/>
          <a:cs typeface="+mn-cs"/>
        </a:defRPr>
      </a:lvl1pPr>
      <a:lvl2pPr marL="722216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27" kern="1200">
          <a:solidFill>
            <a:schemeClr val="tx1"/>
          </a:solidFill>
          <a:latin typeface="+mn-lt"/>
          <a:ea typeface="+mn-ea"/>
          <a:cs typeface="+mn-cs"/>
        </a:defRPr>
      </a:lvl2pPr>
      <a:lvl3pPr marL="1203693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6" kern="1200">
          <a:solidFill>
            <a:schemeClr val="tx1"/>
          </a:solidFill>
          <a:latin typeface="+mn-lt"/>
          <a:ea typeface="+mn-ea"/>
          <a:cs typeface="+mn-cs"/>
        </a:defRPr>
      </a:lvl3pPr>
      <a:lvl4pPr marL="1685171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4pPr>
      <a:lvl5pPr marL="2166648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5pPr>
      <a:lvl6pPr marL="2648125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6pPr>
      <a:lvl7pPr marL="3129603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7pPr>
      <a:lvl8pPr marL="3611080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8pPr>
      <a:lvl9pPr marL="4092557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1pPr>
      <a:lvl2pPr marL="481477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2pPr>
      <a:lvl3pPr marL="962955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444432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4pPr>
      <a:lvl5pPr marL="1925909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5pPr>
      <a:lvl6pPr marL="2407387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6pPr>
      <a:lvl7pPr marL="2888864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7pPr>
      <a:lvl8pPr marL="3370341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8pPr>
      <a:lvl9pPr marL="3851819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rinvest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xpertsouth.ru/articles/vysokov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rg.ru/2020/04/15/bankovskie-analitiki-podveli-ekonomicheskie-itogi-2019-goda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emf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14763"/>
            <a:ext cx="12839700" cy="7226300"/>
          </a:xfrm>
          <a:prstGeom prst="rect">
            <a:avLst/>
          </a:prstGeom>
          <a:solidFill>
            <a:srgbClr val="51A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758246" y="2375277"/>
            <a:ext cx="1132320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3600" b="1" spc="100" dirty="0">
                <a:solidFill>
                  <a:schemeClr val="bg1"/>
                </a:solidFill>
              </a:rPr>
              <a:t>Меры по предупреждению распространения </a:t>
            </a:r>
            <a:r>
              <a:rPr lang="ru-RU" sz="3600" b="1" spc="100" dirty="0" err="1">
                <a:solidFill>
                  <a:schemeClr val="bg1"/>
                </a:solidFill>
              </a:rPr>
              <a:t>коронавирусной</a:t>
            </a:r>
            <a:r>
              <a:rPr lang="ru-RU" sz="3600" b="1" spc="100" dirty="0">
                <a:solidFill>
                  <a:schemeClr val="bg1"/>
                </a:solidFill>
              </a:rPr>
              <a:t> инфекции и </a:t>
            </a:r>
          </a:p>
          <a:p>
            <a:r>
              <a:rPr lang="ru-RU" sz="3600" b="1" spc="100" dirty="0">
                <a:solidFill>
                  <a:schemeClr val="bg1"/>
                </a:solidFill>
              </a:rPr>
              <a:t>комплексная поддержка клиентов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683" y="3279132"/>
            <a:ext cx="8382017" cy="3947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74" y="732830"/>
            <a:ext cx="5040560" cy="1052647"/>
          </a:xfrm>
          <a:prstGeom prst="rect">
            <a:avLst/>
          </a:prstGeom>
        </p:spPr>
      </p:pic>
      <p:sp>
        <p:nvSpPr>
          <p:cNvPr id="8" name="Title 1"/>
          <p:cNvSpPr>
            <a:spLocks/>
          </p:cNvSpPr>
          <p:nvPr/>
        </p:nvSpPr>
        <p:spPr bwMode="auto">
          <a:xfrm>
            <a:off x="731218" y="4261222"/>
            <a:ext cx="729076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000" spc="1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696800" y="5792390"/>
            <a:ext cx="3132000" cy="18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731218" y="5989414"/>
            <a:ext cx="2664296" cy="93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2000" spc="1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Ростов-на-Дону</a:t>
            </a:r>
          </a:p>
          <a:p>
            <a:r>
              <a:rPr lang="ru-RU" sz="2000" spc="1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Апрель 2020</a:t>
            </a:r>
          </a:p>
        </p:txBody>
      </p:sp>
    </p:spTree>
    <p:extLst>
      <p:ext uri="{BB962C8B-B14F-4D97-AF65-F5344CB8AC3E}">
        <p14:creationId xmlns:p14="http://schemas.microsoft.com/office/powerpoint/2010/main" val="68362825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498122" y="1613788"/>
            <a:ext cx="6673341" cy="1647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27" dirty="0">
                <a:solidFill>
                  <a:prstClr val="black"/>
                </a:solidFill>
                <a:latin typeface="+mj-lt"/>
                <a:cs typeface=""/>
              </a:rPr>
              <a:t>344 000, Россия, Ростов-на-Дону,</a:t>
            </a:r>
            <a:r>
              <a:rPr lang="en-US" sz="2527" dirty="0">
                <a:solidFill>
                  <a:prstClr val="black"/>
                </a:solidFill>
                <a:latin typeface="+mj-lt"/>
                <a:cs typeface=""/>
              </a:rPr>
              <a:t> </a:t>
            </a:r>
            <a:endParaRPr lang="ru-RU" sz="2527" dirty="0">
              <a:solidFill>
                <a:prstClr val="black"/>
              </a:solidFill>
              <a:latin typeface="+mj-lt"/>
              <a:cs typeface=""/>
            </a:endParaRPr>
          </a:p>
          <a:p>
            <a:r>
              <a:rPr lang="ru-RU" sz="2527" dirty="0">
                <a:solidFill>
                  <a:prstClr val="black"/>
                </a:solidFill>
                <a:latin typeface="+mj-lt"/>
                <a:cs typeface=""/>
              </a:rPr>
              <a:t>пр. Соколова, 62, тел.: +7 (863) 2-000-000</a:t>
            </a:r>
          </a:p>
          <a:p>
            <a:r>
              <a:rPr lang="ru-RU" sz="2527" b="1" dirty="0">
                <a:solidFill>
                  <a:prstClr val="black"/>
                </a:solidFill>
                <a:latin typeface="Pragmatica Book"/>
                <a:cs typeface=""/>
                <a:hlinkClick r:id="rId3"/>
              </a:rPr>
              <a:t>www.centrinvest.ru</a:t>
            </a:r>
            <a:r>
              <a:rPr lang="ru-RU" sz="2527" b="1" dirty="0">
                <a:solidFill>
                  <a:prstClr val="black"/>
                </a:solidFill>
                <a:latin typeface="Pragmatica Book"/>
                <a:cs typeface=""/>
              </a:rPr>
              <a:t>, </a:t>
            </a:r>
            <a:r>
              <a:rPr lang="en-US" sz="2527" b="1" dirty="0" err="1">
                <a:solidFill>
                  <a:prstClr val="black"/>
                </a:solidFill>
                <a:latin typeface="Pragmatica Book"/>
                <a:cs typeface=""/>
              </a:rPr>
              <a:t>welcome@centrinvest.ru</a:t>
            </a:r>
            <a:endParaRPr lang="ru-RU" sz="2527" b="1" dirty="0">
              <a:solidFill>
                <a:prstClr val="black"/>
              </a:solidFill>
              <a:latin typeface="Pragmatica Book"/>
              <a:cs typeface="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CA3009-DF60-AF48-8CE7-4DCA5B31977E}"/>
              </a:ext>
            </a:extLst>
          </p:cNvPr>
          <p:cNvSpPr txBox="1"/>
          <p:nvPr/>
        </p:nvSpPr>
        <p:spPr>
          <a:xfrm>
            <a:off x="11932234" y="6646487"/>
            <a:ext cx="478458" cy="351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85" dirty="0"/>
              <a:t>7</a:t>
            </a:r>
            <a:endParaRPr lang="ru-RU" sz="1685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3177" y="3916484"/>
            <a:ext cx="10313346" cy="2277878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7C7C543-348F-4F46-ACE2-04CDEA9D6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28937" t="40893" r="26176" b="21867"/>
          <a:stretch>
            <a:fillRect/>
          </a:stretch>
        </p:blipFill>
        <p:spPr bwMode="auto">
          <a:xfrm>
            <a:off x="1263177" y="1496847"/>
            <a:ext cx="4032366" cy="188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8" y="6565478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9"/>
          <p:cNvSpPr txBox="1">
            <a:spLocks/>
          </p:cNvSpPr>
          <p:nvPr/>
        </p:nvSpPr>
        <p:spPr>
          <a:xfrm>
            <a:off x="560774" y="25005"/>
            <a:ext cx="11555730" cy="59263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700" kern="1200" baseline="0">
                <a:solidFill>
                  <a:srgbClr val="FFFF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/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1572804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8" y="6565478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9"/>
          <p:cNvSpPr>
            <a:spLocks noGrp="1"/>
          </p:cNvSpPr>
          <p:nvPr>
            <p:ph type="title"/>
          </p:nvPr>
        </p:nvSpPr>
        <p:spPr>
          <a:xfrm>
            <a:off x="587202" y="0"/>
            <a:ext cx="11555730" cy="592635"/>
          </a:xfrm>
        </p:spPr>
        <p:txBody>
          <a:bodyPr/>
          <a:lstStyle/>
          <a:p>
            <a:r>
              <a:rPr lang="ru-RU" sz="2800" b="1" dirty="0"/>
              <a:t>Мероприятия по предупреждению распространения инфекции</a:t>
            </a:r>
            <a:endParaRPr lang="ru-RU" b="1" dirty="0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88715" y="948854"/>
            <a:ext cx="11952704" cy="929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Как участник финансовой системы и значимая организация на рынке платежных услуг Банк обеспечивает непрерывность деятельности платежной системы, предоставляет неотложные финансовые услуги населению и бизнесу.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В Банке 23.03.202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0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создан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51AF3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Оперативный штаб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по предупреждению распространения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COVID-19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и план неотложных мероприятий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prstClr val="black"/>
                </a:solidFill>
              </a:rPr>
              <a:t>взаимодействие с органами, осуществляющими санитарно-эпидемиологический надзор, органами исполнительной власти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prstClr val="black"/>
                </a:solidFill>
              </a:rPr>
              <a:t>температурный контроль на местах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проветривание и дезинфекция помещений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удаленная работа для 1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/3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персонала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prstClr val="black"/>
                </a:solidFill>
              </a:rPr>
              <a:t>оптимизация банковских операций и графиков работы подразделений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56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8" y="6565478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9"/>
          <p:cNvSpPr>
            <a:spLocks noGrp="1"/>
          </p:cNvSpPr>
          <p:nvPr>
            <p:ph type="title"/>
          </p:nvPr>
        </p:nvSpPr>
        <p:spPr>
          <a:xfrm>
            <a:off x="587202" y="0"/>
            <a:ext cx="11555730" cy="592635"/>
          </a:xfrm>
        </p:spPr>
        <p:txBody>
          <a:bodyPr/>
          <a:lstStyle/>
          <a:p>
            <a:r>
              <a:rPr lang="ru-RU" sz="2800" b="1" dirty="0"/>
              <a:t>Мероприятия по предупреждению распространения инфекции</a:t>
            </a:r>
            <a:endParaRPr lang="ru-RU" b="1" dirty="0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71802" y="1452910"/>
            <a:ext cx="11952704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влажная уборка и дезинфекция помещений для клиентов и посетителей (каждый час)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обеспечение персонала банка средствами профилактики (бесконтактные измерители температуры, маски, перчатки, индивидуальные дезинфицирующие средства, оборудование для обеззараживания и чистки воздуха)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Оборудование рабочих мест защитными экранами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endParaRPr lang="ru-RU" sz="2600" dirty="0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5836FA2D-2B95-5D48-8549-D02CCF5A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02" y="791272"/>
            <a:ext cx="120973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51AF3D"/>
                </a:solidFill>
              </a:rPr>
              <a:t>Взаимодействие с клиентами и посетителями банка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51AF3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4608" y="4351916"/>
            <a:ext cx="3978324" cy="265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50" y="4405239"/>
            <a:ext cx="4328393" cy="260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2476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8" y="6565478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9"/>
          <p:cNvSpPr>
            <a:spLocks noGrp="1"/>
          </p:cNvSpPr>
          <p:nvPr>
            <p:ph type="title"/>
          </p:nvPr>
        </p:nvSpPr>
        <p:spPr>
          <a:xfrm>
            <a:off x="587202" y="0"/>
            <a:ext cx="11555730" cy="592635"/>
          </a:xfrm>
        </p:spPr>
        <p:txBody>
          <a:bodyPr/>
          <a:lstStyle/>
          <a:p>
            <a:r>
              <a:rPr lang="ru-RU" sz="2800" b="1" dirty="0"/>
              <a:t>Поддержка клиентов</a:t>
            </a:r>
            <a:endParaRPr lang="ru-RU" b="1" dirty="0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5836FA2D-2B95-5D48-8549-D02CCF5A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02" y="791272"/>
            <a:ext cx="120973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51AF3D"/>
                </a:solidFill>
              </a:rPr>
              <a:t>Бесперебойный режим обслуживания клиентов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51AF3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87202" y="1513128"/>
            <a:ext cx="1188132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усиление контакт-центра и обратной связи в социальных сетях для быстрого реагирования на вопросы клиентов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отмена комиссий за прием коммунальных платежей при использовании дистанционных каналов обслуживания (интернет-банкинг, мобильное приложение)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бесплатный выпуск виртуальной карты для безопасных онлайн покупок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выпуск и доставка карт клиентам банка старше 65 лет  в Ростове-на-Дону, Ставрополе, Волгограде, Краснодаре, Нижнем Новгороде, чтобы избежать посещение банка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клиенты старше 75 лет бесплатно обслуживаются в специальной приватной комнате (</a:t>
            </a:r>
            <a:r>
              <a:rPr lang="en-US" sz="2600" dirty="0"/>
              <a:t>VIP</a:t>
            </a:r>
            <a:r>
              <a:rPr lang="ru-RU" sz="2600" dirty="0"/>
              <a:t>-зале) в г. Ростове-на-Дону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162111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8" y="6565478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9"/>
          <p:cNvSpPr>
            <a:spLocks noGrp="1"/>
          </p:cNvSpPr>
          <p:nvPr>
            <p:ph type="title"/>
          </p:nvPr>
        </p:nvSpPr>
        <p:spPr>
          <a:xfrm>
            <a:off x="587202" y="0"/>
            <a:ext cx="11555730" cy="592635"/>
          </a:xfrm>
        </p:spPr>
        <p:txBody>
          <a:bodyPr/>
          <a:lstStyle/>
          <a:p>
            <a:r>
              <a:rPr lang="ru-RU" sz="2800" b="1" dirty="0"/>
              <a:t>Поддержка клиентов</a:t>
            </a:r>
            <a:endParaRPr lang="ru-RU" b="1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87202" y="1513128"/>
            <a:ext cx="1188132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dirty="0"/>
              <a:t>Банк: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не повышал процентные ставки по кредитам для населения и бизнеса</a:t>
            </a:r>
          </a:p>
          <a:p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участвует в процессе разработки и реализации программ поддержки предприятий МСБ Банка России и Правительства РФ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предоставляет кредитные каникулы клиентам, которые пострадали от ограничительных мер и режима самоизоляции. Банк рассматривает заявления в режиме онлайн, без посещения клиентами офиса банка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228277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8" y="6565478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9"/>
          <p:cNvSpPr>
            <a:spLocks noGrp="1"/>
          </p:cNvSpPr>
          <p:nvPr>
            <p:ph type="title"/>
          </p:nvPr>
        </p:nvSpPr>
        <p:spPr>
          <a:xfrm>
            <a:off x="587202" y="0"/>
            <a:ext cx="11555730" cy="592635"/>
          </a:xfrm>
        </p:spPr>
        <p:txBody>
          <a:bodyPr/>
          <a:lstStyle/>
          <a:p>
            <a:r>
              <a:rPr lang="ru-RU" sz="2800" b="1" dirty="0"/>
              <a:t>Поддержка клиентов</a:t>
            </a:r>
            <a:endParaRPr lang="ru-RU" b="1" dirty="0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5836FA2D-2B95-5D48-8549-D02CCF5A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02" y="791272"/>
            <a:ext cx="120973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51AF3D"/>
                </a:solidFill>
              </a:rPr>
              <a:t>Кредитование клиентов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51AF3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87202" y="1513128"/>
            <a:ext cx="1188132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dirty="0"/>
              <a:t>Банк: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реализует госпрограмму «Сельская ипотека» по ставке 4,5% на срок до 20 лет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активно кредитует предприятия сельскохозяйственной отрасли по ставке не выше 5%. В марте 2020 выдано 338 кредитов на сумму 1 710 млн руб.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продолжает кредитование МСБ. В первом квартале выдано 200 кредитов на сумму 3 020 млн руб.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437975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587202" y="0"/>
            <a:ext cx="11555730" cy="592635"/>
          </a:xfrm>
        </p:spPr>
        <p:txBody>
          <a:bodyPr/>
          <a:lstStyle/>
          <a:p>
            <a:r>
              <a:rPr lang="ru-RU" sz="2800" b="1" dirty="0"/>
              <a:t>Дизайн проект дистанционной экономики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0848342" y="4508273"/>
            <a:ext cx="3096344" cy="540000"/>
          </a:xfrm>
          <a:prstGeom prst="rect">
            <a:avLst/>
          </a:prstGeom>
          <a:noFill/>
          <a:ln>
            <a:noFill/>
          </a:ln>
          <a:effectLst>
            <a:outerShdw blurRad="1905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5836FA2D-2B95-5D48-8549-D02CCF5A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54" y="4214950"/>
            <a:ext cx="1268454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noProof="0" dirty="0">
                <a:solidFill>
                  <a:srgbClr val="51AF3D"/>
                </a:solidFill>
              </a:rPr>
              <a:t>У Ростовской области есть отличный шанс занять лидирующие позиции в дистанционной экономике будущего!</a:t>
            </a:r>
          </a:p>
          <a:p>
            <a:pPr lvl="0">
              <a:defRPr/>
            </a:pPr>
            <a:r>
              <a:rPr lang="de-DE" sz="2800" dirty="0">
                <a:solidFill>
                  <a:srgbClr val="51AF3D"/>
                </a:solidFill>
                <a:hlinkClick r:id="rId3"/>
              </a:rPr>
              <a:t>https://expertsouth.ru/articles/vysokov/</a:t>
            </a:r>
            <a:r>
              <a:rPr lang="ru-RU" sz="2800" dirty="0">
                <a:solidFill>
                  <a:srgbClr val="51AF3D"/>
                </a:solidFill>
              </a:rPr>
              <a:t> </a:t>
            </a:r>
            <a:endParaRPr lang="ru-RU" sz="2800" noProof="0" dirty="0">
              <a:solidFill>
                <a:srgbClr val="51AF3D"/>
              </a:solidFill>
            </a:endParaRPr>
          </a:p>
          <a:p>
            <a:pPr lvl="0">
              <a:defRPr/>
            </a:pPr>
            <a:r>
              <a:rPr lang="de-DE" dirty="0">
                <a:hlinkClick r:id="rId4"/>
              </a:rPr>
              <a:t>https://rg.ru/2020/04/15/bankovskie-analitiki-podveli-ekonomicheskie-itogi-2019-goda.html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51AF3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267722" y="3181102"/>
            <a:ext cx="64198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72" name="Title 1"/>
          <p:cNvSpPr>
            <a:spLocks/>
          </p:cNvSpPr>
          <p:nvPr/>
        </p:nvSpPr>
        <p:spPr bwMode="auto">
          <a:xfrm>
            <a:off x="6894704" y="6212287"/>
            <a:ext cx="1538109" cy="28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8" name="Title 1"/>
          <p:cNvSpPr>
            <a:spLocks/>
          </p:cNvSpPr>
          <p:nvPr/>
        </p:nvSpPr>
        <p:spPr bwMode="auto">
          <a:xfrm>
            <a:off x="9645696" y="6212287"/>
            <a:ext cx="1538109" cy="28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3" name="Title 1"/>
          <p:cNvSpPr>
            <a:spLocks/>
          </p:cNvSpPr>
          <p:nvPr/>
        </p:nvSpPr>
        <p:spPr bwMode="auto">
          <a:xfrm>
            <a:off x="333620" y="2705951"/>
            <a:ext cx="11809312" cy="108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Результаты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хакатона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-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Дизайн-проекты дистанционной экономики Ростовской области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в 2050 доступны на сайте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51AF3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don2050.ru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51AF3D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5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8" y="6565478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itle 1"/>
          <p:cNvSpPr>
            <a:spLocks/>
          </p:cNvSpPr>
          <p:nvPr/>
        </p:nvSpPr>
        <p:spPr bwMode="auto">
          <a:xfrm>
            <a:off x="587202" y="2677046"/>
            <a:ext cx="11809312" cy="34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5836FA2D-2B95-5D48-8549-D02CCF5A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170" y="942343"/>
            <a:ext cx="1231336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noProof="0" dirty="0"/>
              <a:t>В марте 2020 Банк совместно с РГЭУ (РИНХ) провел </a:t>
            </a:r>
            <a:r>
              <a:rPr kumimoji="0" lang="ru-RU" sz="2800" dirty="0">
                <a:latin typeface="Arial" pitchFamily="34" charset="0"/>
                <a:cs typeface="Arial" pitchFamily="34" charset="0"/>
              </a:rPr>
              <a:t>о</a:t>
            </a:r>
            <a:r>
              <a:rPr kumimoji="0" lang="ru-RU" sz="28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н-</a:t>
            </a:r>
            <a:r>
              <a:rPr kumimoji="0" lang="ru-RU" sz="2800" i="0" u="none" strike="noStrike" kern="1200" cap="none" spc="0" normalizeH="0" baseline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лайн</a:t>
            </a:r>
            <a:r>
              <a:rPr kumimoji="0" lang="ru-RU" sz="28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-</a:t>
            </a:r>
            <a:r>
              <a:rPr kumimoji="0" lang="ru-RU" sz="2800" i="0" u="none" strike="noStrike" kern="1200" cap="none" spc="0" normalizeH="0" baseline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хакатон</a:t>
            </a:r>
            <a:r>
              <a:rPr kumimoji="0" lang="ru-RU" sz="2800" dirty="0">
                <a:latin typeface="Arial" pitchFamily="34" charset="0"/>
                <a:cs typeface="Arial" pitchFamily="34" charset="0"/>
              </a:rPr>
              <a:t> «Дон 2050», посвященный 30-летию реформ на Дону</a:t>
            </a:r>
            <a:r>
              <a:rPr kumimoji="0" lang="ru-RU" sz="2800">
                <a:latin typeface="Arial" pitchFamily="34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>
                <a:latin typeface="Arial" pitchFamily="34" charset="0"/>
                <a:cs typeface="Arial" pitchFamily="34" charset="0"/>
              </a:rPr>
              <a:t>по </a:t>
            </a:r>
            <a:r>
              <a:rPr kumimoji="0" lang="ru-RU" sz="2800" dirty="0">
                <a:latin typeface="Arial" pitchFamily="34" charset="0"/>
                <a:cs typeface="Arial" pitchFamily="34" charset="0"/>
              </a:rPr>
              <a:t>экономическому моделированию концепций цифровой экономики Ростовской области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9850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560774" y="25005"/>
            <a:ext cx="11555730" cy="592635"/>
          </a:xfrm>
        </p:spPr>
        <p:txBody>
          <a:bodyPr/>
          <a:lstStyle/>
          <a:p>
            <a:r>
              <a:rPr lang="ru-RU" sz="2800" b="1" dirty="0"/>
              <a:t>Устойчивый банкинг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31218" y="1524918"/>
            <a:ext cx="3096344" cy="540000"/>
          </a:xfrm>
          <a:prstGeom prst="rect">
            <a:avLst/>
          </a:prstGeom>
          <a:noFill/>
          <a:ln>
            <a:noFill/>
          </a:ln>
          <a:effectLst>
            <a:outerShdw blurRad="1905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5836FA2D-2B95-5D48-8549-D02CCF5A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0878"/>
            <a:ext cx="641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363538" marR="0" lvl="0" indent="-363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51AF3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Наши достижения</a:t>
            </a:r>
          </a:p>
        </p:txBody>
      </p:sp>
      <p:sp>
        <p:nvSpPr>
          <p:cNvPr id="24" name="Title 1"/>
          <p:cNvSpPr>
            <a:spLocks/>
          </p:cNvSpPr>
          <p:nvPr/>
        </p:nvSpPr>
        <p:spPr bwMode="auto">
          <a:xfrm>
            <a:off x="589898" y="1561231"/>
            <a:ext cx="4101759" cy="34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ESG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рейтинг 17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/76 (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Европа)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688707" y="1524918"/>
            <a:ext cx="3096344" cy="540000"/>
          </a:xfrm>
          <a:prstGeom prst="rect">
            <a:avLst/>
          </a:prstGeom>
          <a:noFill/>
          <a:ln>
            <a:noFill/>
          </a:ln>
          <a:effectLst>
            <a:outerShdw blurRad="1905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464" y="2064918"/>
            <a:ext cx="1669926" cy="80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itle 1"/>
          <p:cNvSpPr>
            <a:spLocks/>
          </p:cNvSpPr>
          <p:nvPr/>
        </p:nvSpPr>
        <p:spPr bwMode="auto">
          <a:xfrm>
            <a:off x="4602077" y="3322557"/>
            <a:ext cx="8352928" cy="83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Лидер устойчивого банкинга</a:t>
            </a:r>
            <a:r>
              <a:rPr kumimoji="0" lang="ru-RU" sz="22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в восточной Европе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FT/IFC 2013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9397" y="4064480"/>
            <a:ext cx="702730" cy="70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83845" y="4064480"/>
            <a:ext cx="2320155" cy="9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Прямоугольник 35"/>
          <p:cNvSpPr/>
          <p:nvPr/>
        </p:nvSpPr>
        <p:spPr>
          <a:xfrm>
            <a:off x="4835674" y="3182843"/>
            <a:ext cx="64198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pic>
        <p:nvPicPr>
          <p:cNvPr id="105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8" y="6565478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36791" y="5663586"/>
            <a:ext cx="1400175" cy="80905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571978" y="6063214"/>
            <a:ext cx="382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2010, 2012, 2013, 2016, 2018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35779" y="5004562"/>
            <a:ext cx="5521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Награда за качество работы </a:t>
            </a:r>
          </a:p>
          <a:p>
            <a:r>
              <a:rPr lang="en-US" sz="2200" b="1" dirty="0"/>
              <a:t>STP Excellence Awar</a:t>
            </a:r>
            <a:r>
              <a:rPr lang="en-US" b="1" dirty="0"/>
              <a:t>d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71978" y="2257501"/>
            <a:ext cx="1817154" cy="811787"/>
          </a:xfrm>
          <a:prstGeom prst="rect">
            <a:avLst/>
          </a:prstGeom>
        </p:spPr>
      </p:pic>
      <p:sp>
        <p:nvSpPr>
          <p:cNvPr id="29" name="Title 1"/>
          <p:cNvSpPr>
            <a:spLocks/>
          </p:cNvSpPr>
          <p:nvPr/>
        </p:nvSpPr>
        <p:spPr bwMode="auto">
          <a:xfrm>
            <a:off x="641110" y="3290469"/>
            <a:ext cx="3600400" cy="34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Кредитные рейтинги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9047" y="3943575"/>
            <a:ext cx="1412661" cy="2910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03426" y="3905724"/>
            <a:ext cx="1368152" cy="503480"/>
          </a:xfrm>
          <a:prstGeom prst="rect">
            <a:avLst/>
          </a:prstGeom>
        </p:spPr>
      </p:pic>
      <p:sp>
        <p:nvSpPr>
          <p:cNvPr id="30" name="Title 1"/>
          <p:cNvSpPr>
            <a:spLocks/>
          </p:cNvSpPr>
          <p:nvPr/>
        </p:nvSpPr>
        <p:spPr bwMode="auto">
          <a:xfrm>
            <a:off x="902698" y="4458467"/>
            <a:ext cx="3329734" cy="34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 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Ba3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31" name="Title 1"/>
          <p:cNvSpPr>
            <a:spLocks/>
          </p:cNvSpPr>
          <p:nvPr/>
        </p:nvSpPr>
        <p:spPr bwMode="auto">
          <a:xfrm>
            <a:off x="2681003" y="4488281"/>
            <a:ext cx="3329734" cy="34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A(</a:t>
            </a:r>
            <a:r>
              <a:rPr lang="en-US" sz="24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ru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3782" y="4306988"/>
            <a:ext cx="1552575" cy="10477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11214" y="4336896"/>
            <a:ext cx="1552575" cy="1047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61844" y="5603020"/>
            <a:ext cx="1759728" cy="656825"/>
          </a:xfrm>
          <a:prstGeom prst="rect">
            <a:avLst/>
          </a:prstGeom>
        </p:spPr>
      </p:pic>
      <p:sp>
        <p:nvSpPr>
          <p:cNvPr id="35" name="Title 1"/>
          <p:cNvSpPr>
            <a:spLocks/>
          </p:cNvSpPr>
          <p:nvPr/>
        </p:nvSpPr>
        <p:spPr bwMode="auto">
          <a:xfrm>
            <a:off x="527672" y="5152164"/>
            <a:ext cx="4226210" cy="34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ТОП-50 рейтинга надежности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37" name="Title 1"/>
          <p:cNvSpPr>
            <a:spLocks/>
          </p:cNvSpPr>
          <p:nvPr/>
        </p:nvSpPr>
        <p:spPr bwMode="auto">
          <a:xfrm>
            <a:off x="6338639" y="1470910"/>
            <a:ext cx="5275178" cy="34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Подписант принципов ответственной банковской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40422618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FCCA3009-DF60-AF48-8CE7-4DCA5B31977E}"/>
              </a:ext>
            </a:extLst>
          </p:cNvPr>
          <p:cNvSpPr txBox="1"/>
          <p:nvPr/>
        </p:nvSpPr>
        <p:spPr>
          <a:xfrm>
            <a:off x="11932234" y="6646487"/>
            <a:ext cx="478458" cy="351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62955">
              <a:defRPr/>
            </a:pPr>
            <a:r>
              <a:rPr lang="ru-RU" sz="1685" dirty="0">
                <a:solidFill>
                  <a:srgbClr val="000000"/>
                </a:solidFill>
              </a:rPr>
              <a:t>2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94" y="660822"/>
            <a:ext cx="10915372" cy="5513057"/>
          </a:xfrm>
          <a:prstGeom prst="rect">
            <a:avLst/>
          </a:prstGeom>
        </p:spPr>
      </p:pic>
      <p:pic>
        <p:nvPicPr>
          <p:cNvPr id="8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8" y="6565478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263" y="5832959"/>
            <a:ext cx="8757117" cy="1178585"/>
          </a:xfrm>
          <a:prstGeom prst="rect">
            <a:avLst/>
          </a:prstGeom>
        </p:spPr>
      </p:pic>
      <p:sp>
        <p:nvSpPr>
          <p:cNvPr id="9" name="Заголовок 19"/>
          <p:cNvSpPr txBox="1">
            <a:spLocks/>
          </p:cNvSpPr>
          <p:nvPr/>
        </p:nvSpPr>
        <p:spPr>
          <a:xfrm>
            <a:off x="560774" y="25005"/>
            <a:ext cx="11555730" cy="59263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700" kern="1200" baseline="0">
                <a:solidFill>
                  <a:srgbClr val="FFFF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/>
              <a:t>Устойчивый банкинг 2019</a:t>
            </a:r>
          </a:p>
        </p:txBody>
      </p:sp>
    </p:spTree>
    <p:extLst>
      <p:ext uri="{BB962C8B-B14F-4D97-AF65-F5344CB8AC3E}">
        <p14:creationId xmlns:p14="http://schemas.microsoft.com/office/powerpoint/2010/main" val="40270406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Специальное оформление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6076</TotalTime>
  <Words>536</Words>
  <Application>Microsoft Office PowerPoint</Application>
  <PresentationFormat>Произвольный</PresentationFormat>
  <Paragraphs>87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Corbel</vt:lpstr>
      <vt:lpstr>Pragmatica Book</vt:lpstr>
      <vt:lpstr>Segoe UI</vt:lpstr>
      <vt:lpstr>Тема Office</vt:lpstr>
      <vt:lpstr>Специальное оформление</vt:lpstr>
      <vt:lpstr>1_Специальное оформление</vt:lpstr>
      <vt:lpstr>Презентация PowerPoint</vt:lpstr>
      <vt:lpstr>Мероприятия по предупреждению распространения инфекции</vt:lpstr>
      <vt:lpstr>Мероприятия по предупреждению распространения инфекции</vt:lpstr>
      <vt:lpstr>Поддержка клиентов</vt:lpstr>
      <vt:lpstr>Поддержка клиентов</vt:lpstr>
      <vt:lpstr>Поддержка клиентов</vt:lpstr>
      <vt:lpstr>Дизайн проект дистанционной экономики</vt:lpstr>
      <vt:lpstr>Устойчивый банкинг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S.Timoshenko</dc:creator>
  <cp:lastModifiedBy>USER</cp:lastModifiedBy>
  <cp:revision>528</cp:revision>
  <cp:lastPrinted>2019-02-26T07:19:31Z</cp:lastPrinted>
  <dcterms:created xsi:type="dcterms:W3CDTF">2014-04-24T07:02:30Z</dcterms:created>
  <dcterms:modified xsi:type="dcterms:W3CDTF">2020-04-20T06:44:20Z</dcterms:modified>
</cp:coreProperties>
</file>