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58" r:id="rId3"/>
    <p:sldId id="259" r:id="rId4"/>
    <p:sldId id="268" r:id="rId5"/>
    <p:sldId id="267" r:id="rId6"/>
    <p:sldId id="265" r:id="rId7"/>
    <p:sldId id="266" r:id="rId8"/>
    <p:sldId id="277" r:id="rId9"/>
    <p:sldId id="280" r:id="rId10"/>
    <p:sldId id="270" r:id="rId11"/>
    <p:sldId id="299" r:id="rId12"/>
    <p:sldId id="286" r:id="rId13"/>
    <p:sldId id="311" r:id="rId14"/>
    <p:sldId id="309" r:id="rId15"/>
    <p:sldId id="291" r:id="rId16"/>
    <p:sldId id="304" r:id="rId17"/>
    <p:sldId id="303" r:id="rId18"/>
    <p:sldId id="306" r:id="rId19"/>
    <p:sldId id="271" r:id="rId20"/>
    <p:sldId id="305" r:id="rId21"/>
    <p:sldId id="307" r:id="rId22"/>
    <p:sldId id="308" r:id="rId23"/>
    <p:sldId id="310" r:id="rId24"/>
  </p:sldIdLst>
  <p:sldSz cx="9144000" cy="6858000" type="screen4x3"/>
  <p:notesSz cx="6858000" cy="9144000"/>
  <p:photoAlbum showCaptions="1" layout="1picTitle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7" autoAdjust="0"/>
    <p:restoredTop sz="94704" autoAdjust="0"/>
  </p:normalViewPr>
  <p:slideViewPr>
    <p:cSldViewPr>
      <p:cViewPr>
        <p:scale>
          <a:sx n="143" d="100"/>
          <a:sy n="143" d="100"/>
        </p:scale>
        <p:origin x="-714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38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2F25A-508E-4B1B-9119-B20C66F4B0BE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2A8DF-D45B-40B4-9AF7-225250A3C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01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2A8DF-D45B-40B4-9AF7-225250A3CC5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468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408C5B8E-C793-4FB4-8788-921FAABB18FB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408C5B8E-C793-4FB4-8788-921FAABB18FB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408C5B8E-C793-4FB4-8788-921FAABB18FB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408C5B8E-C793-4FB4-8788-921FAABB18FB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Великая </a:t>
            </a:r>
            <a:r>
              <a:rPr lang="ru-RU" dirty="0"/>
              <a:t>Отечественная война 1941-1945гг.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Fangsong Std R" pitchFamily="18" charset="-128"/>
                <a:ea typeface="Adobe Fangsong Std R" pitchFamily="18" charset="-128"/>
                <a:cs typeface="+mn-cs"/>
              </a:rPr>
              <a:t>По материалам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Fangsong Std R" pitchFamily="18" charset="-128"/>
                <a:ea typeface="Adobe Fangsong Std R" pitchFamily="18" charset="-128"/>
                <a:cs typeface="+mn-cs"/>
              </a:rPr>
              <a:t> Государственного  архива Ростовской области и архивного сектора Администрации Цимлянского района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Fangsong Std R" pitchFamily="18" charset="-128"/>
                <a:ea typeface="Adobe Fangsong Std R" pitchFamily="18" charset="-128"/>
                <a:cs typeface="+mn-cs"/>
              </a:rPr>
              <a:t>Архивный сектор Администрации Цимлянского района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5116346" cy="37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373216"/>
            <a:ext cx="7816952" cy="864096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Советские бойцы форсируют водную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преграду. 1942 г.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Зам.директор\02. ИНФОРМАЦИЯ И ПУБЛИКАЦИЯ\!2018\ФОТО ГАРО ВОВ\108. 000Ф_1_ПА-2790_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640" y="796091"/>
            <a:ext cx="6842264" cy="4428000"/>
          </a:xfrm>
          <a:prstGeom prst="rect">
            <a:avLst/>
          </a:prstGeom>
          <a:noFill/>
        </p:spPr>
      </p:pic>
    </p:spTree>
  </p:cSld>
  <p:clrMapOvr>
    <a:masterClrMapping/>
  </p:clrMapOvr>
  <p:transition advTm="5343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013176"/>
            <a:ext cx="7067128" cy="720080"/>
          </a:xfrm>
        </p:spPr>
        <p:txBody>
          <a:bodyPr>
            <a:normAutofit/>
          </a:bodyPr>
          <a:lstStyle/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Цымла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Бои. 1 января 1943 года.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ГАРО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 2784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5570078" cy="381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18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99592" y="404664"/>
            <a:ext cx="7200800" cy="595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Бои за освобождение Ростовской области. 1943 г.</a:t>
            </a:r>
          </a:p>
        </p:txBody>
      </p:sp>
      <p:pic>
        <p:nvPicPr>
          <p:cNvPr id="18434" name="Picture 2" descr="D:\Зам.директор\02. ИНФОРМАЦИЯ И ПУБЛИКАЦИЯ\!2018\ФОТО ГАРО ВОВ\4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1059262"/>
            <a:ext cx="5015420" cy="3503609"/>
          </a:xfrm>
          <a:prstGeom prst="rect">
            <a:avLst/>
          </a:prstGeom>
          <a:noFill/>
        </p:spPr>
      </p:pic>
      <p:pic>
        <p:nvPicPr>
          <p:cNvPr id="18435" name="Picture 3" descr="D:\Зам.директор\02. ИНФОРМАЦИЯ И ПУБЛИКАЦИЯ\!2018\ФОТО ГАРО ВОВ\44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6" y="1772816"/>
            <a:ext cx="2957585" cy="4500570"/>
          </a:xfrm>
          <a:prstGeom prst="rect">
            <a:avLst/>
          </a:prstGeom>
          <a:noFill/>
        </p:spPr>
      </p:pic>
    </p:spTree>
  </p:cSld>
  <p:clrMapOvr>
    <a:masterClrMapping/>
  </p:clrMapOvr>
  <p:transition advTm="506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99592" y="5229200"/>
            <a:ext cx="72008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Газета «Ленинец» за 1990 год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Архивный сектор Администрации района ф.175</a:t>
            </a: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оп.1 д.47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D:\Рабочий стол 29.10.2018\материал к сборнику 75 лет Победы\Газеты\фото презентация\Фалюта А.В.-основной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6115012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928177"/>
      </p:ext>
    </p:extLst>
  </p:cSld>
  <p:clrMapOvr>
    <a:masterClrMapping/>
  </p:clrMapOvr>
  <p:transition advTm="506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isPhoto="1"/>
        </p:nvSpPr>
        <p:spPr>
          <a:xfrm>
            <a:off x="755576" y="548680"/>
            <a:ext cx="7704856" cy="5688632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Цимлянский район полностью освобожден от немецких оккупантов 05 января 1943 г.</a:t>
            </a:r>
          </a:p>
          <a:p>
            <a:pPr algn="ctr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Общие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убытки, нанесенные району немецко-фашистскими захватчиками исчисляются в сумме 139.550.000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рублей.</a:t>
            </a:r>
          </a:p>
          <a:p>
            <a:pPr algn="ctr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Согласно информационной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записки по Цимлянскому району о восстановлении хозяйственной деятельности р- на после изгнания немецких оккупантов от 20.01.43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года за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период оккупации района на ½ уничтожили станицу </a:t>
            </a:r>
            <a:r>
              <a:rPr lang="ru-RU" sz="1900" dirty="0" err="1">
                <a:latin typeface="Times New Roman" pitchFamily="18" charset="0"/>
                <a:cs typeface="Times New Roman" pitchFamily="18" charset="0"/>
              </a:rPr>
              <a:t>Цимлянскую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 почти все школы разрушены, выведены из строя мастерские МТС и колхозов, приведены в негодность все трактора и комбайны,  почти полностью уничтожено все животноводство колхозов и совхозов. </a:t>
            </a:r>
          </a:p>
        </p:txBody>
      </p:sp>
      <p:sp>
        <p:nvSpPr>
          <p:cNvPr id="4" name="Прямоугольник 3"/>
          <p:cNvSpPr/>
          <p:nvPr isPhoto="1"/>
        </p:nvSpPr>
        <p:spPr>
          <a:xfrm>
            <a:off x="5915060" y="6429396"/>
            <a:ext cx="3228940" cy="428604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62500" lnSpcReduction="20000"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Выставка подготовлена  старшим инспектором архивного сектора Администрации Цимлянского района </a:t>
            </a: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Садымовой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С.Н.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76039"/>
      </p:ext>
    </p:extLst>
  </p:cSld>
  <p:clrMapOvr>
    <a:masterClrMapping/>
  </p:clrMapOvr>
  <p:transition advTm="3143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8" y="817582"/>
            <a:ext cx="1976100" cy="4627642"/>
          </a:xfrm>
        </p:spPr>
        <p:txBody>
          <a:bodyPr>
            <a:normAutofit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Жители станицы Цимлянской возвращаются домой .Январь  1943.ГАРО ПА 2784.</a:t>
            </a:r>
          </a:p>
        </p:txBody>
      </p:sp>
      <p:sp>
        <p:nvSpPr>
          <p:cNvPr id="3" name="AutoShape 2" descr="file:///C:/Users/user/Desktop/%D0%A1%D0%B1%D0%BE%D1%80%D0%BD%D0%B8%D0%BA%2075%20%D0%BB%D0%B5%D1%82%D0%B8%D1%8E%20%D0%92%D0%9E%D0%92/%D1%84%D0%BE%D1%82%D0%BE/6.%20%20%D0%96%D0%B8%D1%82%D0%B5%D0%BB%D0%B8%20%D1%81%D1%82%D0%B0%D0%BD%D0%B8%D1%86%D1%8B%20%D0%A6%D0%B8%D0%BC%D0%BB%D1%8F%D0%BD%D1%81%D0%BA%D0%BE%D0%B9%20%D0%B2%D0%BE%D0%B7%D0%B2%D1%80%D0%B0%D1%89%D0%B0%D1%8E%D1%82%D1%81%D1%8F%20%D0%B4%D0%BE%D0%BC%D0%BE%D0%B9%20.%D0%AF%D0%BD%D0%B2%D0%B0%D1%80%D1%8C%20%201943.%D0%93%D0%90%D0%A0%D0%9E%20%D0%9F%D0%90%20278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file:///C:/Users/user/Desktop/%D0%A1%D0%B1%D0%BE%D1%80%D0%BD%D0%B8%D0%BA%2075%20%D0%BB%D0%B5%D1%82%D0%B8%D1%8E%20%D0%92%D0%9E%D0%92/%D1%84%D0%BE%D1%82%D0%BE/6.%20%20%D0%96%D0%B8%D1%82%D0%B5%D0%BB%D0%B8%20%D1%81%D1%82%D0%B0%D0%BD%D0%B8%D1%86%D1%8B%20%D0%A6%D0%B8%D0%BC%D0%BB%D1%8F%D0%BD%D1%81%D0%BA%D0%BE%D0%B9%20%D0%B2%D0%BE%D0%B7%D0%B2%D1%80%D0%B0%D1%89%D0%B0%D1%8E%D1%82%D1%81%D1%8F%20%D0%B4%D0%BE%D0%BC%D0%BE%D0%B9%20.%D0%AF%D0%BD%D0%B2%D0%B0%D1%80%D1%8C%20%201943.%D0%93%D0%90%D0%A0%D0%9E%20%D0%9F%D0%90%202784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3672408" cy="450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42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764703"/>
            <a:ext cx="2768188" cy="5128409"/>
          </a:xfrm>
        </p:spPr>
        <p:txBody>
          <a:bodyPr>
            <a:normAutofit fontScale="90000"/>
          </a:bodyPr>
          <a:lstStyle/>
          <a:p>
            <a:r>
              <a:rPr lang="ru-RU" sz="900" dirty="0"/>
              <a:t/>
            </a:r>
            <a:br>
              <a:rPr lang="ru-RU" sz="900" dirty="0"/>
            </a:br>
            <a:r>
              <a:rPr lang="ru-RU" sz="900" dirty="0"/>
              <a:t>Постановление </a:t>
            </a:r>
            <a:r>
              <a:rPr lang="ru-RU" sz="900" dirty="0" err="1"/>
              <a:t>Цымлянского</a:t>
            </a:r>
            <a:r>
              <a:rPr lang="ru-RU" sz="900" dirty="0"/>
              <a:t> райисполкома </a:t>
            </a:r>
            <a:r>
              <a:rPr lang="ru-RU" sz="900" dirty="0" smtClean="0"/>
              <a:t/>
            </a:r>
            <a:br>
              <a:rPr lang="ru-RU" sz="900" dirty="0" smtClean="0"/>
            </a:br>
            <a:r>
              <a:rPr lang="ru-RU" sz="900" dirty="0" smtClean="0"/>
              <a:t>от </a:t>
            </a:r>
            <a:r>
              <a:rPr lang="ru-RU" sz="900" dirty="0"/>
              <a:t>21 января 1943 г.</a:t>
            </a:r>
            <a:br>
              <a:rPr lang="ru-RU" sz="900" dirty="0"/>
            </a:br>
            <a:r>
              <a:rPr lang="ru-RU" sz="900" dirty="0"/>
              <a:t> </a:t>
            </a:r>
            <a:r>
              <a:rPr lang="ru-RU" sz="900" dirty="0" smtClean="0"/>
              <a:t>  Слушали</a:t>
            </a:r>
            <a:r>
              <a:rPr lang="ru-RU" sz="900" dirty="0"/>
              <a:t>: О сборе трофейного, государственного, колхозно-кооперативного и принадлежащего частным лицам имущества, ценностей и продовольствия.</a:t>
            </a:r>
            <a:br>
              <a:rPr lang="ru-RU" sz="900" dirty="0"/>
            </a:br>
            <a:r>
              <a:rPr lang="ru-RU" sz="900" dirty="0"/>
              <a:t>Постановили: 1. Райисполком обязывает председателей  с/Советов и колхозов в 5-ти </a:t>
            </a:r>
            <a:r>
              <a:rPr lang="ru-RU" sz="900" dirty="0" err="1"/>
              <a:t>дневный</a:t>
            </a:r>
            <a:r>
              <a:rPr lang="ru-RU" sz="900" dirty="0"/>
              <a:t> срок произвести сбор трофейного, государственного, колхозно-кооперативного и принадлежащего частным лицам имущества, ценностей и продовольствия на территории советов и колхозов.</a:t>
            </a:r>
            <a:br>
              <a:rPr lang="ru-RU" sz="900" dirty="0"/>
            </a:br>
            <a:r>
              <a:rPr lang="ru-RU" sz="900" dirty="0" smtClean="0"/>
              <a:t>    2</a:t>
            </a:r>
            <a:r>
              <a:rPr lang="ru-RU" sz="900" dirty="0"/>
              <a:t>. Предложить гражданам, проживающим на территории </a:t>
            </a:r>
            <a:r>
              <a:rPr lang="ru-RU" sz="900" dirty="0" err="1"/>
              <a:t>Цымлянского</a:t>
            </a:r>
            <a:r>
              <a:rPr lang="ru-RU" sz="900" dirty="0"/>
              <a:t> района, в 2-х </a:t>
            </a:r>
            <a:r>
              <a:rPr lang="ru-RU" sz="900" dirty="0" err="1"/>
              <a:t>дневный</a:t>
            </a:r>
            <a:r>
              <a:rPr lang="ru-RU" sz="900" dirty="0"/>
              <a:t> срок сдать в с/Советы имеющиеся у них трофейное, колхозно-кооперативное и принадлежащее частным лицам имущество, ценности и продовольствие.</a:t>
            </a:r>
            <a:br>
              <a:rPr lang="ru-RU" sz="900" dirty="0"/>
            </a:br>
            <a:r>
              <a:rPr lang="ru-RU" sz="900" dirty="0" smtClean="0"/>
              <a:t>     3</a:t>
            </a:r>
            <a:r>
              <a:rPr lang="ru-RU" sz="900" dirty="0"/>
              <a:t>. Предложить председателям с/Советов в суточный срок выделить пустующие помещения, назначить приемщиков, обеспечить строгий учет поступающего имущества с последующей передачей соответствующим организациям по указанию райисполкома. При учете, по возможности, указать какой организации или частному лицу принадлежало ранее сданное имущество.</a:t>
            </a:r>
            <a:br>
              <a:rPr lang="ru-RU" sz="900" dirty="0"/>
            </a:br>
            <a:r>
              <a:rPr lang="ru-RU" sz="900" dirty="0" smtClean="0"/>
              <a:t>    4</a:t>
            </a:r>
            <a:r>
              <a:rPr lang="ru-RU" sz="900" dirty="0"/>
              <a:t>. Лица, не сдавшие в установленный срок имеющееся у  них указанное имущество и ценности, будут привлекаться к уголовной ответственности по законам военного времени за мародёрство и за присвоение государственного и колхозно-кооперативного имущества.</a:t>
            </a:r>
            <a:br>
              <a:rPr lang="ru-RU" sz="900" dirty="0"/>
            </a:br>
            <a:r>
              <a:rPr lang="ru-RU" sz="900" dirty="0" smtClean="0"/>
              <a:t>    5</a:t>
            </a:r>
            <a:r>
              <a:rPr lang="ru-RU" sz="900" dirty="0"/>
              <a:t>. Наблюдение за выполнением этого постановления возложить на органы милиции.</a:t>
            </a:r>
            <a:br>
              <a:rPr lang="ru-RU" sz="900" dirty="0"/>
            </a:br>
            <a:r>
              <a:rPr lang="ru-RU" sz="900" dirty="0"/>
              <a:t>6.Обязать председателей с/Советов и колхозов в суточный срок довести это решение до сведения граждан </a:t>
            </a:r>
            <a:r>
              <a:rPr lang="ru-RU" sz="900" dirty="0" err="1"/>
              <a:t>Цымлянского</a:t>
            </a:r>
            <a:r>
              <a:rPr lang="ru-RU" sz="900" dirty="0"/>
              <a:t> района.</a:t>
            </a:r>
            <a:br>
              <a:rPr lang="ru-RU" sz="900" dirty="0"/>
            </a:br>
            <a:r>
              <a:rPr lang="ru-RU" sz="900" dirty="0"/>
              <a:t>Председатель </a:t>
            </a:r>
            <a:r>
              <a:rPr lang="ru-RU" sz="900" dirty="0" err="1"/>
              <a:t>РИКа</a:t>
            </a:r>
            <a:r>
              <a:rPr lang="ru-RU" sz="900" dirty="0"/>
              <a:t>   </a:t>
            </a:r>
            <a:r>
              <a:rPr lang="ru-RU" sz="900" dirty="0" err="1"/>
              <a:t>С.Шурупов</a:t>
            </a:r>
            <a:r>
              <a:rPr lang="ru-RU" sz="900" dirty="0"/>
              <a:t>   подпись</a:t>
            </a:r>
            <a:br>
              <a:rPr lang="ru-RU" sz="900" dirty="0"/>
            </a:br>
            <a:r>
              <a:rPr lang="ru-RU" sz="900" dirty="0"/>
              <a:t> </a:t>
            </a:r>
            <a:br>
              <a:rPr lang="ru-RU" sz="900" dirty="0"/>
            </a:br>
            <a:r>
              <a:rPr lang="ru-RU" sz="900" dirty="0"/>
              <a:t>Архив Администрации Цимлянского района. Ф.Р112.Оп.1.Д.3.Л.2.Подлинник.</a:t>
            </a:r>
            <a:br>
              <a:rPr lang="ru-RU" sz="900" dirty="0"/>
            </a:br>
            <a:r>
              <a:rPr lang="ru-RU" sz="900" dirty="0" smtClean="0"/>
              <a:t>ф.112 оп.1 д.3л.36</a:t>
            </a:r>
            <a:endParaRPr lang="ru-RU" sz="900" dirty="0"/>
          </a:p>
        </p:txBody>
      </p:sp>
      <p:pic>
        <p:nvPicPr>
          <p:cNvPr id="8194" name="Picture 2" descr="C:\Users\user\Desktop\Урок для школьников\О сборе  трофейного оружия 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3780000" cy="512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94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2908" y="692696"/>
            <a:ext cx="2480156" cy="439248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Протокол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 заседания Президиума Цимлянского Райсовета депутатов трудящихся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 02 февраля 1943 г.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«Об открытии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школ, восстановлении животноводства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местной промышленности».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ф.112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оп.1д.3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л.3,4,5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user\Desktop\Урок для школьников\Открытие школ.t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86" y="599868"/>
            <a:ext cx="4458642" cy="202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user\Desktop\Урок для школьников\Восстановление промышленности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86" y="3140968"/>
            <a:ext cx="4458642" cy="244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Урок для школьников\открытие школ 2 стр.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91" y="1700808"/>
            <a:ext cx="4458642" cy="16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718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528704"/>
            <a:ext cx="3600400" cy="3508425"/>
          </a:xfrm>
        </p:spPr>
        <p:txBody>
          <a:bodyPr>
            <a:normAutofit fontScale="90000"/>
          </a:bodyPr>
          <a:lstStyle/>
          <a:p>
            <a:r>
              <a:rPr lang="ru-RU" sz="900" dirty="0"/>
              <a:t/>
            </a:r>
            <a:br>
              <a:rPr lang="ru-RU" sz="900" dirty="0"/>
            </a:br>
            <a:r>
              <a:rPr lang="ru-RU" sz="900" dirty="0"/>
              <a:t/>
            </a:r>
            <a:br>
              <a:rPr lang="ru-RU" sz="900" dirty="0"/>
            </a:br>
            <a:r>
              <a:rPr lang="ru-RU" sz="900" dirty="0" smtClean="0"/>
              <a:t/>
            </a:r>
            <a:br>
              <a:rPr lang="ru-RU" sz="900" dirty="0" smtClean="0"/>
            </a:b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11</a:t>
            </a:r>
            <a:br>
              <a:rPr lang="ru-RU" sz="1000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Протокол заседания президиума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Цымлянского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Исполкома Райсовета депутатов трудящихся </a:t>
            </a:r>
            <a:br>
              <a:rPr lang="ru-RU" sz="1000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№ 24                                                                              25/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1943 г.</a:t>
            </a:r>
            <a:br>
              <a:rPr lang="ru-RU" sz="1000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Слушали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: О строительстве переправ через реку Дон /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д.т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 Шурупов/ .</a:t>
            </a:r>
            <a:br>
              <a:rPr lang="ru-RU" sz="1000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Решили:  В связи с тем, что в условиях военного времени переправы через реку Дон имеют большое значение для своевременного снабжения частей Красной Армии  необходимыми боеприпасами и продовольствием через реку Дон обязать председателя Н-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Курмоярского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с/Совета и председателя колхоза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им.Молотова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построить паром через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р.Дон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000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Обязать председателя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Камышевского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с/Совета и председателя колхоза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им.Андреева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построить паром через реку Дон в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Камышевской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000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Обязать председателя Терновского с/С и председателя колхоза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им.Дзержинского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построить паром реку Дон в Терновской.</a:t>
            </a:r>
            <a:br>
              <a:rPr lang="ru-RU" sz="1000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Предложить директору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Винсовхоза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т.Буц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построить паром через реку Дон на третьем участке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Винсовхоза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000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Изыскать лес на строительство паромов из местных ресурсов грузоподъемностью двух автомашин или четырех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брачек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срок строительства-10 июня.</a:t>
            </a:r>
            <a:br>
              <a:rPr lang="ru-RU" sz="1000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000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Председатель райсовета     подпись       …</a:t>
            </a:r>
            <a:br>
              <a:rPr lang="ru-RU" sz="1000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000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Архив Администрации Цимлянского района.</a:t>
            </a:r>
            <a:br>
              <a:rPr lang="ru-RU" sz="1000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Ф.Р-112.Оп.1.Д.3.Л.59, 59об.Подлинник.</a:t>
            </a:r>
          </a:p>
        </p:txBody>
      </p:sp>
      <p:pic>
        <p:nvPicPr>
          <p:cNvPr id="1026" name="Picture 2" descr="C:\Users\user\Desktop\Урок для школьников\Строительство переправ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3330076" cy="53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Урок для школьников\Строительство переправ 2 новая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65" y="764704"/>
            <a:ext cx="3864804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67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589240"/>
            <a:ext cx="7831182" cy="576064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Гвардейцы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понтонах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переправляются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берег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Дона. 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Зам.директор\02. ИНФОРМАЦИЯ И ПУБЛИКАЦИЯ\!2018\ФОТО ГАРО ВОВ\110. 000Ф_1_ПА-2801_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908720"/>
            <a:ext cx="6982479" cy="4536000"/>
          </a:xfrm>
          <a:prstGeom prst="rect">
            <a:avLst/>
          </a:prstGeom>
          <a:noFill/>
        </p:spPr>
      </p:pic>
    </p:spTree>
  </p:cSld>
  <p:clrMapOvr>
    <a:masterClrMapping/>
  </p:clrMapOvr>
  <p:transition advTm="484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Grp="1" noUngrp="1" noChangeAspect="1"/>
          </p:cNvGrpSpPr>
          <p:nvPr/>
        </p:nvGrpSpPr>
        <p:grpSpPr>
          <a:xfrm>
            <a:off x="971600" y="643196"/>
            <a:ext cx="7384477" cy="6214805"/>
            <a:chOff x="1635124" y="1646238"/>
            <a:chExt cx="5873751" cy="4943372"/>
          </a:xfrm>
        </p:grpSpPr>
        <p:pic>
          <p:nvPicPr>
            <p:cNvPr id="3" name="Рисунок 2" descr="01.jp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1635125" y="1646238"/>
              <a:ext cx="5873750" cy="44116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Прямоугольник 3"/>
            <p:cNvSpPr/>
            <p:nvPr/>
          </p:nvSpPr>
          <p:spPr>
            <a:xfrm>
              <a:off x="1635124" y="6210455"/>
              <a:ext cx="5873750" cy="379155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Выступление по радио Заместителя Председателя СНК СССР и Народного Комиссара Иностранных дел В.М. Молотова 22 июня 1941 г., опубликованное в газете «Молот» </a:t>
              </a:r>
              <a:endParaRPr lang="ru-RU" sz="1200" dirty="0"/>
            </a:p>
          </p:txBody>
        </p:sp>
      </p:grpSp>
    </p:spTree>
  </p:cSld>
  <p:clrMapOvr>
    <a:masterClrMapping/>
  </p:clrMapOvr>
  <p:transition advTm="7203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620688"/>
            <a:ext cx="3600400" cy="5416441"/>
          </a:xfrm>
        </p:spPr>
        <p:txBody>
          <a:bodyPr>
            <a:normAutofit fontScale="90000"/>
          </a:bodyPr>
          <a:lstStyle/>
          <a:p>
            <a:r>
              <a:rPr lang="ru-RU" sz="900" dirty="0"/>
              <a:t/>
            </a:r>
            <a:br>
              <a:rPr lang="ru-RU" sz="900" dirty="0"/>
            </a:br>
            <a:r>
              <a:rPr lang="ru-RU" sz="900" dirty="0"/>
              <a:t/>
            </a:r>
            <a:br>
              <a:rPr lang="ru-RU" sz="900" dirty="0"/>
            </a:br>
            <a:r>
              <a:rPr lang="ru-RU" sz="900" dirty="0"/>
              <a:t>Протокол заседания Райсовета депутатов трудящихся и бюро Райкома ВКП/б</a:t>
            </a:r>
            <a:r>
              <a:rPr lang="ru-RU" sz="900" dirty="0" smtClean="0"/>
              <a:t>/ № </a:t>
            </a:r>
            <a:r>
              <a:rPr lang="ru-RU" sz="900" dirty="0"/>
              <a:t>21                                                                               20 апреля 1943 г.</a:t>
            </a:r>
            <a:br>
              <a:rPr lang="ru-RU" sz="900" dirty="0"/>
            </a:br>
            <a:r>
              <a:rPr lang="ru-RU" sz="900" dirty="0" smtClean="0"/>
              <a:t>Слушали</a:t>
            </a:r>
            <a:r>
              <a:rPr lang="ru-RU" sz="900" dirty="0"/>
              <a:t>: О поддержании должного порядка по </a:t>
            </a:r>
            <a:r>
              <a:rPr lang="ru-RU" sz="900" dirty="0" err="1"/>
              <a:t>Цымлянскому</a:t>
            </a:r>
            <a:r>
              <a:rPr lang="ru-RU" sz="900" dirty="0"/>
              <a:t> району в части передвижения граждан и санитарного состояния района /</a:t>
            </a:r>
            <a:r>
              <a:rPr lang="ru-RU" sz="900" dirty="0" err="1"/>
              <a:t>д.т</a:t>
            </a:r>
            <a:r>
              <a:rPr lang="ru-RU" sz="900" dirty="0"/>
              <a:t>. Новикова/</a:t>
            </a:r>
            <a:br>
              <a:rPr lang="ru-RU" sz="900" dirty="0"/>
            </a:br>
            <a:r>
              <a:rPr lang="ru-RU" sz="900" dirty="0"/>
              <a:t> Решили: 1. В соответствии приказа Военного Совета Южного фронта от 10.</a:t>
            </a:r>
            <a:r>
              <a:rPr lang="en-US" sz="900" dirty="0"/>
              <a:t>III</a:t>
            </a:r>
            <a:r>
              <a:rPr lang="ru-RU" sz="900" dirty="0"/>
              <a:t>.1943 г. и решения заседания бюро Ростовского Областного Комитета ВКП/б/ и Облисполкома от 28.</a:t>
            </a:r>
            <a:r>
              <a:rPr lang="en-US" sz="900" dirty="0"/>
              <a:t>III</a:t>
            </a:r>
            <a:r>
              <a:rPr lang="ru-RU" sz="900" dirty="0"/>
              <a:t>.1943 г. № 226, с целью прекращения излишнего передвижения гражданского населения в прифронтовых пунктах, Исполком Райсовета депутатов трудящихся  и бюро Райкома КП/б/ постановляют:</a:t>
            </a:r>
            <a:br>
              <a:rPr lang="ru-RU" sz="900" dirty="0"/>
            </a:br>
            <a:r>
              <a:rPr lang="ru-RU" sz="900" dirty="0"/>
              <a:t>Предложить председателям </a:t>
            </a:r>
            <a:r>
              <a:rPr lang="ru-RU" sz="900" dirty="0" err="1"/>
              <a:t>сельисполкомов</a:t>
            </a:r>
            <a:r>
              <a:rPr lang="ru-RU" sz="900" dirty="0"/>
              <a:t> советов депутатов трудящихся, </a:t>
            </a:r>
            <a:r>
              <a:rPr lang="ru-RU" sz="900" dirty="0" err="1"/>
              <a:t>нач.политотделов</a:t>
            </a:r>
            <a:r>
              <a:rPr lang="ru-RU" sz="900" dirty="0"/>
              <a:t> и директорам МТС и </a:t>
            </a:r>
            <a:r>
              <a:rPr lang="ru-RU" sz="900" dirty="0" err="1"/>
              <a:t>винсовхоза</a:t>
            </a:r>
            <a:r>
              <a:rPr lang="ru-RU" sz="900" dirty="0"/>
              <a:t>:</a:t>
            </a:r>
            <a:br>
              <a:rPr lang="ru-RU" sz="900" dirty="0"/>
            </a:br>
            <a:r>
              <a:rPr lang="ru-RU" sz="900" dirty="0"/>
              <a:t>1. Довести до сведения населения о введенном с 25.</a:t>
            </a:r>
            <a:r>
              <a:rPr lang="en-US" sz="900" dirty="0"/>
              <a:t>III</a:t>
            </a:r>
            <a:r>
              <a:rPr lang="ru-RU" sz="900" dirty="0"/>
              <a:t>.1943 г. на территории Ростовской области строгом режиме передвижения гражданского населения из одного населенного пункта в другой, строго соблюдая порядок о передвижении.</a:t>
            </a:r>
            <a:br>
              <a:rPr lang="ru-RU" sz="900" dirty="0"/>
            </a:br>
            <a:r>
              <a:rPr lang="ru-RU" sz="900" dirty="0"/>
              <a:t>2. Поручить </a:t>
            </a:r>
            <a:r>
              <a:rPr lang="ru-RU" sz="900" dirty="0" err="1"/>
              <a:t>зам.нач</a:t>
            </a:r>
            <a:r>
              <a:rPr lang="ru-RU" sz="900" dirty="0"/>
              <a:t>. РО НКВД  </a:t>
            </a:r>
            <a:r>
              <a:rPr lang="ru-RU" sz="900" dirty="0" err="1"/>
              <a:t>пом.милиции</a:t>
            </a:r>
            <a:r>
              <a:rPr lang="ru-RU" sz="900" dirty="0"/>
              <a:t> </a:t>
            </a:r>
            <a:r>
              <a:rPr lang="ru-RU" sz="900" dirty="0" err="1"/>
              <a:t>тов.Новикову</a:t>
            </a:r>
            <a:r>
              <a:rPr lang="ru-RU" sz="900" dirty="0"/>
              <a:t> строго выдерживать порядок выдачи пропусков, установленный приказом НКВД СССР, особо обращая внимание на лиц , коим выдаются пропуска в сторону фронта.</a:t>
            </a:r>
            <a:br>
              <a:rPr lang="ru-RU" sz="900" dirty="0"/>
            </a:br>
            <a:r>
              <a:rPr lang="ru-RU" sz="900" dirty="0"/>
              <a:t>3. Строжайше запретить населению предоставлять жилье и ночлег кому бы то ни было / как военным, так и  гражданским лицам/ без разрешения военного коменданта </a:t>
            </a:r>
            <a:r>
              <a:rPr lang="ru-RU" sz="900" dirty="0" err="1"/>
              <a:t>ст.Цымлянская</a:t>
            </a:r>
            <a:r>
              <a:rPr lang="ru-RU" sz="900" dirty="0"/>
              <a:t>,, а на периферии района без ведома председателей </a:t>
            </a:r>
            <a:r>
              <a:rPr lang="ru-RU" sz="900" dirty="0" err="1"/>
              <a:t>сельисполкомов</a:t>
            </a:r>
            <a:r>
              <a:rPr lang="ru-RU" sz="900" dirty="0"/>
              <a:t>, или уполномоченных хуторов.</a:t>
            </a:r>
            <a:br>
              <a:rPr lang="ru-RU" sz="900" dirty="0"/>
            </a:br>
            <a:r>
              <a:rPr lang="ru-RU" sz="900" dirty="0"/>
              <a:t>4. С целью поддержания должного порядка в населенных пунктах района, наблюдения за светомаскировкой, борьбы с возникновением пожаров и сохранения имущества граждан, поручить председателям </a:t>
            </a:r>
            <a:r>
              <a:rPr lang="ru-RU" sz="900" dirty="0" err="1"/>
              <a:t>сельисполкомов</a:t>
            </a:r>
            <a:r>
              <a:rPr lang="ru-RU" sz="900" dirty="0"/>
              <a:t> и уполномоченным хуторов:</a:t>
            </a:r>
            <a:br>
              <a:rPr lang="ru-RU" sz="900" dirty="0"/>
            </a:br>
            <a:r>
              <a:rPr lang="ru-RU" sz="900" dirty="0"/>
              <a:t>а/ В 3 </a:t>
            </a:r>
            <a:r>
              <a:rPr lang="ru-RU" sz="900" dirty="0" err="1"/>
              <a:t>дневный</a:t>
            </a:r>
            <a:r>
              <a:rPr lang="ru-RU" sz="900" dirty="0"/>
              <a:t> срок председателям </a:t>
            </a:r>
            <a:r>
              <a:rPr lang="ru-RU" sz="900" dirty="0" err="1"/>
              <a:t>сельисполкомов</a:t>
            </a:r>
            <a:r>
              <a:rPr lang="ru-RU" sz="900" dirty="0"/>
              <a:t> организовать во всех населенных пунктах, квартальных дежурных, с установлением их дежурства из расчета на каждые 10 домов один квартальный дежурный.</a:t>
            </a:r>
            <a:br>
              <a:rPr lang="ru-RU" sz="900" dirty="0"/>
            </a:br>
            <a:r>
              <a:rPr lang="ru-RU" sz="900" dirty="0"/>
              <a:t>б/ Председателям </a:t>
            </a:r>
            <a:r>
              <a:rPr lang="ru-RU" sz="900" dirty="0" err="1"/>
              <a:t>сельисполкомов</a:t>
            </a:r>
            <a:r>
              <a:rPr lang="ru-RU" sz="900" dirty="0"/>
              <a:t> и директорам МТС и </a:t>
            </a:r>
            <a:r>
              <a:rPr lang="ru-RU" sz="900" dirty="0" err="1"/>
              <a:t>винсовхоза</a:t>
            </a:r>
            <a:r>
              <a:rPr lang="ru-RU" sz="900" dirty="0"/>
              <a:t> по территориальности обеспечить в населенных пунктах, по полям и над дорогами, уборку трупов животных, вражеских солдат и офицеров до 1.</a:t>
            </a:r>
            <a:r>
              <a:rPr lang="en-US" sz="900" dirty="0"/>
              <a:t>V</a:t>
            </a:r>
            <a:r>
              <a:rPr lang="ru-RU" sz="900" dirty="0"/>
              <a:t>.1943 г., а также сбор и сдачу на склад Райвоенкомата всего собранного трофейного вооружения и всех видов военного имущества, строго учитывая по ранее высланной Райкомом форме.</a:t>
            </a:r>
            <a:br>
              <a:rPr lang="ru-RU" sz="900" dirty="0"/>
            </a:br>
            <a:r>
              <a:rPr lang="ru-RU" sz="900" dirty="0"/>
              <a:t>5. Разрешить председателям </a:t>
            </a:r>
            <a:r>
              <a:rPr lang="ru-RU" sz="900" dirty="0" err="1"/>
              <a:t>сельисполкомов</a:t>
            </a:r>
            <a:r>
              <a:rPr lang="ru-RU" sz="900" dirty="0"/>
              <a:t> в неотложных случаях, по требованиям командования воинских частей, производить мобилизации местного населения для восстановления дорог, мостов, переправ и т.д.  </a:t>
            </a:r>
            <a:br>
              <a:rPr lang="ru-RU" sz="900" dirty="0"/>
            </a:br>
            <a:r>
              <a:rPr lang="ru-RU" sz="900" dirty="0"/>
              <a:t>Председатель райсовета     подпись       </a:t>
            </a:r>
            <a:br>
              <a:rPr lang="ru-RU" sz="900" dirty="0"/>
            </a:br>
            <a:r>
              <a:rPr lang="ru-RU" sz="900" dirty="0" smtClean="0"/>
              <a:t>Архив </a:t>
            </a:r>
            <a:r>
              <a:rPr lang="ru-RU" sz="900" dirty="0"/>
              <a:t>Администрации Цимлянского района.</a:t>
            </a:r>
            <a:br>
              <a:rPr lang="ru-RU" sz="900" dirty="0"/>
            </a:br>
            <a:r>
              <a:rPr lang="ru-RU" sz="900" dirty="0"/>
              <a:t>Ф.Р-112.Оп.1.Д.3.Л.41, 43об,44,44об. Подлинник.</a:t>
            </a:r>
          </a:p>
        </p:txBody>
      </p:sp>
      <p:pic>
        <p:nvPicPr>
          <p:cNvPr id="9219" name="Picture 3" descr="C:\Users\user\Desktop\Урок для школьников\О соблюдении должного порядка 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49" y="620688"/>
            <a:ext cx="3816425" cy="53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97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1568" y="620688"/>
            <a:ext cx="3552839" cy="5688632"/>
          </a:xfrm>
        </p:spPr>
        <p:txBody>
          <a:bodyPr>
            <a:normAutofit fontScale="90000"/>
          </a:bodyPr>
          <a:lstStyle/>
          <a:p>
            <a:r>
              <a:rPr lang="ru-RU" sz="900" dirty="0" smtClean="0"/>
              <a:t>Протокол </a:t>
            </a:r>
            <a:r>
              <a:rPr lang="ru-RU" sz="900" dirty="0"/>
              <a:t>заседания исполкома </a:t>
            </a:r>
            <a:r>
              <a:rPr lang="ru-RU" sz="900" dirty="0" err="1"/>
              <a:t>Цымлянского</a:t>
            </a:r>
            <a:r>
              <a:rPr lang="ru-RU" sz="900" dirty="0"/>
              <a:t> райсовета депутатов </a:t>
            </a:r>
            <a:r>
              <a:rPr lang="ru-RU" sz="900" dirty="0" smtClean="0"/>
              <a:t>трудящихся</a:t>
            </a:r>
            <a:br>
              <a:rPr lang="ru-RU" sz="900" dirty="0" smtClean="0"/>
            </a:br>
            <a:r>
              <a:rPr lang="ru-RU" sz="900" dirty="0" smtClean="0"/>
              <a:t>№ </a:t>
            </a:r>
            <a:r>
              <a:rPr lang="ru-RU" sz="900" dirty="0"/>
              <a:t>36                                                                    29 октября 1943 года</a:t>
            </a:r>
            <a:br>
              <a:rPr lang="ru-RU" sz="900" dirty="0"/>
            </a:br>
            <a:r>
              <a:rPr lang="ru-RU" sz="900" dirty="0"/>
              <a:t>…Пункт № 1</a:t>
            </a:r>
            <a:br>
              <a:rPr lang="ru-RU" sz="900" dirty="0"/>
            </a:br>
            <a:r>
              <a:rPr lang="ru-RU" sz="900" dirty="0"/>
              <a:t>Слушали:  О проведенной работе по проверке контингента населения, подлежащего снабжению хлебом по </a:t>
            </a:r>
            <a:r>
              <a:rPr lang="ru-RU" sz="900" dirty="0" err="1"/>
              <a:t>Цымлянскому</a:t>
            </a:r>
            <a:r>
              <a:rPr lang="ru-RU" sz="900" dirty="0"/>
              <a:t> району </a:t>
            </a:r>
            <a:r>
              <a:rPr lang="ru-RU" sz="900" dirty="0" smtClean="0"/>
              <a:t/>
            </a:r>
            <a:br>
              <a:rPr lang="ru-RU" sz="900" dirty="0" smtClean="0"/>
            </a:br>
            <a:r>
              <a:rPr lang="ru-RU" sz="900" dirty="0" smtClean="0"/>
              <a:t>Решили</a:t>
            </a:r>
            <a:r>
              <a:rPr lang="ru-RU" sz="900" dirty="0"/>
              <a:t>: </a:t>
            </a:r>
            <a:r>
              <a:rPr lang="ru-RU" sz="900" dirty="0" smtClean="0"/>
              <a:t>… </a:t>
            </a:r>
            <a:br>
              <a:rPr lang="ru-RU" sz="900" dirty="0" smtClean="0"/>
            </a:br>
            <a:r>
              <a:rPr lang="ru-RU" sz="900" dirty="0" smtClean="0"/>
              <a:t>При </a:t>
            </a:r>
            <a:r>
              <a:rPr lang="ru-RU" sz="900" dirty="0"/>
              <a:t>проверке снабжения населения хлебом комиссией совместно </a:t>
            </a:r>
            <a:r>
              <a:rPr lang="ru-RU" sz="900" dirty="0" smtClean="0"/>
              <a:t>с активом </a:t>
            </a:r>
            <a:r>
              <a:rPr lang="ru-RU" sz="900" dirty="0" err="1" smtClean="0"/>
              <a:t>установлено:В</a:t>
            </a:r>
            <a:r>
              <a:rPr lang="ru-RU" sz="900" dirty="0" smtClean="0"/>
              <a:t> </a:t>
            </a:r>
            <a:r>
              <a:rPr lang="ru-RU" sz="900" dirty="0"/>
              <a:t>июне, июле и августе м-</a:t>
            </a:r>
            <a:r>
              <a:rPr lang="ru-RU" sz="900" dirty="0" err="1"/>
              <a:t>це</a:t>
            </a:r>
            <a:r>
              <a:rPr lang="ru-RU" sz="900" dirty="0"/>
              <a:t> население района ввиду недостаточного количества хлебного фонда, удовлетворено согласно государственным нормам только на 50%.</a:t>
            </a:r>
            <a:br>
              <a:rPr lang="ru-RU" sz="900" dirty="0"/>
            </a:br>
            <a:r>
              <a:rPr lang="ru-RU" sz="900" dirty="0"/>
              <a:t>В сентябре месяце из 15 тонн отпущенного хлебного фонда 3 тонны израсходовано на общественное питание (детсад, детские ясли, </a:t>
            </a:r>
            <a:r>
              <a:rPr lang="ru-RU" sz="900" dirty="0" err="1"/>
              <a:t>райбольница</a:t>
            </a:r>
            <a:r>
              <a:rPr lang="ru-RU" sz="900" dirty="0"/>
              <a:t>, столовые) и 12 тонн продано населению района </a:t>
            </a:r>
            <a:r>
              <a:rPr lang="ru-RU" sz="900" dirty="0" smtClean="0"/>
              <a:t>по хлебным </a:t>
            </a:r>
            <a:r>
              <a:rPr lang="ru-RU" sz="900" dirty="0"/>
              <a:t>талонам по уменьшенным нормам:</a:t>
            </a:r>
            <a:br>
              <a:rPr lang="ru-RU" sz="900" dirty="0"/>
            </a:br>
            <a:r>
              <a:rPr lang="ru-RU" sz="900" dirty="0"/>
              <a:t>рабочим вместо </a:t>
            </a:r>
            <a:r>
              <a:rPr lang="ru-RU" sz="900" dirty="0" smtClean="0"/>
              <a:t>300 </a:t>
            </a:r>
            <a:r>
              <a:rPr lang="ru-RU" sz="900" dirty="0"/>
              <a:t>гр. муки в день выдано 220 гр.</a:t>
            </a:r>
            <a:br>
              <a:rPr lang="ru-RU" sz="900" dirty="0"/>
            </a:br>
            <a:r>
              <a:rPr lang="ru-RU" sz="900" dirty="0"/>
              <a:t>служащим вместо 240  гр. Муки в день выдано 160 гр.</a:t>
            </a:r>
            <a:br>
              <a:rPr lang="ru-RU" sz="900" dirty="0"/>
            </a:br>
            <a:r>
              <a:rPr lang="ru-RU" sz="900" dirty="0"/>
              <a:t>иждивенцам и детям вместо 180 гр. Муки в день выдано 100 гр.</a:t>
            </a:r>
            <a:br>
              <a:rPr lang="ru-RU" sz="900" dirty="0"/>
            </a:br>
            <a:r>
              <a:rPr lang="ru-RU" sz="900" dirty="0"/>
              <a:t>за первую половину октября хлеб выдан всему контингенту только с 7-го октября. Оставшийся хлеб на вторую половину месяца роздан только рабочим, служащим и инвалидам Отечественной войны, а иждивенцам и детям хлеб не был </a:t>
            </a:r>
            <a:r>
              <a:rPr lang="ru-RU" sz="900" dirty="0" smtClean="0"/>
              <a:t>выдан…</a:t>
            </a:r>
            <a:r>
              <a:rPr lang="ru-RU" sz="900" dirty="0"/>
              <a:t/>
            </a:r>
            <a:br>
              <a:rPr lang="ru-RU" sz="900" dirty="0"/>
            </a:br>
            <a:r>
              <a:rPr lang="ru-RU" sz="900" dirty="0"/>
              <a:t>Причем большая часть рабочих таких предприятий и учреждений, как Консервный завод, Лесхоз, Лесопитомник, Промкомбинат, </a:t>
            </a:r>
            <a:r>
              <a:rPr lang="ru-RU" sz="900" dirty="0" err="1"/>
              <a:t>райбольница</a:t>
            </a:r>
            <a:r>
              <a:rPr lang="ru-RU" sz="900" dirty="0"/>
              <a:t>, </a:t>
            </a:r>
            <a:r>
              <a:rPr lang="ru-RU" sz="900" dirty="0" err="1"/>
              <a:t>райпотребсоюз</a:t>
            </a:r>
            <a:r>
              <a:rPr lang="ru-RU" sz="900" dirty="0"/>
              <a:t>, сельпо, редакция, </a:t>
            </a:r>
            <a:r>
              <a:rPr lang="ru-RU" sz="900" dirty="0" err="1"/>
              <a:t>заготскот</a:t>
            </a:r>
            <a:r>
              <a:rPr lang="ru-RU" sz="900" dirty="0"/>
              <a:t> и </a:t>
            </a:r>
            <a:r>
              <a:rPr lang="ru-RU" sz="900" dirty="0" err="1"/>
              <a:t>др.удовлетворяются</a:t>
            </a:r>
            <a:r>
              <a:rPr lang="ru-RU" sz="900" dirty="0"/>
              <a:t> из месяца в месяц по категории служащих , так как получаемые 15 тонн хлеба далеко не могут удовлетворить весь контингент по полной государственной норме.</a:t>
            </a:r>
            <a:br>
              <a:rPr lang="ru-RU" sz="900" dirty="0"/>
            </a:br>
            <a:r>
              <a:rPr lang="ru-RU" sz="900" dirty="0" smtClean="0"/>
              <a:t>… 1.Просить </a:t>
            </a:r>
            <a:r>
              <a:rPr lang="ru-RU" sz="900" dirty="0"/>
              <a:t>Облисполком об увеличении наряда на получение хлеба для полного удовлетворения по существующим государственным нормам проверенного наличия контингента:  рабочих- 999 чел., служащих -1855 чел., иждивенцев, детей - 561 чел., инвалидов труда </a:t>
            </a:r>
            <a:r>
              <a:rPr lang="ru-RU" sz="900" dirty="0" smtClean="0"/>
              <a:t>и детей </a:t>
            </a:r>
            <a:r>
              <a:rPr lang="ru-RU" sz="900" dirty="0"/>
              <a:t>сирот - 200чел., 1862 чел. до 36,462 тонны, а также для общественного питания (детские ясли, детсады, </a:t>
            </a:r>
            <a:r>
              <a:rPr lang="ru-RU" sz="900" dirty="0" smtClean="0"/>
              <a:t>столовые, </a:t>
            </a:r>
            <a:r>
              <a:rPr lang="ru-RU" sz="900" dirty="0" err="1" smtClean="0"/>
              <a:t>Райбольница</a:t>
            </a:r>
            <a:r>
              <a:rPr lang="ru-RU" sz="900" dirty="0" smtClean="0"/>
              <a:t>, НКВД,  </a:t>
            </a:r>
            <a:r>
              <a:rPr lang="ru-RU" sz="900" dirty="0"/>
              <a:t>командировочные) 3 тонны.</a:t>
            </a:r>
            <a:br>
              <a:rPr lang="ru-RU" sz="900" dirty="0"/>
            </a:br>
            <a:r>
              <a:rPr lang="ru-RU" sz="900" dirty="0"/>
              <a:t>Всего 39,462 тонны.</a:t>
            </a:r>
            <a:br>
              <a:rPr lang="ru-RU" sz="900" dirty="0"/>
            </a:br>
            <a:r>
              <a:rPr lang="ru-RU" sz="900" dirty="0" smtClean="0"/>
              <a:t>2.Обязать </a:t>
            </a:r>
            <a:r>
              <a:rPr lang="ru-RU" sz="900" dirty="0"/>
              <a:t>зав. </a:t>
            </a:r>
            <a:r>
              <a:rPr lang="ru-RU" sz="900" dirty="0" err="1"/>
              <a:t>райторготделом</a:t>
            </a:r>
            <a:r>
              <a:rPr lang="ru-RU" sz="900" dirty="0"/>
              <a:t> т. Гончарова строго контролировать правильность расходования </a:t>
            </a:r>
            <a:r>
              <a:rPr lang="ru-RU" sz="900" dirty="0" smtClean="0"/>
              <a:t>хлеба…</a:t>
            </a:r>
            <a:r>
              <a:rPr lang="ru-RU" sz="900" dirty="0"/>
              <a:t/>
            </a:r>
            <a:br>
              <a:rPr lang="ru-RU" sz="900" dirty="0"/>
            </a:br>
            <a:r>
              <a:rPr lang="ru-RU" sz="900" dirty="0"/>
              <a:t> </a:t>
            </a:r>
            <a:br>
              <a:rPr lang="ru-RU" sz="900" dirty="0"/>
            </a:br>
            <a:r>
              <a:rPr lang="ru-RU" sz="900" dirty="0"/>
              <a:t>Председатель райсовета     подпись       / Шурупов/</a:t>
            </a:r>
            <a:br>
              <a:rPr lang="ru-RU" sz="900" dirty="0"/>
            </a:br>
            <a:r>
              <a:rPr lang="ru-RU" sz="900" dirty="0"/>
              <a:t>Секретарь райсовета	подпись       / Шалаев</a:t>
            </a:r>
            <a:r>
              <a:rPr lang="ru-RU" sz="900" dirty="0" smtClean="0"/>
              <a:t>/</a:t>
            </a:r>
            <a:r>
              <a:rPr lang="ru-RU" sz="900" dirty="0"/>
              <a:t> </a:t>
            </a:r>
            <a:r>
              <a:rPr lang="ru-RU" sz="900" dirty="0" smtClean="0"/>
              <a:t/>
            </a:r>
            <a:br>
              <a:rPr lang="ru-RU" sz="900" dirty="0" smtClean="0"/>
            </a:br>
            <a:r>
              <a:rPr lang="ru-RU" sz="900" dirty="0" smtClean="0"/>
              <a:t>Архив </a:t>
            </a:r>
            <a:r>
              <a:rPr lang="ru-RU" sz="900" dirty="0"/>
              <a:t>Администрации Цимлянского района.</a:t>
            </a:r>
            <a:br>
              <a:rPr lang="ru-RU" sz="900" dirty="0"/>
            </a:br>
            <a:r>
              <a:rPr lang="ru-RU" sz="900" dirty="0"/>
              <a:t>Ф.Р-112.Оп.1.Д.3.Л.124,12об,125.Подлинник.</a:t>
            </a:r>
            <a:br>
              <a:rPr lang="ru-RU" sz="900" dirty="0"/>
            </a:br>
            <a:endParaRPr lang="ru-RU" sz="9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3935993" cy="55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82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1568" y="620688"/>
            <a:ext cx="3552839" cy="5688632"/>
          </a:xfrm>
        </p:spPr>
        <p:txBody>
          <a:bodyPr>
            <a:normAutofit fontScale="90000"/>
          </a:bodyPr>
          <a:lstStyle/>
          <a:p>
            <a:r>
              <a:rPr lang="ru-RU" sz="900" dirty="0"/>
              <a:t>Протокол 10 сессии </a:t>
            </a:r>
            <a:r>
              <a:rPr lang="ru-RU" sz="900" dirty="0" err="1"/>
              <a:t>Цымлянского</a:t>
            </a:r>
            <a:r>
              <a:rPr lang="ru-RU" sz="900" dirty="0"/>
              <a:t> Районного Совета депутатов трудящихся с участием руководителей предприятий, организаций и учреждений, председателей с/Советов и колхозов района.</a:t>
            </a:r>
            <a:br>
              <a:rPr lang="ru-RU" sz="900" dirty="0"/>
            </a:br>
            <a:r>
              <a:rPr lang="ru-RU" sz="900" dirty="0"/>
              <a:t> </a:t>
            </a:r>
            <a:br>
              <a:rPr lang="ru-RU" sz="900" dirty="0"/>
            </a:br>
            <a:r>
              <a:rPr lang="ru-RU" sz="900" dirty="0"/>
              <a:t>б/н                                                                   25-26 октября 1943 года</a:t>
            </a:r>
            <a:br>
              <a:rPr lang="ru-RU" sz="900" dirty="0"/>
            </a:br>
            <a:r>
              <a:rPr lang="ru-RU" sz="900" dirty="0"/>
              <a:t>…Пункт № 1</a:t>
            </a:r>
            <a:br>
              <a:rPr lang="ru-RU" sz="900" dirty="0"/>
            </a:br>
            <a:r>
              <a:rPr lang="ru-RU" sz="900" dirty="0"/>
              <a:t>Слушали:  О ходе выполнения постановления Совнаркома Союза ССР и ЦК РКП б) от 21 августа 1943 г. « О неотложных мерах по восстановлению хозяйства в районах, освобожденных от немецкой оккупации</a:t>
            </a:r>
            <a:r>
              <a:rPr lang="ru-RU" sz="900" dirty="0" smtClean="0"/>
              <a:t>»…Директор </a:t>
            </a:r>
            <a:r>
              <a:rPr lang="ru-RU" sz="900" dirty="0" err="1"/>
              <a:t>Цымлянской</a:t>
            </a:r>
            <a:r>
              <a:rPr lang="ru-RU" sz="900" dirty="0"/>
              <a:t> МТС тов. Иванов говорит об ущербе, нанесенном МТС немецко – фашистскими оккупантами. Тракторный парк полностью выведен из строя, весь сельхозинвентарь был полностью приведен в негодность, станки ,оборудование МТМ разграблены и надо было немало положить сил для того, чтобы восстановить работу МТС. Уже сейчас МТС имеет 43 </a:t>
            </a:r>
            <a:r>
              <a:rPr lang="ru-RU" sz="900" dirty="0" smtClean="0"/>
              <a:t>трактора…</a:t>
            </a:r>
            <a:r>
              <a:rPr lang="ru-RU" sz="900" dirty="0"/>
              <a:t/>
            </a:r>
            <a:br>
              <a:rPr lang="ru-RU" sz="900" dirty="0"/>
            </a:br>
            <a:r>
              <a:rPr lang="ru-RU" sz="900" dirty="0" smtClean="0"/>
              <a:t>…Трудящиеся </a:t>
            </a:r>
            <a:r>
              <a:rPr lang="ru-RU" sz="900" dirty="0" err="1"/>
              <a:t>Цымлянского</a:t>
            </a:r>
            <a:r>
              <a:rPr lang="ru-RU" sz="900" dirty="0"/>
              <a:t> района проделали большую работу по восстановлению, ремонту, и новому строительству жилых домов и обеспечению пригодными для жилья квартирами рабочих, служащих и колхозников. За это время восстановлено  и вновь построено жилых домов –138 с жилой площадью 6077 квадратных метров. , кроме того 25 домов частновладельческого фонда с площадью 727 </a:t>
            </a:r>
            <a:r>
              <a:rPr lang="ru-RU" sz="900" dirty="0" err="1"/>
              <a:t>кв.м</a:t>
            </a:r>
            <a:r>
              <a:rPr lang="ru-RU" sz="900" dirty="0"/>
              <a:t>. </a:t>
            </a:r>
            <a:br>
              <a:rPr lang="ru-RU" sz="900" dirty="0"/>
            </a:br>
            <a:r>
              <a:rPr lang="ru-RU" sz="900" dirty="0"/>
              <a:t>Организована детская столовая в райцентре на 120 человек, детские ясли на 54 ребенка, детсад на 90 человек, кроме того организованы самостоятельные столовые в станицах </a:t>
            </a:r>
            <a:r>
              <a:rPr lang="ru-RU" sz="900" dirty="0" err="1"/>
              <a:t>Маркинской</a:t>
            </a:r>
            <a:r>
              <a:rPr lang="ru-RU" sz="900" dirty="0"/>
              <a:t>, Н- </a:t>
            </a:r>
            <a:r>
              <a:rPr lang="ru-RU" sz="900" dirty="0" err="1"/>
              <a:t>Курмоярской,Н</a:t>
            </a:r>
            <a:r>
              <a:rPr lang="ru-RU" sz="900" dirty="0"/>
              <a:t>-Цимлянской.</a:t>
            </a:r>
            <a:br>
              <a:rPr lang="ru-RU" sz="900" dirty="0"/>
            </a:br>
            <a:r>
              <a:rPr lang="ru-RU" sz="900" dirty="0"/>
              <a:t>Возобновили свою деятельность 29 начальных школ и 8 неполных средних и средних школ с общим контингентом учащихся 2442 человек. Восстановлены  амбулатория, больница на 30 коек, детская консультация, два врачебных участка, 8 фельдшерских пунктов, родильный дом, имеется зубоврачебный </a:t>
            </a:r>
            <a:r>
              <a:rPr lang="ru-RU" sz="900" dirty="0" smtClean="0"/>
              <a:t>кабинеты.</a:t>
            </a:r>
            <a:br>
              <a:rPr lang="ru-RU" sz="900" dirty="0" smtClean="0"/>
            </a:br>
            <a:r>
              <a:rPr lang="ru-RU" sz="900" dirty="0"/>
              <a:t>Председатель сессии     подпись       / Ковалева/</a:t>
            </a:r>
            <a:br>
              <a:rPr lang="ru-RU" sz="900" dirty="0"/>
            </a:br>
            <a:r>
              <a:rPr lang="ru-RU" sz="900" dirty="0"/>
              <a:t>Секретарь сессии           подпись       / Шалаев/</a:t>
            </a:r>
            <a:br>
              <a:rPr lang="ru-RU" sz="900" dirty="0"/>
            </a:br>
            <a:r>
              <a:rPr lang="ru-RU" sz="900" dirty="0"/>
              <a:t> </a:t>
            </a:r>
            <a:br>
              <a:rPr lang="ru-RU" sz="900" dirty="0"/>
            </a:br>
            <a:r>
              <a:rPr lang="ru-RU" sz="900" dirty="0"/>
              <a:t> </a:t>
            </a:r>
            <a:br>
              <a:rPr lang="ru-RU" sz="900" dirty="0"/>
            </a:br>
            <a:r>
              <a:rPr lang="ru-RU" sz="900" dirty="0"/>
              <a:t>Архив Администрации Цимлянского района.</a:t>
            </a:r>
            <a:br>
              <a:rPr lang="ru-RU" sz="900" dirty="0"/>
            </a:br>
            <a:r>
              <a:rPr lang="ru-RU" sz="900" dirty="0"/>
              <a:t>Ф.Р-112.Оп.1.Д.2.Л.1-14.Подлинник.</a:t>
            </a:r>
            <a:br>
              <a:rPr lang="ru-RU" sz="900" dirty="0"/>
            </a:br>
            <a:r>
              <a:rPr lang="ru-RU" sz="900" dirty="0"/>
              <a:t/>
            </a:r>
            <a:br>
              <a:rPr lang="ru-RU" sz="900" dirty="0"/>
            </a:br>
            <a:endParaRPr lang="ru-RU" sz="900" dirty="0"/>
          </a:p>
        </p:txBody>
      </p:sp>
      <p:pic>
        <p:nvPicPr>
          <p:cNvPr id="3074" name="Picture 2" descr="C:\Users\user\Desktop\Урок для школьников\10 сессия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38632"/>
            <a:ext cx="3780627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7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620688"/>
            <a:ext cx="2736303" cy="2592288"/>
          </a:xfrm>
        </p:spPr>
        <p:txBody>
          <a:bodyPr>
            <a:noAutofit/>
          </a:bodyPr>
          <a:lstStyle/>
          <a:p>
            <a:r>
              <a:rPr lang="ru-RU" sz="1600" dirty="0"/>
              <a:t>Сколько бы лет ни прошло, мы будем помнить стойкость и мужество жителей Цимлянского района, которые выдержали  все испытания и победили в самой тяжелой и кровопролитной войне прошлого столетия. 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4098" name="Picture 2" descr="C:\Users\user\Downloads\5.Аллея героев Цимл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4368000" cy="32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абочий стол 29.10.2018\Рабочий стол 29.10.2018 копия\Фото для архива\Перечень фотодокументов к 75-летию освобождения РО\фото разные к 75 летию освобождения РО\Памятники ЦИмлянска\DSC_42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84984"/>
            <a:ext cx="4565641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39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572140"/>
            <a:ext cx="8229600" cy="809188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Указ президиума Верховного Совета СССР об объявлении в отдельных местностях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СССР военного положения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(в том числе в Ростовской области)</a:t>
            </a:r>
          </a:p>
        </p:txBody>
      </p:sp>
      <p:pic>
        <p:nvPicPr>
          <p:cNvPr id="3" name="Рисунок 2" descr="02.jpg"/>
          <p:cNvPicPr>
            <a:picLocks noRot="1" noChangeAspect="1" noMove="1" noResize="1"/>
          </p:cNvPicPr>
          <p:nvPr isPhoto="1"/>
        </p:nvPicPr>
        <p:blipFill>
          <a:blip r:embed="rId2" cstate="print">
            <a:lum contrast="5000"/>
          </a:blip>
          <a:stretch>
            <a:fillRect/>
          </a:stretch>
        </p:blipFill>
        <p:spPr>
          <a:xfrm>
            <a:off x="428596" y="428604"/>
            <a:ext cx="8321659" cy="5137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7235">
        <p:cut/>
      </p:transition>
    </mc:Choice>
    <mc:Fallback xmlns="">
      <p:transition advTm="7235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817582"/>
            <a:ext cx="2624172" cy="3907562"/>
          </a:xfrm>
        </p:spPr>
        <p:txBody>
          <a:bodyPr>
            <a:normAutofit/>
          </a:bodyPr>
          <a:lstStyle/>
          <a:p>
            <a:r>
              <a:rPr lang="ru-RU" sz="2000" dirty="0"/>
              <a:t>Газета «Молот» № 151  29 июня 1941 года</a:t>
            </a:r>
            <a:br>
              <a:rPr lang="ru-RU" sz="2000" dirty="0"/>
            </a:br>
            <a:r>
              <a:rPr lang="ru-RU" sz="2000" dirty="0"/>
              <a:t>станица </a:t>
            </a:r>
            <a:r>
              <a:rPr lang="ru-RU" sz="2000" dirty="0" err="1"/>
              <a:t>Цымлянская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Дело\70 лет Победы\подборка документов фото к 70 летию Победы\газеты\Газета Молот №151 от 29 июня 1941г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620687"/>
            <a:ext cx="4248472" cy="5544617"/>
          </a:xfrm>
          <a:prstGeom prst="rect">
            <a:avLst/>
          </a:prstGeom>
          <a:noFill/>
        </p:spPr>
      </p:pic>
    </p:spTree>
  </p:cSld>
  <p:clrMapOvr>
    <a:masterClrMapping/>
  </p:clrMapOvr>
  <p:transition advTm="490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733256"/>
            <a:ext cx="7530630" cy="5040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Проводы казаков на фронт. 1941 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10.JPG"/>
          <p:cNvPicPr>
            <a:picLocks noRot="1" noChangeAspect="1" noMove="1" noResize="1"/>
          </p:cNvPicPr>
          <p:nvPr isPhoto="1"/>
        </p:nvPicPr>
        <p:blipFill rotWithShape="1">
          <a:blip r:embed="rId2" cstate="print">
            <a:lum/>
          </a:blip>
          <a:srcRect l="-5081" t="-4235" r="-2453" b="1377"/>
          <a:stretch/>
        </p:blipFill>
        <p:spPr>
          <a:xfrm>
            <a:off x="785786" y="357166"/>
            <a:ext cx="7704000" cy="51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7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85723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Части Красной армии. г.Ростов-на-Дону. 1941 г.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08.JPG"/>
          <p:cNvPicPr>
            <a:picLocks noRot="1" noChangeAspect="1" noMove="1" noResize="1"/>
          </p:cNvPicPr>
          <p:nvPr isPhoto="1"/>
        </p:nvPicPr>
        <p:blipFill rotWithShape="1">
          <a:blip r:embed="rId2" cstate="print">
            <a:lum/>
          </a:blip>
          <a:srcRect l="-6447" t="-9021" r="-6447" b="-9021"/>
          <a:stretch/>
        </p:blipFill>
        <p:spPr>
          <a:xfrm>
            <a:off x="642910" y="214290"/>
            <a:ext cx="7965820" cy="5269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96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373216"/>
            <a:ext cx="8229600" cy="936104"/>
          </a:xfrm>
        </p:spPr>
        <p:txBody>
          <a:bodyPr>
            <a:normAutofit/>
          </a:bodyPr>
          <a:lstStyle/>
          <a:p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Жители донских станиц строят оборонительные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сооружения. 1942 г.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09.jpg"/>
          <p:cNvPicPr>
            <a:picLocks noRot="1" noChangeAspect="1" noMove="1" noResize="1"/>
          </p:cNvPicPr>
          <p:nvPr isPhoto="1"/>
        </p:nvPicPr>
        <p:blipFill rotWithShape="1">
          <a:blip r:embed="rId2" cstate="print">
            <a:lum/>
          </a:blip>
          <a:srcRect l="-2669" t="-8346" r="-2669" b="-8346"/>
          <a:stretch/>
        </p:blipFill>
        <p:spPr>
          <a:xfrm>
            <a:off x="714348" y="214290"/>
            <a:ext cx="7963476" cy="5335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3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143512"/>
            <a:ext cx="7128792" cy="877776"/>
          </a:xfrm>
        </p:spPr>
        <p:txBody>
          <a:bodyPr>
            <a:normAutofit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Цимлянская школа 10В .октябрь 1941.ЦРКМ НВ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295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file:///C:/Users/user/Desktop/%D0%A1%D0%B1%D0%BE%D1%80%D0%BD%D0%B8%D0%BA%2075%20%D0%BB%D0%B5%D1%82%D0%B8%D1%8E%20%D0%92%D0%9E%D0%92/%D1%84%D0%BE%D1%82%D0%BE/2%20%D0%A6%D0%B8%D0%BC%D0%BB%D1%8F%D0%BD%D1%81%D0%BA%D0%B0%D1%8F%20%D1%88%D0%BA%D0%BE%D0%BB%D0%B0%2010%D0%92%20%D0%B8%20%D0%BD%D0%B0%D1%87%D0%B0%D0%BB%D1%8C%D0%BD%D0%B8%D0%BA%20%D1%88%D1%82%D0%B0%D0%B1%D0%B0%20%D0%B8%D1%81%D1%82%D1%80%D0%B5%D0%B1%D0%B8%D1%82%D0%B5%D0%BB%D1%8C%D0%BD%D0%BE%D0%B3%D0%BE%20%D0%B1%D0%B0%D1%82%D0%B0%D0%BB%D1%8C%D0%BE%D0%BD%D0%B0.%D0%BE%D0%BA%D1%82%D1%8F%D0%B1%D1%80%D1%8C%201941.%D0%A6%D0%A0%D0%9A%D0%9C%20%D0%9D%D0%92%20295.png"/>
          <p:cNvSpPr>
            <a:spLocks noChangeAspect="1" noChangeArrowheads="1"/>
          </p:cNvSpPr>
          <p:nvPr/>
        </p:nvSpPr>
        <p:spPr bwMode="auto">
          <a:xfrm>
            <a:off x="155575" y="-4267200"/>
            <a:ext cx="6629400" cy="889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3"/>
            <a:ext cx="6725024" cy="418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04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836712"/>
            <a:ext cx="2520280" cy="4896544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Начальник штаба истребительного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батальона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Хохлачёв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Степан Петрович.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Октябрь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1941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ЦРКМ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НВ 29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3724275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297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1424</TotalTime>
  <Words>351</Words>
  <Application>Microsoft Office PowerPoint</Application>
  <PresentationFormat>Экран (4:3)</PresentationFormat>
  <Paragraphs>34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Кнопка</vt:lpstr>
      <vt:lpstr>  </vt:lpstr>
      <vt:lpstr>Презентация PowerPoint</vt:lpstr>
      <vt:lpstr>Указ президиума Верховного Совета СССР об объявлении в отдельных местностях СССР военного положения (в том числе в Ростовской области)</vt:lpstr>
      <vt:lpstr>Газета «Молот» № 151  29 июня 1941 года станица Цымлянская</vt:lpstr>
      <vt:lpstr>Проводы казаков на фронт. 1941 г.</vt:lpstr>
      <vt:lpstr>Части Красной армии. г.Ростов-на-Дону. 1941 г.</vt:lpstr>
      <vt:lpstr>Жители донских станиц строят оборонительные сооружения. 1942 г.</vt:lpstr>
      <vt:lpstr>Цимлянская школа 10В .октябрь 1941.ЦРКМ НВ 295 </vt:lpstr>
      <vt:lpstr>Начальник штаба истребительного батальона Хохлачёв Степан Петрович.  Октябрь 1941. ЦРКМ НВ 295</vt:lpstr>
      <vt:lpstr>Советские бойцы форсируют водную преграду. 1942 г. </vt:lpstr>
      <vt:lpstr>Цымла. Бои. 1 января 1943 года. ГАРО ПА 2784</vt:lpstr>
      <vt:lpstr>Презентация PowerPoint</vt:lpstr>
      <vt:lpstr>Презентация PowerPoint</vt:lpstr>
      <vt:lpstr>Презентация PowerPoint</vt:lpstr>
      <vt:lpstr>Жители станицы Цимлянской возвращаются домой .Январь  1943.ГАРО ПА 2784.</vt:lpstr>
      <vt:lpstr> Постановление Цымлянского райисполкома  от 21 января 1943 г.    Слушали: О сборе трофейного, государственного, колхозно-кооперативного и принадлежащего частным лицам имущества, ценностей и продовольствия. Постановили: 1. Райисполком обязывает председателей  с/Советов и колхозов в 5-ти дневный срок произвести сбор трофейного, государственного, колхозно-кооперативного и принадлежащего частным лицам имущества, ценностей и продовольствия на территории советов и колхозов.     2. Предложить гражданам, проживающим на территории Цымлянского района, в 2-х дневный срок сдать в с/Советы имеющиеся у них трофейное, колхозно-кооперативное и принадлежащее частным лицам имущество, ценности и продовольствие.      3. Предложить председателям с/Советов в суточный срок выделить пустующие помещения, назначить приемщиков, обеспечить строгий учет поступающего имущества с последующей передачей соответствующим организациям по указанию райисполкома. При учете, по возможности, указать какой организации или частному лицу принадлежало ранее сданное имущество.     4. Лица, не сдавшие в установленный срок имеющееся у  них указанное имущество и ценности, будут привлекаться к уголовной ответственности по законам военного времени за мародёрство и за присвоение государственного и колхозно-кооперативного имущества.     5. Наблюдение за выполнением этого постановления возложить на органы милиции. 6.Обязать председателей с/Советов и колхозов в суточный срок довести это решение до сведения граждан Цымлянского района. Председатель РИКа   С.Шурупов   подпись   Архив Администрации Цимлянского района. Ф.Р112.Оп.1.Д.3.Л.2.Подлинник. ф.112 оп.1 д.3л.36</vt:lpstr>
      <vt:lpstr>Протокол № 4 заседания Президиума Цимлянского Райсовета депутатов трудящихся  от 02 февраля 1943 г.  «Об открытии школ, восстановлении животноводства, местной промышленности». ф.112 оп.1д.3 л.3,4,5</vt:lpstr>
      <vt:lpstr>   № 11 Протокол заседания президиума Цымлянского Исполкома Райсовета депутатов трудящихся  № 24                                                                              25/V 1943 г. Слушали: О строительстве переправ через реку Дон /д.т. Шурупов/ . Решили:  В связи с тем, что в условиях военного времени переправы через реку Дон имеют большое значение для своевременного снабжения частей Красной Армии  необходимыми боеприпасами и продовольствием через реку Дон обязать председателя Н-Курмоярского с/Совета и председателя колхоза им.Молотова построить паром через р.Дон. Обязать председателя Камышевского с/Совета и председателя колхоза им.Андреева построить паром через реку Дон в Камышевской. Обязать председателя Терновского с/С и председателя колхоза им.Дзержинского построить паром реку Дон в Терновской. Предложить директору Винсовхоза т.Буц построить паром через реку Дон на третьем участке Винсовхоза. Изыскать лес на строительство паромов из местных ресурсов грузоподъемностью двух автомашин или четырех брачек, срок строительства-10 июня.   Председатель райсовета     подпись       …   Архив Администрации Цимлянского района. Ф.Р-112.Оп.1.Д.3.Л.59, 59об.Подлинник.</vt:lpstr>
      <vt:lpstr>Гвардейцы на понтонах переправляются на правый берег Дона. </vt:lpstr>
      <vt:lpstr>  Протокол заседания Райсовета депутатов трудящихся и бюро Райкома ВКП/б/ № 21                                                                               20 апреля 1943 г. Слушали: О поддержании должного порядка по Цымлянскому району в части передвижения граждан и санитарного состояния района /д.т. Новикова/  Решили: 1. В соответствии приказа Военного Совета Южного фронта от 10.III.1943 г. и решения заседания бюро Ростовского Областного Комитета ВКП/б/ и Облисполкома от 28.III.1943 г. № 226, с целью прекращения излишнего передвижения гражданского населения в прифронтовых пунктах, Исполком Райсовета депутатов трудящихся  и бюро Райкома КП/б/ постановляют: Предложить председателям сельисполкомов советов депутатов трудящихся, нач.политотделов и директорам МТС и винсовхоза: 1. Довести до сведения населения о введенном с 25.III.1943 г. на территории Ростовской области строгом режиме передвижения гражданского населения из одного населенного пункта в другой, строго соблюдая порядок о передвижении. 2. Поручить зам.нач. РО НКВД  пом.милиции тов.Новикову строго выдерживать порядок выдачи пропусков, установленный приказом НКВД СССР, особо обращая внимание на лиц , коим выдаются пропуска в сторону фронта. 3. Строжайше запретить населению предоставлять жилье и ночлег кому бы то ни было / как военным, так и  гражданским лицам/ без разрешения военного коменданта ст.Цымлянская,, а на периферии района без ведома председателей сельисполкомов, или уполномоченных хуторов. 4. С целью поддержания должного порядка в населенных пунктах района, наблюдения за светомаскировкой, борьбы с возникновением пожаров и сохранения имущества граждан, поручить председателям сельисполкомов и уполномоченным хуторов: а/ В 3 дневный срок председателям сельисполкомов организовать во всех населенных пунктах, квартальных дежурных, с установлением их дежурства из расчета на каждые 10 домов один квартальный дежурный. б/ Председателям сельисполкомов и директорам МТС и винсовхоза по территориальности обеспечить в населенных пунктах, по полям и над дорогами, уборку трупов животных, вражеских солдат и офицеров до 1.V.1943 г., а также сбор и сдачу на склад Райвоенкомата всего собранного трофейного вооружения и всех видов военного имущества, строго учитывая по ранее высланной Райкомом форме. 5. Разрешить председателям сельисполкомов в неотложных случаях, по требованиям командования воинских частей, производить мобилизации местного населения для восстановления дорог, мостов, переправ и т.д.   Председатель райсовета     подпись        Архив Администрации Цимлянского района. Ф.Р-112.Оп.1.Д.3.Л.41, 43об,44,44об. Подлинник.</vt:lpstr>
      <vt:lpstr>Протокол заседания исполкома Цымлянского райсовета депутатов трудящихся № 36                                                                    29 октября 1943 года …Пункт № 1 Слушали:  О проведенной работе по проверке контингента населения, подлежащего снабжению хлебом по Цымлянскому району  Решили: …  При проверке снабжения населения хлебом комиссией совместно с активом установлено:В июне, июле и августе м-це население района ввиду недостаточного количества хлебного фонда, удовлетворено согласно государственным нормам только на 50%. В сентябре месяце из 15 тонн отпущенного хлебного фонда 3 тонны израсходовано на общественное питание (детсад, детские ясли, райбольница, столовые) и 12 тонн продано населению района по хлебным талонам по уменьшенным нормам: рабочим вместо 300 гр. муки в день выдано 220 гр. служащим вместо 240  гр. Муки в день выдано 160 гр. иждивенцам и детям вместо 180 гр. Муки в день выдано 100 гр. за первую половину октября хлеб выдан всему контингенту только с 7-го октября. Оставшийся хлеб на вторую половину месяца роздан только рабочим, служащим и инвалидам Отечественной войны, а иждивенцам и детям хлеб не был выдан… Причем большая часть рабочих таких предприятий и учреждений, как Консервный завод, Лесхоз, Лесопитомник, Промкомбинат, райбольница, райпотребсоюз, сельпо, редакция, заготскот и др.удовлетворяются из месяца в месяц по категории служащих , так как получаемые 15 тонн хлеба далеко не могут удовлетворить весь контингент по полной государственной норме. … 1.Просить Облисполком об увеличении наряда на получение хлеба для полного удовлетворения по существующим государственным нормам проверенного наличия контингента:  рабочих- 999 чел., служащих -1855 чел., иждивенцев, детей - 561 чел., инвалидов труда и детей сирот - 200чел., 1862 чел. до 36,462 тонны, а также для общественного питания (детские ясли, детсады, столовые, Райбольница, НКВД,  командировочные) 3 тонны. Всего 39,462 тонны. 2.Обязать зав. райторготделом т. Гончарова строго контролировать правильность расходования хлеба…   Председатель райсовета     подпись       / Шурупов/ Секретарь райсовета подпись       / Шалаев/  Архив Администрации Цимлянского района. Ф.Р-112.Оп.1.Д.3.Л.124,12об,125.Подлинник. </vt:lpstr>
      <vt:lpstr>Протокол 10 сессии Цымлянского Районного Совета депутатов трудящихся с участием руководителей предприятий, организаций и учреждений, председателей с/Советов и колхозов района.   б/н                                                                   25-26 октября 1943 года …Пункт № 1 Слушали:  О ходе выполнения постановления Совнаркома Союза ССР и ЦК РКП б) от 21 августа 1943 г. « О неотложных мерах по восстановлению хозяйства в районах, освобожденных от немецкой оккупации»…Директор Цымлянской МТС тов. Иванов говорит об ущербе, нанесенном МТС немецко – фашистскими оккупантами. Тракторный парк полностью выведен из строя, весь сельхозинвентарь был полностью приведен в негодность, станки ,оборудование МТМ разграблены и надо было немало положить сил для того, чтобы восстановить работу МТС. Уже сейчас МТС имеет 43 трактора… …Трудящиеся Цымлянского района проделали большую работу по восстановлению, ремонту, и новому строительству жилых домов и обеспечению пригодными для жилья квартирами рабочих, служащих и колхозников. За это время восстановлено  и вновь построено жилых домов –138 с жилой площадью 6077 квадратных метров. , кроме того 25 домов частновладельческого фонда с площадью 727 кв.м.  Организована детская столовая в райцентре на 120 человек, детские ясли на 54 ребенка, детсад на 90 человек, кроме того организованы самостоятельные столовые в станицах Маркинской, Н- Курмоярской,Н-Цимлянской. Возобновили свою деятельность 29 начальных школ и 8 неполных средних и средних школ с общим контингентом учащихся 2442 человек. Восстановлены  амбулатория, больница на 30 коек, детская консультация, два врачебных участка, 8 фельдшерских пунктов, родильный дом, имеется зубоврачебный кабинеты. Председатель сессии     подпись       / Ковалева/ Секретарь сессии           подпись       / Шалаев/     Архив Администрации Цимлянского района. Ф.Р-112.Оп.1.Д.2.Л.1-14.Подлинник.  </vt:lpstr>
      <vt:lpstr>Сколько бы лет ни прошло, мы будем помнить стойкость и мужество жителей Цимлянского района, которые выдержали  все испытания и победили в самой тяжелой и кровопролитной войне прошлого столетия.  </vt:lpstr>
    </vt:vector>
  </TitlesOfParts>
  <Company>Архив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Архивист</dc:creator>
  <cp:lastModifiedBy>user</cp:lastModifiedBy>
  <cp:revision>108</cp:revision>
  <dcterms:created xsi:type="dcterms:W3CDTF">2018-08-07T08:00:27Z</dcterms:created>
  <dcterms:modified xsi:type="dcterms:W3CDTF">2019-04-24T07:01:59Z</dcterms:modified>
</cp:coreProperties>
</file>